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90" r:id="rId2"/>
    <p:sldId id="337" r:id="rId3"/>
    <p:sldId id="338" r:id="rId4"/>
    <p:sldId id="292" r:id="rId5"/>
    <p:sldId id="291" r:id="rId6"/>
    <p:sldId id="282" r:id="rId7"/>
    <p:sldId id="285" r:id="rId8"/>
    <p:sldId id="284" r:id="rId9"/>
    <p:sldId id="288" r:id="rId10"/>
    <p:sldId id="279" r:id="rId11"/>
    <p:sldId id="281" r:id="rId12"/>
    <p:sldId id="286" r:id="rId13"/>
    <p:sldId id="373" r:id="rId14"/>
    <p:sldId id="388" r:id="rId15"/>
    <p:sldId id="289" r:id="rId16"/>
    <p:sldId id="261" r:id="rId17"/>
    <p:sldId id="263" r:id="rId18"/>
    <p:sldId id="262" r:id="rId19"/>
    <p:sldId id="311" r:id="rId20"/>
    <p:sldId id="264" r:id="rId21"/>
    <p:sldId id="257" r:id="rId22"/>
    <p:sldId id="267" r:id="rId23"/>
    <p:sldId id="389" r:id="rId24"/>
    <p:sldId id="272" r:id="rId25"/>
    <p:sldId id="274" r:id="rId26"/>
    <p:sldId id="273" r:id="rId27"/>
    <p:sldId id="270" r:id="rId28"/>
    <p:sldId id="275" r:id="rId29"/>
    <p:sldId id="276" r:id="rId30"/>
    <p:sldId id="256" r:id="rId31"/>
    <p:sldId id="293" r:id="rId32"/>
    <p:sldId id="271" r:id="rId33"/>
    <p:sldId id="294" r:id="rId34"/>
    <p:sldId id="302" r:id="rId35"/>
    <p:sldId id="308" r:id="rId36"/>
    <p:sldId id="307" r:id="rId37"/>
    <p:sldId id="295" r:id="rId38"/>
    <p:sldId id="296" r:id="rId39"/>
    <p:sldId id="299" r:id="rId40"/>
    <p:sldId id="300" r:id="rId41"/>
    <p:sldId id="301" r:id="rId42"/>
    <p:sldId id="304" r:id="rId43"/>
    <p:sldId id="310" r:id="rId44"/>
    <p:sldId id="372" r:id="rId4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BC7336"/>
    <a:srgbClr val="FFFFFF"/>
    <a:srgbClr val="005800"/>
    <a:srgbClr val="000000"/>
    <a:srgbClr val="F2F2F2"/>
    <a:srgbClr val="CCFFCC"/>
    <a:srgbClr val="008986"/>
    <a:srgbClr val="38EA00"/>
    <a:srgbClr val="33D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544" autoAdjust="0"/>
    <p:restoredTop sz="95120" autoAdjust="0"/>
  </p:normalViewPr>
  <p:slideViewPr>
    <p:cSldViewPr snapToGrid="0">
      <p:cViewPr>
        <p:scale>
          <a:sx n="55" d="100"/>
          <a:sy n="55" d="100"/>
        </p:scale>
        <p:origin x="775" y="70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file:///C:\G&#246;ttingen\W.Link\Daten%20(D)\pdf-Dateien\F&#252;r%20Lehre\ab%20Februar%202022\Die%20Chapter%20Quantitative%20Genetik\wegen%20max%20varianz%20in%20abh%20p%20F.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G&#246;ttingen\W.Link\Daten%20(D)\pdf-Dateien\F&#252;r%20Lehre\ab%20Februar%202022\Die%20Chapter%20Quantitative%20Genetik\wegen%20max%20varianz%20in%20abh%20p%20F.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800" b="0" i="0" u="none" strike="noStrike" kern="1200" spc="0" baseline="0" dirty="0" smtClean="0">
                <a:solidFill>
                  <a:schemeClr val="tx1"/>
                </a:solidFill>
                <a:latin typeface="Arial" panose="020B0604020202020204" pitchFamily="34" charset="0"/>
                <a:ea typeface="+mn-ea"/>
                <a:cs typeface="Arial" panose="020B0604020202020204" pitchFamily="34" charset="0"/>
              </a:defRPr>
            </a:pPr>
            <a:r>
              <a:rPr lang="en-GB" sz="1800" b="0" i="0" u="none" strike="noStrike" kern="1200" baseline="0" dirty="0">
                <a:solidFill>
                  <a:schemeClr val="tx1"/>
                </a:solidFill>
                <a:latin typeface="Arial" panose="020B0604020202020204" pitchFamily="34" charset="0"/>
                <a:ea typeface="+mn-ea"/>
                <a:cs typeface="Arial" panose="020B0604020202020204" pitchFamily="34" charset="0"/>
              </a:rPr>
              <a:t>3 Loci</a:t>
            </a:r>
          </a:p>
        </c:rich>
      </c:tx>
      <c:overlay val="0"/>
      <c:spPr>
        <a:noFill/>
        <a:ln>
          <a:noFill/>
        </a:ln>
        <a:effectLst/>
      </c:spPr>
      <c:txPr>
        <a:bodyPr rot="0" spcFirstLastPara="1" vertOverflow="ellipsis" vert="horz" wrap="square" anchor="ctr" anchorCtr="1"/>
        <a:lstStyle/>
        <a:p>
          <a:pPr algn="ctr" rtl="0">
            <a:defRPr lang="en-GB" sz="1800" b="0" i="0" u="none" strike="noStrike" kern="1200" spc="0" baseline="0" dirty="0" smtClean="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6110567010532459"/>
          <c:y val="0.1161573605490908"/>
          <c:w val="0.77473508652065148"/>
          <c:h val="0.71204583832754709"/>
        </c:manualLayout>
      </c:layout>
      <c:scatterChart>
        <c:scatterStyle val="lineMarker"/>
        <c:varyColors val="0"/>
        <c:ser>
          <c:idx val="0"/>
          <c:order val="0"/>
          <c:spPr>
            <a:ln w="25400" cap="rnd">
              <a:noFill/>
              <a:round/>
            </a:ln>
            <a:effectLst/>
          </c:spPr>
          <c:marker>
            <c:symbol val="circle"/>
            <c:size val="5"/>
            <c:spPr>
              <a:solidFill>
                <a:schemeClr val="accent2"/>
              </a:solidFill>
              <a:ln w="9525">
                <a:solidFill>
                  <a:schemeClr val="accent2"/>
                </a:solidFill>
              </a:ln>
              <a:effectLst/>
            </c:spPr>
          </c:marker>
          <c:xVal>
            <c:numRef>
              <c:f>Sheet2!$Y$7:$Y$70</c:f>
              <c:numCache>
                <c:formatCode>General</c:formatCode>
                <c:ptCount val="64"/>
                <c:pt idx="0">
                  <c:v>0.34121783106096532</c:v>
                </c:pt>
                <c:pt idx="1">
                  <c:v>0.15360460852442448</c:v>
                </c:pt>
                <c:pt idx="2">
                  <c:v>5.3651541956248952E-2</c:v>
                </c:pt>
                <c:pt idx="3">
                  <c:v>-7.5237612355313968E-2</c:v>
                </c:pt>
                <c:pt idx="4">
                  <c:v>-9.4320295836345172E-2</c:v>
                </c:pt>
                <c:pt idx="5">
                  <c:v>-9.5058488742205544E-2</c:v>
                </c:pt>
                <c:pt idx="6">
                  <c:v>-0.10650915078706552</c:v>
                </c:pt>
                <c:pt idx="7">
                  <c:v>-0.25468003150848262</c:v>
                </c:pt>
                <c:pt idx="8">
                  <c:v>1.3869476528173532</c:v>
                </c:pt>
                <c:pt idx="9">
                  <c:v>-0.61539814028131046</c:v>
                </c:pt>
                <c:pt idx="10">
                  <c:v>-0.67221794081541297</c:v>
                </c:pt>
                <c:pt idx="11">
                  <c:v>-0.6949977944411273</c:v>
                </c:pt>
                <c:pt idx="12">
                  <c:v>-0.75282630893049118</c:v>
                </c:pt>
                <c:pt idx="13">
                  <c:v>1.2341626034391981</c:v>
                </c:pt>
                <c:pt idx="14">
                  <c:v>-0.81799401841183295</c:v>
                </c:pt>
                <c:pt idx="15">
                  <c:v>-0.91452040500555309</c:v>
                </c:pt>
                <c:pt idx="16">
                  <c:v>1.0416951405456429</c:v>
                </c:pt>
                <c:pt idx="17">
                  <c:v>-0.95891699361124128</c:v>
                </c:pt>
                <c:pt idx="18">
                  <c:v>1.0013035866133286</c:v>
                </c:pt>
                <c:pt idx="19">
                  <c:v>-1.0282000474689679</c:v>
                </c:pt>
                <c:pt idx="20">
                  <c:v>0.93694510226855787</c:v>
                </c:pt>
                <c:pt idx="21">
                  <c:v>-1.0842971097116274</c:v>
                </c:pt>
                <c:pt idx="22">
                  <c:v>-1.0855008652704834</c:v>
                </c:pt>
                <c:pt idx="23">
                  <c:v>-1.0955429153023324</c:v>
                </c:pt>
                <c:pt idx="24">
                  <c:v>0.83732638100639967</c:v>
                </c:pt>
                <c:pt idx="25">
                  <c:v>0.8093759789683127</c:v>
                </c:pt>
                <c:pt idx="26">
                  <c:v>0.79710180573261635</c:v>
                </c:pt>
                <c:pt idx="27">
                  <c:v>0.79224644949692069</c:v>
                </c:pt>
                <c:pt idx="28">
                  <c:v>0.65063202851124724</c:v>
                </c:pt>
                <c:pt idx="29">
                  <c:v>0.62234999210038788</c:v>
                </c:pt>
                <c:pt idx="30">
                  <c:v>0.61679068415467331</c:v>
                </c:pt>
                <c:pt idx="31">
                  <c:v>-1.3874920567278886</c:v>
                </c:pt>
                <c:pt idx="32">
                  <c:v>0.35747021708892124</c:v>
                </c:pt>
                <c:pt idx="33">
                  <c:v>0.34328122143028278</c:v>
                </c:pt>
                <c:pt idx="34">
                  <c:v>0.33026585633638061</c:v>
                </c:pt>
                <c:pt idx="35">
                  <c:v>0.31311835743181365</c:v>
                </c:pt>
                <c:pt idx="36">
                  <c:v>2.2765293140264009</c:v>
                </c:pt>
                <c:pt idx="37">
                  <c:v>2.2475422244393863</c:v>
                </c:pt>
                <c:pt idx="38">
                  <c:v>2.2097444495789476</c:v>
                </c:pt>
                <c:pt idx="39">
                  <c:v>8.2845624671714566E-2</c:v>
                </c:pt>
                <c:pt idx="40">
                  <c:v>3.5161460649146062E-2</c:v>
                </c:pt>
                <c:pt idx="41">
                  <c:v>1.2088562796063532E-2</c:v>
                </c:pt>
                <c:pt idx="42">
                  <c:v>-2.0010314190539664</c:v>
                </c:pt>
                <c:pt idx="43">
                  <c:v>1.9528211160407971</c:v>
                </c:pt>
                <c:pt idx="44">
                  <c:v>-2.0626225650451486</c:v>
                </c:pt>
                <c:pt idx="45">
                  <c:v>-2.0828502150009651</c:v>
                </c:pt>
                <c:pt idx="46">
                  <c:v>1.9056830668686802</c:v>
                </c:pt>
                <c:pt idx="47">
                  <c:v>-0.10778478748974273</c:v>
                </c:pt>
                <c:pt idx="48">
                  <c:v>1.8608708480589478</c:v>
                </c:pt>
                <c:pt idx="49">
                  <c:v>-2.1564290786684133</c:v>
                </c:pt>
                <c:pt idx="50">
                  <c:v>-0.24178389545067402</c:v>
                </c:pt>
                <c:pt idx="51">
                  <c:v>-0.26454927832561875</c:v>
                </c:pt>
                <c:pt idx="52">
                  <c:v>-2.2684104699261547</c:v>
                </c:pt>
                <c:pt idx="53">
                  <c:v>-0.27479896629887313</c:v>
                </c:pt>
                <c:pt idx="54">
                  <c:v>-0.29608818870900105</c:v>
                </c:pt>
                <c:pt idx="55">
                  <c:v>-2.3240015176936724</c:v>
                </c:pt>
                <c:pt idx="56">
                  <c:v>1.3516957624834227</c:v>
                </c:pt>
                <c:pt idx="57">
                  <c:v>-0.69637120980123002</c:v>
                </c:pt>
                <c:pt idx="58">
                  <c:v>-0.72466935628724416</c:v>
                </c:pt>
                <c:pt idx="59">
                  <c:v>-0.80460045382634315</c:v>
                </c:pt>
                <c:pt idx="60">
                  <c:v>1.0464769188260754</c:v>
                </c:pt>
                <c:pt idx="61">
                  <c:v>0.92648380690312593</c:v>
                </c:pt>
                <c:pt idx="62">
                  <c:v>2.8209465519182135</c:v>
                </c:pt>
                <c:pt idx="63">
                  <c:v>-3.3088481894434851</c:v>
                </c:pt>
              </c:numCache>
            </c:numRef>
          </c:xVal>
          <c:yVal>
            <c:numRef>
              <c:f>Sheet2!$Z$7:$Z$70</c:f>
              <c:numCache>
                <c:formatCode>General</c:formatCode>
                <c:ptCount val="64"/>
                <c:pt idx="0">
                  <c:v>3</c:v>
                </c:pt>
                <c:pt idx="1">
                  <c:v>3</c:v>
                </c:pt>
                <c:pt idx="2">
                  <c:v>3</c:v>
                </c:pt>
                <c:pt idx="3">
                  <c:v>3</c:v>
                </c:pt>
                <c:pt idx="4">
                  <c:v>3</c:v>
                </c:pt>
                <c:pt idx="5">
                  <c:v>3</c:v>
                </c:pt>
                <c:pt idx="6">
                  <c:v>3</c:v>
                </c:pt>
                <c:pt idx="7">
                  <c:v>3</c:v>
                </c:pt>
                <c:pt idx="8">
                  <c:v>2</c:v>
                </c:pt>
                <c:pt idx="9">
                  <c:v>2</c:v>
                </c:pt>
                <c:pt idx="10">
                  <c:v>2</c:v>
                </c:pt>
                <c:pt idx="11">
                  <c:v>2</c:v>
                </c:pt>
                <c:pt idx="12">
                  <c:v>2</c:v>
                </c:pt>
                <c:pt idx="13">
                  <c:v>2</c:v>
                </c:pt>
                <c:pt idx="14">
                  <c:v>2</c:v>
                </c:pt>
                <c:pt idx="15">
                  <c:v>2</c:v>
                </c:pt>
                <c:pt idx="16">
                  <c:v>2</c:v>
                </c:pt>
                <c:pt idx="17">
                  <c:v>2</c:v>
                </c:pt>
                <c:pt idx="18">
                  <c:v>2</c:v>
                </c:pt>
                <c:pt idx="19">
                  <c:v>2</c:v>
                </c:pt>
                <c:pt idx="20">
                  <c:v>2</c:v>
                </c:pt>
                <c:pt idx="21">
                  <c:v>2</c:v>
                </c:pt>
                <c:pt idx="22">
                  <c:v>2</c:v>
                </c:pt>
                <c:pt idx="23">
                  <c:v>2</c:v>
                </c:pt>
                <c:pt idx="24">
                  <c:v>2</c:v>
                </c:pt>
                <c:pt idx="25">
                  <c:v>2</c:v>
                </c:pt>
                <c:pt idx="26">
                  <c:v>2</c:v>
                </c:pt>
                <c:pt idx="27">
                  <c:v>2</c:v>
                </c:pt>
                <c:pt idx="28">
                  <c:v>2</c:v>
                </c:pt>
                <c:pt idx="29">
                  <c:v>2</c:v>
                </c:pt>
                <c:pt idx="30">
                  <c:v>2</c:v>
                </c:pt>
                <c:pt idx="31">
                  <c:v>2</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0</c:v>
                </c:pt>
                <c:pt idx="57">
                  <c:v>0</c:v>
                </c:pt>
                <c:pt idx="58">
                  <c:v>0</c:v>
                </c:pt>
                <c:pt idx="59">
                  <c:v>0</c:v>
                </c:pt>
                <c:pt idx="60">
                  <c:v>0</c:v>
                </c:pt>
                <c:pt idx="61">
                  <c:v>0</c:v>
                </c:pt>
                <c:pt idx="62">
                  <c:v>0</c:v>
                </c:pt>
                <c:pt idx="63">
                  <c:v>0</c:v>
                </c:pt>
              </c:numCache>
            </c:numRef>
          </c:yVal>
          <c:smooth val="0"/>
          <c:extLst>
            <c:ext xmlns:c16="http://schemas.microsoft.com/office/drawing/2014/chart" uri="{C3380CC4-5D6E-409C-BE32-E72D297353CC}">
              <c16:uniqueId val="{00000000-67D8-4C40-8E24-479BFF996514}"/>
            </c:ext>
          </c:extLst>
        </c:ser>
        <c:dLbls>
          <c:showLegendKey val="0"/>
          <c:showVal val="0"/>
          <c:showCatName val="0"/>
          <c:showSerName val="0"/>
          <c:showPercent val="0"/>
          <c:showBubbleSize val="0"/>
        </c:dLbls>
        <c:axId val="688848847"/>
        <c:axId val="852240415"/>
      </c:scatterChart>
      <c:valAx>
        <c:axId val="688848847"/>
        <c:scaling>
          <c:orientation val="minMax"/>
          <c:max val="3"/>
          <c:min val="-3"/>
        </c:scaling>
        <c:delete val="0"/>
        <c:axPos val="b"/>
        <c:majorGridlines>
          <c:spPr>
            <a:ln w="9525" cap="flat" cmpd="sng" algn="ctr">
              <a:noFill/>
              <a:round/>
            </a:ln>
            <a:effectLst/>
          </c:spPr>
        </c:majorGridlines>
        <c:title>
          <c:tx>
            <c:rich>
              <a:bodyPr rot="0" spcFirstLastPara="1" vertOverflow="ellipsis" vert="horz" wrap="square" anchor="ctr" anchorCtr="1"/>
              <a:lstStyle/>
              <a:p>
                <a:pPr algn="ctr" rtl="0">
                  <a:defRPr lang="en-US" sz="1800" b="0" i="0" u="none" strike="noStrike" kern="1200" baseline="0">
                    <a:solidFill>
                      <a:schemeClr val="tx1"/>
                    </a:solidFill>
                    <a:latin typeface="Arial" panose="020B0604020202020204" pitchFamily="34" charset="0"/>
                    <a:ea typeface="+mn-ea"/>
                    <a:cs typeface="Arial" panose="020B0604020202020204" pitchFamily="34" charset="0"/>
                  </a:defRPr>
                </a:pPr>
                <a:r>
                  <a:rPr lang="en-US" sz="1800" b="0" i="0" u="none" strike="noStrike" kern="1200" baseline="0">
                    <a:solidFill>
                      <a:schemeClr val="tx1"/>
                    </a:solidFill>
                    <a:latin typeface="Arial" panose="020B0604020202020204" pitchFamily="34" charset="0"/>
                    <a:ea typeface="+mn-ea"/>
                    <a:cs typeface="Arial" panose="020B0604020202020204" pitchFamily="34" charset="0"/>
                  </a:rPr>
                  <a:t>Performance</a:t>
                </a:r>
              </a:p>
            </c:rich>
          </c:tx>
          <c:overlay val="0"/>
          <c:spPr>
            <a:noFill/>
            <a:ln>
              <a:noFill/>
            </a:ln>
            <a:effectLst/>
          </c:spPr>
          <c:txPr>
            <a:bodyPr rot="0" spcFirstLastPara="1" vertOverflow="ellipsis" vert="horz" wrap="square" anchor="ctr" anchorCtr="1"/>
            <a:lstStyle/>
            <a:p>
              <a:pPr algn="ctr" rtl="0">
                <a:defRPr lang="en-US"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5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852240415"/>
        <c:crossesAt val="-0.1"/>
        <c:crossBetween val="midCat"/>
        <c:majorUnit val="1"/>
      </c:valAx>
      <c:valAx>
        <c:axId val="852240415"/>
        <c:scaling>
          <c:orientation val="minMax"/>
          <c:max val="3"/>
          <c:min val="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dirty="0">
                    <a:solidFill>
                      <a:schemeClr val="tx1"/>
                    </a:solidFill>
                    <a:latin typeface="Arial" panose="020B0604020202020204" pitchFamily="34" charset="0"/>
                    <a:cs typeface="Arial" panose="020B0604020202020204" pitchFamily="34" charset="0"/>
                  </a:rPr>
                  <a:t>Segregation Variance</a:t>
                </a:r>
              </a:p>
            </c:rich>
          </c:tx>
          <c:layout>
            <c:manualLayout>
              <c:xMode val="edge"/>
              <c:yMode val="edge"/>
              <c:x val="0"/>
              <c:y val="0.21486512182901477"/>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out"/>
        <c:minorTickMark val="none"/>
        <c:tickLblPos val="nextTo"/>
        <c:spPr>
          <a:solidFill>
            <a:schemeClr val="bg1"/>
          </a:solidFill>
          <a:ln w="19050" cap="flat" cmpd="sng" algn="ctr">
            <a:solidFill>
              <a:schemeClr val="tx1"/>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88848847"/>
        <c:crossesAt val="-3"/>
        <c:crossBetween val="midCat"/>
        <c:majorUnit val="1"/>
      </c:valAx>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9050"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800" b="0" i="0" u="none" strike="noStrike" kern="1200" spc="0" baseline="0" dirty="0" smtClean="0">
                <a:solidFill>
                  <a:schemeClr val="tx1"/>
                </a:solidFill>
                <a:latin typeface="Arial" panose="020B0604020202020204" pitchFamily="34" charset="0"/>
                <a:ea typeface="+mn-ea"/>
                <a:cs typeface="Arial" panose="020B0604020202020204" pitchFamily="34" charset="0"/>
              </a:defRPr>
            </a:pPr>
            <a:r>
              <a:rPr lang="en-GB" sz="1800" b="0" i="0" u="none" strike="noStrike" kern="1200" baseline="0" dirty="0">
                <a:solidFill>
                  <a:schemeClr val="tx1"/>
                </a:solidFill>
                <a:latin typeface="Arial" panose="020B0604020202020204" pitchFamily="34" charset="0"/>
                <a:ea typeface="+mn-ea"/>
                <a:cs typeface="Arial" panose="020B0604020202020204" pitchFamily="34" charset="0"/>
              </a:rPr>
              <a:t>3 Loci</a:t>
            </a:r>
          </a:p>
        </c:rich>
      </c:tx>
      <c:overlay val="0"/>
      <c:spPr>
        <a:noFill/>
        <a:ln>
          <a:noFill/>
        </a:ln>
        <a:effectLst/>
      </c:spPr>
      <c:txPr>
        <a:bodyPr rot="0" spcFirstLastPara="1" vertOverflow="ellipsis" vert="horz" wrap="square" anchor="ctr" anchorCtr="1"/>
        <a:lstStyle/>
        <a:p>
          <a:pPr algn="ctr" rtl="0">
            <a:defRPr lang="en-GB" sz="1800" b="0" i="0" u="none" strike="noStrike" kern="1200" spc="0" baseline="0" dirty="0" smtClean="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6110567010532459"/>
          <c:y val="0.1161573605490908"/>
          <c:w val="0.77473508652065148"/>
          <c:h val="0.71204583832754709"/>
        </c:manualLayout>
      </c:layout>
      <c:scatterChart>
        <c:scatterStyle val="lineMarker"/>
        <c:varyColors val="0"/>
        <c:ser>
          <c:idx val="0"/>
          <c:order val="0"/>
          <c:spPr>
            <a:ln w="25400" cap="rnd">
              <a:noFill/>
              <a:round/>
            </a:ln>
            <a:effectLst/>
          </c:spPr>
          <c:marker>
            <c:symbol val="circle"/>
            <c:size val="5"/>
            <c:spPr>
              <a:solidFill>
                <a:schemeClr val="accent2"/>
              </a:solidFill>
              <a:ln w="9525">
                <a:solidFill>
                  <a:schemeClr val="accent2"/>
                </a:solidFill>
              </a:ln>
              <a:effectLst/>
            </c:spPr>
          </c:marker>
          <c:xVal>
            <c:numRef>
              <c:f>Sheet2!$Y$7:$Y$70</c:f>
              <c:numCache>
                <c:formatCode>General</c:formatCode>
                <c:ptCount val="64"/>
                <c:pt idx="0">
                  <c:v>0.34121783106096532</c:v>
                </c:pt>
                <c:pt idx="1">
                  <c:v>0.15360460852442448</c:v>
                </c:pt>
                <c:pt idx="2">
                  <c:v>5.3651541956248952E-2</c:v>
                </c:pt>
                <c:pt idx="3">
                  <c:v>-7.5237612355313968E-2</c:v>
                </c:pt>
                <c:pt idx="4">
                  <c:v>-9.4320295836345172E-2</c:v>
                </c:pt>
                <c:pt idx="5">
                  <c:v>-9.5058488742205544E-2</c:v>
                </c:pt>
                <c:pt idx="6">
                  <c:v>-0.10650915078706552</c:v>
                </c:pt>
                <c:pt idx="7">
                  <c:v>-0.25468003150848262</c:v>
                </c:pt>
                <c:pt idx="8">
                  <c:v>1.3869476528173532</c:v>
                </c:pt>
                <c:pt idx="9">
                  <c:v>-0.61539814028131046</c:v>
                </c:pt>
                <c:pt idx="10">
                  <c:v>-0.67221794081541297</c:v>
                </c:pt>
                <c:pt idx="11">
                  <c:v>-0.6949977944411273</c:v>
                </c:pt>
                <c:pt idx="12">
                  <c:v>-0.75282630893049118</c:v>
                </c:pt>
                <c:pt idx="13">
                  <c:v>1.2341626034391981</c:v>
                </c:pt>
                <c:pt idx="14">
                  <c:v>-0.81799401841183295</c:v>
                </c:pt>
                <c:pt idx="15">
                  <c:v>-0.91452040500555309</c:v>
                </c:pt>
                <c:pt idx="16">
                  <c:v>1.0416951405456429</c:v>
                </c:pt>
                <c:pt idx="17">
                  <c:v>-0.95891699361124128</c:v>
                </c:pt>
                <c:pt idx="18">
                  <c:v>1.0013035866133286</c:v>
                </c:pt>
                <c:pt idx="19">
                  <c:v>-1.0282000474689679</c:v>
                </c:pt>
                <c:pt idx="20">
                  <c:v>0.93694510226855787</c:v>
                </c:pt>
                <c:pt idx="21">
                  <c:v>-1.0842971097116274</c:v>
                </c:pt>
                <c:pt idx="22">
                  <c:v>-1.0855008652704834</c:v>
                </c:pt>
                <c:pt idx="23">
                  <c:v>-1.0955429153023324</c:v>
                </c:pt>
                <c:pt idx="24">
                  <c:v>0.83732638100639967</c:v>
                </c:pt>
                <c:pt idx="25">
                  <c:v>0.8093759789683127</c:v>
                </c:pt>
                <c:pt idx="26">
                  <c:v>0.79710180573261635</c:v>
                </c:pt>
                <c:pt idx="27">
                  <c:v>0.79224644949692069</c:v>
                </c:pt>
                <c:pt idx="28">
                  <c:v>0.65063202851124724</c:v>
                </c:pt>
                <c:pt idx="29">
                  <c:v>0.62234999210038788</c:v>
                </c:pt>
                <c:pt idx="30">
                  <c:v>0.61679068415467331</c:v>
                </c:pt>
                <c:pt idx="31">
                  <c:v>-1.3874920567278886</c:v>
                </c:pt>
                <c:pt idx="32">
                  <c:v>0.35747021708892124</c:v>
                </c:pt>
                <c:pt idx="33">
                  <c:v>0.34328122143028278</c:v>
                </c:pt>
                <c:pt idx="34">
                  <c:v>0.33026585633638061</c:v>
                </c:pt>
                <c:pt idx="35">
                  <c:v>0.31311835743181365</c:v>
                </c:pt>
                <c:pt idx="36">
                  <c:v>2.2765293140264009</c:v>
                </c:pt>
                <c:pt idx="37">
                  <c:v>2.2475422244393863</c:v>
                </c:pt>
                <c:pt idx="38">
                  <c:v>2.2097444495789476</c:v>
                </c:pt>
                <c:pt idx="39">
                  <c:v>8.2845624671714566E-2</c:v>
                </c:pt>
                <c:pt idx="40">
                  <c:v>3.5161460649146062E-2</c:v>
                </c:pt>
                <c:pt idx="41">
                  <c:v>1.2088562796063532E-2</c:v>
                </c:pt>
                <c:pt idx="42">
                  <c:v>-2.0010314190539664</c:v>
                </c:pt>
                <c:pt idx="43">
                  <c:v>1.9528211160407971</c:v>
                </c:pt>
                <c:pt idx="44">
                  <c:v>-2.0626225650451486</c:v>
                </c:pt>
                <c:pt idx="45">
                  <c:v>-2.0828502150009651</c:v>
                </c:pt>
                <c:pt idx="46">
                  <c:v>1.9056830668686802</c:v>
                </c:pt>
                <c:pt idx="47">
                  <c:v>-0.10778478748974273</c:v>
                </c:pt>
                <c:pt idx="48">
                  <c:v>1.8608708480589478</c:v>
                </c:pt>
                <c:pt idx="49">
                  <c:v>-2.1564290786684133</c:v>
                </c:pt>
                <c:pt idx="50">
                  <c:v>-0.24178389545067402</c:v>
                </c:pt>
                <c:pt idx="51">
                  <c:v>-0.26454927832561875</c:v>
                </c:pt>
                <c:pt idx="52">
                  <c:v>-2.2684104699261547</c:v>
                </c:pt>
                <c:pt idx="53">
                  <c:v>-0.27479896629887313</c:v>
                </c:pt>
                <c:pt idx="54">
                  <c:v>-0.29608818870900105</c:v>
                </c:pt>
                <c:pt idx="55">
                  <c:v>-2.3240015176936724</c:v>
                </c:pt>
                <c:pt idx="56">
                  <c:v>1.3516957624834227</c:v>
                </c:pt>
                <c:pt idx="57">
                  <c:v>-0.69637120980123002</c:v>
                </c:pt>
                <c:pt idx="58">
                  <c:v>-0.72466935628724416</c:v>
                </c:pt>
                <c:pt idx="59">
                  <c:v>-0.80460045382634315</c:v>
                </c:pt>
                <c:pt idx="60">
                  <c:v>1.0464769188260754</c:v>
                </c:pt>
                <c:pt idx="61">
                  <c:v>0.92648380690312593</c:v>
                </c:pt>
                <c:pt idx="62">
                  <c:v>2.8209465519182135</c:v>
                </c:pt>
                <c:pt idx="63">
                  <c:v>-3.3088481894434851</c:v>
                </c:pt>
              </c:numCache>
            </c:numRef>
          </c:xVal>
          <c:yVal>
            <c:numRef>
              <c:f>Sheet2!$Z$7:$Z$70</c:f>
              <c:numCache>
                <c:formatCode>General</c:formatCode>
                <c:ptCount val="64"/>
                <c:pt idx="0">
                  <c:v>3</c:v>
                </c:pt>
                <c:pt idx="1">
                  <c:v>3</c:v>
                </c:pt>
                <c:pt idx="2">
                  <c:v>3</c:v>
                </c:pt>
                <c:pt idx="3">
                  <c:v>3</c:v>
                </c:pt>
                <c:pt idx="4">
                  <c:v>3</c:v>
                </c:pt>
                <c:pt idx="5">
                  <c:v>3</c:v>
                </c:pt>
                <c:pt idx="6">
                  <c:v>3</c:v>
                </c:pt>
                <c:pt idx="7">
                  <c:v>3</c:v>
                </c:pt>
                <c:pt idx="8">
                  <c:v>2</c:v>
                </c:pt>
                <c:pt idx="9">
                  <c:v>2</c:v>
                </c:pt>
                <c:pt idx="10">
                  <c:v>2</c:v>
                </c:pt>
                <c:pt idx="11">
                  <c:v>2</c:v>
                </c:pt>
                <c:pt idx="12">
                  <c:v>2</c:v>
                </c:pt>
                <c:pt idx="13">
                  <c:v>2</c:v>
                </c:pt>
                <c:pt idx="14">
                  <c:v>2</c:v>
                </c:pt>
                <c:pt idx="15">
                  <c:v>2</c:v>
                </c:pt>
                <c:pt idx="16">
                  <c:v>2</c:v>
                </c:pt>
                <c:pt idx="17">
                  <c:v>2</c:v>
                </c:pt>
                <c:pt idx="18">
                  <c:v>2</c:v>
                </c:pt>
                <c:pt idx="19">
                  <c:v>2</c:v>
                </c:pt>
                <c:pt idx="20">
                  <c:v>2</c:v>
                </c:pt>
                <c:pt idx="21">
                  <c:v>2</c:v>
                </c:pt>
                <c:pt idx="22">
                  <c:v>2</c:v>
                </c:pt>
                <c:pt idx="23">
                  <c:v>2</c:v>
                </c:pt>
                <c:pt idx="24">
                  <c:v>2</c:v>
                </c:pt>
                <c:pt idx="25">
                  <c:v>2</c:v>
                </c:pt>
                <c:pt idx="26">
                  <c:v>2</c:v>
                </c:pt>
                <c:pt idx="27">
                  <c:v>2</c:v>
                </c:pt>
                <c:pt idx="28">
                  <c:v>2</c:v>
                </c:pt>
                <c:pt idx="29">
                  <c:v>2</c:v>
                </c:pt>
                <c:pt idx="30">
                  <c:v>2</c:v>
                </c:pt>
                <c:pt idx="31">
                  <c:v>2</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0</c:v>
                </c:pt>
                <c:pt idx="57">
                  <c:v>0</c:v>
                </c:pt>
                <c:pt idx="58">
                  <c:v>0</c:v>
                </c:pt>
                <c:pt idx="59">
                  <c:v>0</c:v>
                </c:pt>
                <c:pt idx="60">
                  <c:v>0</c:v>
                </c:pt>
                <c:pt idx="61">
                  <c:v>0</c:v>
                </c:pt>
                <c:pt idx="62">
                  <c:v>0</c:v>
                </c:pt>
                <c:pt idx="63">
                  <c:v>0</c:v>
                </c:pt>
              </c:numCache>
            </c:numRef>
          </c:yVal>
          <c:smooth val="0"/>
          <c:extLst>
            <c:ext xmlns:c16="http://schemas.microsoft.com/office/drawing/2014/chart" uri="{C3380CC4-5D6E-409C-BE32-E72D297353CC}">
              <c16:uniqueId val="{00000000-67D8-4C40-8E24-479BFF996514}"/>
            </c:ext>
          </c:extLst>
        </c:ser>
        <c:dLbls>
          <c:showLegendKey val="0"/>
          <c:showVal val="0"/>
          <c:showCatName val="0"/>
          <c:showSerName val="0"/>
          <c:showPercent val="0"/>
          <c:showBubbleSize val="0"/>
        </c:dLbls>
        <c:axId val="688848847"/>
        <c:axId val="852240415"/>
      </c:scatterChart>
      <c:valAx>
        <c:axId val="688848847"/>
        <c:scaling>
          <c:orientation val="minMax"/>
          <c:max val="3"/>
          <c:min val="-3"/>
        </c:scaling>
        <c:delete val="0"/>
        <c:axPos val="b"/>
        <c:majorGridlines>
          <c:spPr>
            <a:ln w="9525" cap="flat" cmpd="sng" algn="ctr">
              <a:noFill/>
              <a:round/>
            </a:ln>
            <a:effectLst/>
          </c:spPr>
        </c:majorGridlines>
        <c:title>
          <c:tx>
            <c:rich>
              <a:bodyPr rot="0" spcFirstLastPara="1" vertOverflow="ellipsis" vert="horz" wrap="square" anchor="ctr" anchorCtr="1"/>
              <a:lstStyle/>
              <a:p>
                <a:pPr algn="ctr" rtl="0">
                  <a:defRPr lang="en-US" sz="1800" b="0" i="0" u="none" strike="noStrike" kern="1200" baseline="0">
                    <a:solidFill>
                      <a:schemeClr val="tx1"/>
                    </a:solidFill>
                    <a:latin typeface="Arial" panose="020B0604020202020204" pitchFamily="34" charset="0"/>
                    <a:ea typeface="+mn-ea"/>
                    <a:cs typeface="Arial" panose="020B0604020202020204" pitchFamily="34" charset="0"/>
                  </a:defRPr>
                </a:pPr>
                <a:r>
                  <a:rPr lang="en-US" sz="1800" b="0" i="0" u="none" strike="noStrike" kern="1200" baseline="0">
                    <a:solidFill>
                      <a:schemeClr val="tx1"/>
                    </a:solidFill>
                    <a:latin typeface="Arial" panose="020B0604020202020204" pitchFamily="34" charset="0"/>
                    <a:ea typeface="+mn-ea"/>
                    <a:cs typeface="Arial" panose="020B0604020202020204" pitchFamily="34" charset="0"/>
                  </a:rPr>
                  <a:t>Performance</a:t>
                </a:r>
              </a:p>
            </c:rich>
          </c:tx>
          <c:overlay val="0"/>
          <c:spPr>
            <a:noFill/>
            <a:ln>
              <a:noFill/>
            </a:ln>
            <a:effectLst/>
          </c:spPr>
          <c:txPr>
            <a:bodyPr rot="0" spcFirstLastPara="1" vertOverflow="ellipsis" vert="horz" wrap="square" anchor="ctr" anchorCtr="1"/>
            <a:lstStyle/>
            <a:p>
              <a:pPr algn="ctr" rtl="0">
                <a:defRPr lang="en-US"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5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852240415"/>
        <c:crossesAt val="-0.1"/>
        <c:crossBetween val="midCat"/>
        <c:majorUnit val="1"/>
      </c:valAx>
      <c:valAx>
        <c:axId val="852240415"/>
        <c:scaling>
          <c:orientation val="minMax"/>
          <c:max val="3"/>
          <c:min val="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dirty="0">
                    <a:solidFill>
                      <a:schemeClr val="tx1"/>
                    </a:solidFill>
                    <a:latin typeface="Arial" panose="020B0604020202020204" pitchFamily="34" charset="0"/>
                    <a:cs typeface="Arial" panose="020B0604020202020204" pitchFamily="34" charset="0"/>
                  </a:rPr>
                  <a:t>Segregation Variance</a:t>
                </a:r>
              </a:p>
            </c:rich>
          </c:tx>
          <c:layout>
            <c:manualLayout>
              <c:xMode val="edge"/>
              <c:yMode val="edge"/>
              <c:x val="0"/>
              <c:y val="0.21486512182901477"/>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out"/>
        <c:minorTickMark val="none"/>
        <c:tickLblPos val="nextTo"/>
        <c:spPr>
          <a:solidFill>
            <a:schemeClr val="bg1"/>
          </a:solidFill>
          <a:ln w="19050" cap="flat" cmpd="sng" algn="ctr">
            <a:solidFill>
              <a:schemeClr val="tx1"/>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88848847"/>
        <c:crossesAt val="-3"/>
        <c:crossBetween val="midCat"/>
        <c:majorUnit val="1"/>
      </c:valAx>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9050"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DA3BF6-208C-4914-A865-EE9E616CE2F8}" type="datetimeFigureOut">
              <a:rPr lang="en-GB" smtClean="0"/>
              <a:t>17/09/2026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82A822-ABB3-400F-BA58-8264C7C8FD03}" type="slidenum">
              <a:rPr lang="en-GB" smtClean="0"/>
              <a:t>‹#›</a:t>
            </a:fld>
            <a:endParaRPr lang="en-GB"/>
          </a:p>
        </p:txBody>
      </p:sp>
    </p:spTree>
    <p:extLst>
      <p:ext uri="{BB962C8B-B14F-4D97-AF65-F5344CB8AC3E}">
        <p14:creationId xmlns:p14="http://schemas.microsoft.com/office/powerpoint/2010/main" val="1808526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882A822-ABB3-400F-BA58-8264C7C8FD03}" type="slidenum">
              <a:rPr lang="en-GB" smtClean="0"/>
              <a:t>7</a:t>
            </a:fld>
            <a:endParaRPr lang="en-GB"/>
          </a:p>
        </p:txBody>
      </p:sp>
    </p:spTree>
    <p:extLst>
      <p:ext uri="{BB962C8B-B14F-4D97-AF65-F5344CB8AC3E}">
        <p14:creationId xmlns:p14="http://schemas.microsoft.com/office/powerpoint/2010/main" val="1820319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882A822-ABB3-400F-BA58-8264C7C8FD03}" type="slidenum">
              <a:rPr lang="en-GB" smtClean="0"/>
              <a:t>29</a:t>
            </a:fld>
            <a:endParaRPr lang="en-GB"/>
          </a:p>
        </p:txBody>
      </p:sp>
    </p:spTree>
    <p:extLst>
      <p:ext uri="{BB962C8B-B14F-4D97-AF65-F5344CB8AC3E}">
        <p14:creationId xmlns:p14="http://schemas.microsoft.com/office/powerpoint/2010/main" val="15559890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882A822-ABB3-400F-BA58-8264C7C8FD03}" type="slidenum">
              <a:rPr lang="en-GB" smtClean="0"/>
              <a:t>37</a:t>
            </a:fld>
            <a:endParaRPr lang="en-GB"/>
          </a:p>
        </p:txBody>
      </p:sp>
    </p:spTree>
    <p:extLst>
      <p:ext uri="{BB962C8B-B14F-4D97-AF65-F5344CB8AC3E}">
        <p14:creationId xmlns:p14="http://schemas.microsoft.com/office/powerpoint/2010/main" val="3022314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882A822-ABB3-400F-BA58-8264C7C8FD03}" type="slidenum">
              <a:rPr lang="en-GB" smtClean="0"/>
              <a:t>38</a:t>
            </a:fld>
            <a:endParaRPr lang="en-GB"/>
          </a:p>
        </p:txBody>
      </p:sp>
    </p:spTree>
    <p:extLst>
      <p:ext uri="{BB962C8B-B14F-4D97-AF65-F5344CB8AC3E}">
        <p14:creationId xmlns:p14="http://schemas.microsoft.com/office/powerpoint/2010/main" val="2749761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0850BF-DE1F-4DF5-9557-57EAF722A557}"/>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1CD3F37F-5507-4178-9E02-47728AF02A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C895EF01-9E7E-4F22-A80A-74D00534584B}"/>
              </a:ext>
            </a:extLst>
          </p:cNvPr>
          <p:cNvSpPr>
            <a:spLocks noGrp="1"/>
          </p:cNvSpPr>
          <p:nvPr>
            <p:ph type="dt" sz="half" idx="10"/>
          </p:nvPr>
        </p:nvSpPr>
        <p:spPr/>
        <p:txBody>
          <a:bodyPr/>
          <a:lstStyle/>
          <a:p>
            <a:fld id="{7458BD93-73B8-4ED3-9C13-1CEB65AE3F48}" type="datetimeFigureOut">
              <a:rPr lang="de-DE" smtClean="0"/>
              <a:t>17.09.2026</a:t>
            </a:fld>
            <a:endParaRPr lang="de-DE"/>
          </a:p>
        </p:txBody>
      </p:sp>
      <p:sp>
        <p:nvSpPr>
          <p:cNvPr id="5" name="Fußzeilenplatzhalter 4">
            <a:extLst>
              <a:ext uri="{FF2B5EF4-FFF2-40B4-BE49-F238E27FC236}">
                <a16:creationId xmlns:a16="http://schemas.microsoft.com/office/drawing/2014/main" id="{683A70AB-ADDF-45B3-9C02-B46D10F72AA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5F456D9-DC42-497D-B0A4-86FF9043BD0F}"/>
              </a:ext>
            </a:extLst>
          </p:cNvPr>
          <p:cNvSpPr>
            <a:spLocks noGrp="1"/>
          </p:cNvSpPr>
          <p:nvPr>
            <p:ph type="sldNum" sz="quarter" idx="12"/>
          </p:nvPr>
        </p:nvSpPr>
        <p:spPr/>
        <p:txBody>
          <a:bodyPr/>
          <a:lstStyle/>
          <a:p>
            <a:fld id="{6DA1CD3F-365B-4622-868E-38F0B8BB2015}" type="slidenum">
              <a:rPr lang="de-DE" smtClean="0"/>
              <a:t>‹#›</a:t>
            </a:fld>
            <a:endParaRPr lang="de-DE"/>
          </a:p>
        </p:txBody>
      </p:sp>
    </p:spTree>
    <p:extLst>
      <p:ext uri="{BB962C8B-B14F-4D97-AF65-F5344CB8AC3E}">
        <p14:creationId xmlns:p14="http://schemas.microsoft.com/office/powerpoint/2010/main" val="3292555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47F555-DE2C-41EF-BCA1-F9AD5B79837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A86887C-3ED6-4428-B8A8-9BC201E3EEFB}"/>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E47E9F4-BF31-4B1E-93D0-ECF490BD7E3D}"/>
              </a:ext>
            </a:extLst>
          </p:cNvPr>
          <p:cNvSpPr>
            <a:spLocks noGrp="1"/>
          </p:cNvSpPr>
          <p:nvPr>
            <p:ph type="dt" sz="half" idx="10"/>
          </p:nvPr>
        </p:nvSpPr>
        <p:spPr/>
        <p:txBody>
          <a:bodyPr/>
          <a:lstStyle/>
          <a:p>
            <a:fld id="{7458BD93-73B8-4ED3-9C13-1CEB65AE3F48}" type="datetimeFigureOut">
              <a:rPr lang="de-DE" smtClean="0"/>
              <a:t>17.09.2026</a:t>
            </a:fld>
            <a:endParaRPr lang="de-DE"/>
          </a:p>
        </p:txBody>
      </p:sp>
      <p:sp>
        <p:nvSpPr>
          <p:cNvPr id="5" name="Fußzeilenplatzhalter 4">
            <a:extLst>
              <a:ext uri="{FF2B5EF4-FFF2-40B4-BE49-F238E27FC236}">
                <a16:creationId xmlns:a16="http://schemas.microsoft.com/office/drawing/2014/main" id="{22C2EE2B-FC27-49D2-BA76-33E213AAF25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B8D80DC-3A03-40CC-88BF-FA7D63D9DAB6}"/>
              </a:ext>
            </a:extLst>
          </p:cNvPr>
          <p:cNvSpPr>
            <a:spLocks noGrp="1"/>
          </p:cNvSpPr>
          <p:nvPr>
            <p:ph type="sldNum" sz="quarter" idx="12"/>
          </p:nvPr>
        </p:nvSpPr>
        <p:spPr/>
        <p:txBody>
          <a:bodyPr/>
          <a:lstStyle/>
          <a:p>
            <a:fld id="{6DA1CD3F-365B-4622-868E-38F0B8BB2015}" type="slidenum">
              <a:rPr lang="de-DE" smtClean="0"/>
              <a:t>‹#›</a:t>
            </a:fld>
            <a:endParaRPr lang="de-DE"/>
          </a:p>
        </p:txBody>
      </p:sp>
    </p:spTree>
    <p:extLst>
      <p:ext uri="{BB962C8B-B14F-4D97-AF65-F5344CB8AC3E}">
        <p14:creationId xmlns:p14="http://schemas.microsoft.com/office/powerpoint/2010/main" val="3779281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FD2804-87DD-4B89-BD0C-C837C26DA998}"/>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5FFBD340-32EA-486E-9ECE-4133FFF0B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7DF86F3E-915C-4150-957C-9640D6E7511E}"/>
              </a:ext>
            </a:extLst>
          </p:cNvPr>
          <p:cNvSpPr>
            <a:spLocks noGrp="1"/>
          </p:cNvSpPr>
          <p:nvPr>
            <p:ph type="dt" sz="half" idx="10"/>
          </p:nvPr>
        </p:nvSpPr>
        <p:spPr/>
        <p:txBody>
          <a:bodyPr/>
          <a:lstStyle/>
          <a:p>
            <a:fld id="{7458BD93-73B8-4ED3-9C13-1CEB65AE3F48}" type="datetimeFigureOut">
              <a:rPr lang="de-DE" smtClean="0"/>
              <a:t>17.09.2026</a:t>
            </a:fld>
            <a:endParaRPr lang="de-DE"/>
          </a:p>
        </p:txBody>
      </p:sp>
      <p:sp>
        <p:nvSpPr>
          <p:cNvPr id="5" name="Fußzeilenplatzhalter 4">
            <a:extLst>
              <a:ext uri="{FF2B5EF4-FFF2-40B4-BE49-F238E27FC236}">
                <a16:creationId xmlns:a16="http://schemas.microsoft.com/office/drawing/2014/main" id="{3A05218C-4A1E-461E-AB51-A7CD613C22B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4287DA1-B9E0-4534-8721-1B39954FD398}"/>
              </a:ext>
            </a:extLst>
          </p:cNvPr>
          <p:cNvSpPr>
            <a:spLocks noGrp="1"/>
          </p:cNvSpPr>
          <p:nvPr>
            <p:ph type="sldNum" sz="quarter" idx="12"/>
          </p:nvPr>
        </p:nvSpPr>
        <p:spPr/>
        <p:txBody>
          <a:bodyPr/>
          <a:lstStyle/>
          <a:p>
            <a:fld id="{6DA1CD3F-365B-4622-868E-38F0B8BB2015}" type="slidenum">
              <a:rPr lang="de-DE" smtClean="0"/>
              <a:t>‹#›</a:t>
            </a:fld>
            <a:endParaRPr lang="de-DE"/>
          </a:p>
        </p:txBody>
      </p:sp>
    </p:spTree>
    <p:extLst>
      <p:ext uri="{BB962C8B-B14F-4D97-AF65-F5344CB8AC3E}">
        <p14:creationId xmlns:p14="http://schemas.microsoft.com/office/powerpoint/2010/main" val="303257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F9384E-C90B-45C5-8015-A0010157A558}"/>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3A8AF5CB-8844-421C-8759-708396E14C00}"/>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164B871D-156B-4FA1-B153-ACE0DD424FEA}"/>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C53E416D-E860-4C61-9947-A1D01770149E}"/>
              </a:ext>
            </a:extLst>
          </p:cNvPr>
          <p:cNvSpPr>
            <a:spLocks noGrp="1"/>
          </p:cNvSpPr>
          <p:nvPr>
            <p:ph type="dt" sz="half" idx="10"/>
          </p:nvPr>
        </p:nvSpPr>
        <p:spPr/>
        <p:txBody>
          <a:bodyPr/>
          <a:lstStyle/>
          <a:p>
            <a:fld id="{7458BD93-73B8-4ED3-9C13-1CEB65AE3F48}" type="datetimeFigureOut">
              <a:rPr lang="de-DE" smtClean="0"/>
              <a:t>17.09.2026</a:t>
            </a:fld>
            <a:endParaRPr lang="de-DE"/>
          </a:p>
        </p:txBody>
      </p:sp>
      <p:sp>
        <p:nvSpPr>
          <p:cNvPr id="6" name="Fußzeilenplatzhalter 5">
            <a:extLst>
              <a:ext uri="{FF2B5EF4-FFF2-40B4-BE49-F238E27FC236}">
                <a16:creationId xmlns:a16="http://schemas.microsoft.com/office/drawing/2014/main" id="{1676BDDC-941F-404F-A3B4-42BA137FBAB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3FE31F1A-5B97-405E-B8C0-F4D829F83AFA}"/>
              </a:ext>
            </a:extLst>
          </p:cNvPr>
          <p:cNvSpPr>
            <a:spLocks noGrp="1"/>
          </p:cNvSpPr>
          <p:nvPr>
            <p:ph type="sldNum" sz="quarter" idx="12"/>
          </p:nvPr>
        </p:nvSpPr>
        <p:spPr/>
        <p:txBody>
          <a:bodyPr/>
          <a:lstStyle/>
          <a:p>
            <a:fld id="{6DA1CD3F-365B-4622-868E-38F0B8BB2015}" type="slidenum">
              <a:rPr lang="de-DE" smtClean="0"/>
              <a:t>‹#›</a:t>
            </a:fld>
            <a:endParaRPr lang="de-DE"/>
          </a:p>
        </p:txBody>
      </p:sp>
    </p:spTree>
    <p:extLst>
      <p:ext uri="{BB962C8B-B14F-4D97-AF65-F5344CB8AC3E}">
        <p14:creationId xmlns:p14="http://schemas.microsoft.com/office/powerpoint/2010/main" val="2822657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C54DC0-1613-439E-B9E4-1892C54816F3}"/>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7FEE5261-7BBA-4202-AF8C-D0029EB003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EEF5C027-BEB1-4BCD-BD9D-FD9EF8BDB824}"/>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D794BF11-66C1-42D6-AE0A-240052C8A2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D9C206FF-F18E-47BC-A556-B89DFB22F7A2}"/>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E489266C-6B92-47D9-9BFD-1DAAE954FC5C}"/>
              </a:ext>
            </a:extLst>
          </p:cNvPr>
          <p:cNvSpPr>
            <a:spLocks noGrp="1"/>
          </p:cNvSpPr>
          <p:nvPr>
            <p:ph type="dt" sz="half" idx="10"/>
          </p:nvPr>
        </p:nvSpPr>
        <p:spPr/>
        <p:txBody>
          <a:bodyPr/>
          <a:lstStyle/>
          <a:p>
            <a:fld id="{7458BD93-73B8-4ED3-9C13-1CEB65AE3F48}" type="datetimeFigureOut">
              <a:rPr lang="de-DE" smtClean="0"/>
              <a:t>17.09.2026</a:t>
            </a:fld>
            <a:endParaRPr lang="de-DE"/>
          </a:p>
        </p:txBody>
      </p:sp>
      <p:sp>
        <p:nvSpPr>
          <p:cNvPr id="8" name="Fußzeilenplatzhalter 7">
            <a:extLst>
              <a:ext uri="{FF2B5EF4-FFF2-40B4-BE49-F238E27FC236}">
                <a16:creationId xmlns:a16="http://schemas.microsoft.com/office/drawing/2014/main" id="{F5B3300E-4FA8-457D-8170-D0946AAADE9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3BCA46BA-5CE6-4887-AC55-747A08CE7FCF}"/>
              </a:ext>
            </a:extLst>
          </p:cNvPr>
          <p:cNvSpPr>
            <a:spLocks noGrp="1"/>
          </p:cNvSpPr>
          <p:nvPr>
            <p:ph type="sldNum" sz="quarter" idx="12"/>
          </p:nvPr>
        </p:nvSpPr>
        <p:spPr/>
        <p:txBody>
          <a:bodyPr/>
          <a:lstStyle/>
          <a:p>
            <a:fld id="{6DA1CD3F-365B-4622-868E-38F0B8BB2015}" type="slidenum">
              <a:rPr lang="de-DE" smtClean="0"/>
              <a:t>‹#›</a:t>
            </a:fld>
            <a:endParaRPr lang="de-DE"/>
          </a:p>
        </p:txBody>
      </p:sp>
    </p:spTree>
    <p:extLst>
      <p:ext uri="{BB962C8B-B14F-4D97-AF65-F5344CB8AC3E}">
        <p14:creationId xmlns:p14="http://schemas.microsoft.com/office/powerpoint/2010/main" val="4199076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5857B9-9AE9-41DD-B8EA-3855CCBDF95D}"/>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A3C78C90-A45B-450B-82B8-447D3592A18E}"/>
              </a:ext>
            </a:extLst>
          </p:cNvPr>
          <p:cNvSpPr>
            <a:spLocks noGrp="1"/>
          </p:cNvSpPr>
          <p:nvPr>
            <p:ph type="dt" sz="half" idx="10"/>
          </p:nvPr>
        </p:nvSpPr>
        <p:spPr/>
        <p:txBody>
          <a:bodyPr/>
          <a:lstStyle/>
          <a:p>
            <a:fld id="{7458BD93-73B8-4ED3-9C13-1CEB65AE3F48}" type="datetimeFigureOut">
              <a:rPr lang="de-DE" smtClean="0"/>
              <a:t>17.09.2026</a:t>
            </a:fld>
            <a:endParaRPr lang="de-DE"/>
          </a:p>
        </p:txBody>
      </p:sp>
      <p:sp>
        <p:nvSpPr>
          <p:cNvPr id="4" name="Fußzeilenplatzhalter 3">
            <a:extLst>
              <a:ext uri="{FF2B5EF4-FFF2-40B4-BE49-F238E27FC236}">
                <a16:creationId xmlns:a16="http://schemas.microsoft.com/office/drawing/2014/main" id="{A87C0023-7DF2-4F76-ADEB-2E09BCD8602F}"/>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2D6744FF-BEB3-49F4-9611-F1949CBF08E6}"/>
              </a:ext>
            </a:extLst>
          </p:cNvPr>
          <p:cNvSpPr>
            <a:spLocks noGrp="1"/>
          </p:cNvSpPr>
          <p:nvPr>
            <p:ph type="sldNum" sz="quarter" idx="12"/>
          </p:nvPr>
        </p:nvSpPr>
        <p:spPr/>
        <p:txBody>
          <a:bodyPr/>
          <a:lstStyle/>
          <a:p>
            <a:fld id="{6DA1CD3F-365B-4622-868E-38F0B8BB2015}" type="slidenum">
              <a:rPr lang="de-DE" smtClean="0"/>
              <a:t>‹#›</a:t>
            </a:fld>
            <a:endParaRPr lang="de-DE"/>
          </a:p>
        </p:txBody>
      </p:sp>
    </p:spTree>
    <p:extLst>
      <p:ext uri="{BB962C8B-B14F-4D97-AF65-F5344CB8AC3E}">
        <p14:creationId xmlns:p14="http://schemas.microsoft.com/office/powerpoint/2010/main" val="4134385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1DB0332D-CD2E-4B22-9CFE-CB1B353FD98C}"/>
              </a:ext>
            </a:extLst>
          </p:cNvPr>
          <p:cNvSpPr>
            <a:spLocks noGrp="1"/>
          </p:cNvSpPr>
          <p:nvPr>
            <p:ph type="dt" sz="half" idx="10"/>
          </p:nvPr>
        </p:nvSpPr>
        <p:spPr/>
        <p:txBody>
          <a:bodyPr/>
          <a:lstStyle/>
          <a:p>
            <a:fld id="{7458BD93-73B8-4ED3-9C13-1CEB65AE3F48}" type="datetimeFigureOut">
              <a:rPr lang="de-DE" smtClean="0"/>
              <a:t>17.09.2026</a:t>
            </a:fld>
            <a:endParaRPr lang="de-DE"/>
          </a:p>
        </p:txBody>
      </p:sp>
      <p:sp>
        <p:nvSpPr>
          <p:cNvPr id="3" name="Fußzeilenplatzhalter 2">
            <a:extLst>
              <a:ext uri="{FF2B5EF4-FFF2-40B4-BE49-F238E27FC236}">
                <a16:creationId xmlns:a16="http://schemas.microsoft.com/office/drawing/2014/main" id="{4B155F8B-FBAC-451B-82D0-4375D92C9FB3}"/>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BBCBD78B-4BD1-4DAC-825D-306F077E597E}"/>
              </a:ext>
            </a:extLst>
          </p:cNvPr>
          <p:cNvSpPr>
            <a:spLocks noGrp="1"/>
          </p:cNvSpPr>
          <p:nvPr>
            <p:ph type="sldNum" sz="quarter" idx="12"/>
          </p:nvPr>
        </p:nvSpPr>
        <p:spPr/>
        <p:txBody>
          <a:bodyPr/>
          <a:lstStyle/>
          <a:p>
            <a:fld id="{6DA1CD3F-365B-4622-868E-38F0B8BB2015}" type="slidenum">
              <a:rPr lang="de-DE" smtClean="0"/>
              <a:t>‹#›</a:t>
            </a:fld>
            <a:endParaRPr lang="de-DE"/>
          </a:p>
        </p:txBody>
      </p:sp>
    </p:spTree>
    <p:extLst>
      <p:ext uri="{BB962C8B-B14F-4D97-AF65-F5344CB8AC3E}">
        <p14:creationId xmlns:p14="http://schemas.microsoft.com/office/powerpoint/2010/main" val="1268647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2FC726-99B6-4907-B302-AD8930344A84}"/>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2DF31625-FE04-4DB5-B38B-FFAA714E49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F2D06626-5703-4CE8-9C0F-9C3E692817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0D42293-2A7D-4ED9-AC06-34F84FB3F6D0}"/>
              </a:ext>
            </a:extLst>
          </p:cNvPr>
          <p:cNvSpPr>
            <a:spLocks noGrp="1"/>
          </p:cNvSpPr>
          <p:nvPr>
            <p:ph type="dt" sz="half" idx="10"/>
          </p:nvPr>
        </p:nvSpPr>
        <p:spPr/>
        <p:txBody>
          <a:bodyPr/>
          <a:lstStyle/>
          <a:p>
            <a:fld id="{7458BD93-73B8-4ED3-9C13-1CEB65AE3F48}" type="datetimeFigureOut">
              <a:rPr lang="de-DE" smtClean="0"/>
              <a:t>17.09.2026</a:t>
            </a:fld>
            <a:endParaRPr lang="de-DE"/>
          </a:p>
        </p:txBody>
      </p:sp>
      <p:sp>
        <p:nvSpPr>
          <p:cNvPr id="6" name="Fußzeilenplatzhalter 5">
            <a:extLst>
              <a:ext uri="{FF2B5EF4-FFF2-40B4-BE49-F238E27FC236}">
                <a16:creationId xmlns:a16="http://schemas.microsoft.com/office/drawing/2014/main" id="{DF9C8C9E-E72E-46E3-9B7C-AA7BF4C2DD96}"/>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7225242-B344-4DFD-A23C-51C75B7501E2}"/>
              </a:ext>
            </a:extLst>
          </p:cNvPr>
          <p:cNvSpPr>
            <a:spLocks noGrp="1"/>
          </p:cNvSpPr>
          <p:nvPr>
            <p:ph type="sldNum" sz="quarter" idx="12"/>
          </p:nvPr>
        </p:nvSpPr>
        <p:spPr/>
        <p:txBody>
          <a:bodyPr/>
          <a:lstStyle/>
          <a:p>
            <a:fld id="{6DA1CD3F-365B-4622-868E-38F0B8BB2015}" type="slidenum">
              <a:rPr lang="de-DE" smtClean="0"/>
              <a:t>‹#›</a:t>
            </a:fld>
            <a:endParaRPr lang="de-DE"/>
          </a:p>
        </p:txBody>
      </p:sp>
    </p:spTree>
    <p:extLst>
      <p:ext uri="{BB962C8B-B14F-4D97-AF65-F5344CB8AC3E}">
        <p14:creationId xmlns:p14="http://schemas.microsoft.com/office/powerpoint/2010/main" val="2607609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719D5F-1A47-42B3-BB28-B0A2DC11ED4D}"/>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3BC14058-3160-43F5-B1F6-6E7E731F02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279C39EA-EC37-41B6-8FA6-9F68FC521E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78B7616-571A-4261-B92D-1F11BFE29E08}"/>
              </a:ext>
            </a:extLst>
          </p:cNvPr>
          <p:cNvSpPr>
            <a:spLocks noGrp="1"/>
          </p:cNvSpPr>
          <p:nvPr>
            <p:ph type="dt" sz="half" idx="10"/>
          </p:nvPr>
        </p:nvSpPr>
        <p:spPr/>
        <p:txBody>
          <a:bodyPr/>
          <a:lstStyle/>
          <a:p>
            <a:fld id="{7458BD93-73B8-4ED3-9C13-1CEB65AE3F48}" type="datetimeFigureOut">
              <a:rPr lang="de-DE" smtClean="0"/>
              <a:t>17.09.2026</a:t>
            </a:fld>
            <a:endParaRPr lang="de-DE"/>
          </a:p>
        </p:txBody>
      </p:sp>
      <p:sp>
        <p:nvSpPr>
          <p:cNvPr id="6" name="Fußzeilenplatzhalter 5">
            <a:extLst>
              <a:ext uri="{FF2B5EF4-FFF2-40B4-BE49-F238E27FC236}">
                <a16:creationId xmlns:a16="http://schemas.microsoft.com/office/drawing/2014/main" id="{5FA1BE51-6C52-494D-BEB7-01CB0A086E4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EAE86A61-D366-4EE6-BD34-DA8C044433B8}"/>
              </a:ext>
            </a:extLst>
          </p:cNvPr>
          <p:cNvSpPr>
            <a:spLocks noGrp="1"/>
          </p:cNvSpPr>
          <p:nvPr>
            <p:ph type="sldNum" sz="quarter" idx="12"/>
          </p:nvPr>
        </p:nvSpPr>
        <p:spPr/>
        <p:txBody>
          <a:bodyPr/>
          <a:lstStyle/>
          <a:p>
            <a:fld id="{6DA1CD3F-365B-4622-868E-38F0B8BB2015}" type="slidenum">
              <a:rPr lang="de-DE" smtClean="0"/>
              <a:t>‹#›</a:t>
            </a:fld>
            <a:endParaRPr lang="de-DE"/>
          </a:p>
        </p:txBody>
      </p:sp>
    </p:spTree>
    <p:extLst>
      <p:ext uri="{BB962C8B-B14F-4D97-AF65-F5344CB8AC3E}">
        <p14:creationId xmlns:p14="http://schemas.microsoft.com/office/powerpoint/2010/main" val="4038680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8C5EA4-770B-476C-BFA8-6232016112A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7F26636F-DC01-4618-8285-5ECE178DF29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291CF3A-0774-4A82-94E6-C5E22903FDD8}"/>
              </a:ext>
            </a:extLst>
          </p:cNvPr>
          <p:cNvSpPr>
            <a:spLocks noGrp="1"/>
          </p:cNvSpPr>
          <p:nvPr>
            <p:ph type="dt" sz="half" idx="10"/>
          </p:nvPr>
        </p:nvSpPr>
        <p:spPr/>
        <p:txBody>
          <a:bodyPr/>
          <a:lstStyle/>
          <a:p>
            <a:fld id="{7458BD93-73B8-4ED3-9C13-1CEB65AE3F48}" type="datetimeFigureOut">
              <a:rPr lang="de-DE" smtClean="0"/>
              <a:t>17.09.2026</a:t>
            </a:fld>
            <a:endParaRPr lang="de-DE"/>
          </a:p>
        </p:txBody>
      </p:sp>
      <p:sp>
        <p:nvSpPr>
          <p:cNvPr id="5" name="Fußzeilenplatzhalter 4">
            <a:extLst>
              <a:ext uri="{FF2B5EF4-FFF2-40B4-BE49-F238E27FC236}">
                <a16:creationId xmlns:a16="http://schemas.microsoft.com/office/drawing/2014/main" id="{267B3D32-FC9B-4E12-AC33-57261341CEB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4518069-9AFD-425A-8DF1-9427E2A572A6}"/>
              </a:ext>
            </a:extLst>
          </p:cNvPr>
          <p:cNvSpPr>
            <a:spLocks noGrp="1"/>
          </p:cNvSpPr>
          <p:nvPr>
            <p:ph type="sldNum" sz="quarter" idx="12"/>
          </p:nvPr>
        </p:nvSpPr>
        <p:spPr/>
        <p:txBody>
          <a:bodyPr/>
          <a:lstStyle/>
          <a:p>
            <a:fld id="{6DA1CD3F-365B-4622-868E-38F0B8BB2015}" type="slidenum">
              <a:rPr lang="de-DE" smtClean="0"/>
              <a:t>‹#›</a:t>
            </a:fld>
            <a:endParaRPr lang="de-DE"/>
          </a:p>
        </p:txBody>
      </p:sp>
    </p:spTree>
    <p:extLst>
      <p:ext uri="{BB962C8B-B14F-4D97-AF65-F5344CB8AC3E}">
        <p14:creationId xmlns:p14="http://schemas.microsoft.com/office/powerpoint/2010/main" val="236973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224D3B81-426E-4B28-A240-5229BC8C879D}"/>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8FAFB0E4-148E-4805-AAEF-7638AAE57748}"/>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49C0120-396B-45CD-9C43-F7855B81B921}"/>
              </a:ext>
            </a:extLst>
          </p:cNvPr>
          <p:cNvSpPr>
            <a:spLocks noGrp="1"/>
          </p:cNvSpPr>
          <p:nvPr>
            <p:ph type="dt" sz="half" idx="10"/>
          </p:nvPr>
        </p:nvSpPr>
        <p:spPr/>
        <p:txBody>
          <a:bodyPr/>
          <a:lstStyle/>
          <a:p>
            <a:fld id="{7458BD93-73B8-4ED3-9C13-1CEB65AE3F48}" type="datetimeFigureOut">
              <a:rPr lang="de-DE" smtClean="0"/>
              <a:t>17.09.2026</a:t>
            </a:fld>
            <a:endParaRPr lang="de-DE"/>
          </a:p>
        </p:txBody>
      </p:sp>
      <p:sp>
        <p:nvSpPr>
          <p:cNvPr id="5" name="Fußzeilenplatzhalter 4">
            <a:extLst>
              <a:ext uri="{FF2B5EF4-FFF2-40B4-BE49-F238E27FC236}">
                <a16:creationId xmlns:a16="http://schemas.microsoft.com/office/drawing/2014/main" id="{5A63E2F1-DE5A-47C1-8337-A40D6E4AA21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BE4150F1-7DD7-4744-9EAD-E037D23EAB6C}"/>
              </a:ext>
            </a:extLst>
          </p:cNvPr>
          <p:cNvSpPr>
            <a:spLocks noGrp="1"/>
          </p:cNvSpPr>
          <p:nvPr>
            <p:ph type="sldNum" sz="quarter" idx="12"/>
          </p:nvPr>
        </p:nvSpPr>
        <p:spPr/>
        <p:txBody>
          <a:bodyPr/>
          <a:lstStyle/>
          <a:p>
            <a:fld id="{6DA1CD3F-365B-4622-868E-38F0B8BB2015}" type="slidenum">
              <a:rPr lang="de-DE" smtClean="0"/>
              <a:t>‹#›</a:t>
            </a:fld>
            <a:endParaRPr lang="de-DE"/>
          </a:p>
        </p:txBody>
      </p:sp>
    </p:spTree>
    <p:extLst>
      <p:ext uri="{BB962C8B-B14F-4D97-AF65-F5344CB8AC3E}">
        <p14:creationId xmlns:p14="http://schemas.microsoft.com/office/powerpoint/2010/main" val="31409141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0111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FA33D23F-B94A-48A2-91A1-7694064F85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A126F4AA-6F44-483E-9B71-80B0A93573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0775466-0CB9-4080-A16E-361EFE2FE4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58BD93-73B8-4ED3-9C13-1CEB65AE3F48}" type="datetimeFigureOut">
              <a:rPr lang="de-DE" smtClean="0"/>
              <a:t>17.09.2026</a:t>
            </a:fld>
            <a:endParaRPr lang="de-DE"/>
          </a:p>
        </p:txBody>
      </p:sp>
      <p:sp>
        <p:nvSpPr>
          <p:cNvPr id="5" name="Fußzeilenplatzhalter 4">
            <a:extLst>
              <a:ext uri="{FF2B5EF4-FFF2-40B4-BE49-F238E27FC236}">
                <a16:creationId xmlns:a16="http://schemas.microsoft.com/office/drawing/2014/main" id="{D79570C3-2D29-4E8A-8E49-DC53A140E3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EB0099EE-3D53-487C-A1BD-BA6BCDFB97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A1CD3F-365B-4622-868E-38F0B8BB2015}" type="slidenum">
              <a:rPr lang="de-DE" smtClean="0"/>
              <a:t>‹#›</a:t>
            </a:fld>
            <a:endParaRPr lang="de-DE"/>
          </a:p>
        </p:txBody>
      </p:sp>
    </p:spTree>
    <p:extLst>
      <p:ext uri="{BB962C8B-B14F-4D97-AF65-F5344CB8AC3E}">
        <p14:creationId xmlns:p14="http://schemas.microsoft.com/office/powerpoint/2010/main" val="2415441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oleObject" Target="file:///C:\G&#246;ttingen\W.Link\Daten%20(D)\pdf-Dateien\F&#252;r%20Lehre\ab%20Februar%202022\Die%20Chapter%20Quantitative%20Genetik\var%203%20loci.docx" TargetMode="External"/><Relationship Id="rId7" Type="http://schemas.openxmlformats.org/officeDocument/2006/relationships/image" Target="../media/image7.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6.png"/><Relationship Id="rId5" Type="http://schemas.openxmlformats.org/officeDocument/2006/relationships/chart" Target="../charts/chart1.xml"/><Relationship Id="rId4" Type="http://schemas.openxmlformats.org/officeDocument/2006/relationships/image" Target="../media/image5.emf"/></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oleObject" Target="file:///C:\G&#246;ttingen\W.Link\Daten%20(D)\pdf-Dateien\F&#252;r%20Lehre\ab%20Februar%202022\Die%20Chapter%20Quantitative%20Genetik\var%203%20loci.docx" TargetMode="Externa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6.png"/><Relationship Id="rId5" Type="http://schemas.openxmlformats.org/officeDocument/2006/relationships/chart" Target="../charts/chart2.xml"/><Relationship Id="rId4" Type="http://schemas.openxmlformats.org/officeDocument/2006/relationships/image" Target="../media/image13.emf"/></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oleObject" Target="file:///C:\G&#246;ttingen\W.Link\Daten%20(D)\pdf-Dateien\F&#252;r%20Lehre\ab%20Februar%202022\Die%20Chapter%20Quantitative%20Genetik\DH_HWE_variance_simple_algebra.docx" TargetMode="External"/><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16.emf"/></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Correlation%20coefficient%20r%20between%20allele%20from%20parent%201.docx" TargetMode="External"/><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18.emf"/></Relationships>
</file>

<file path=ppt/slides/_rels/slide17.xml.rels><?xml version="1.0" encoding="UTF-8" standalone="yes"?>
<Relationships xmlns="http://schemas.openxmlformats.org/package/2006/relationships"><Relationship Id="rId3" Type="http://schemas.openxmlformats.org/officeDocument/2006/relationships/oleObject" Target="file:///C:\G&#246;ttingen\W.Link\Daten%20(D)\pdf-Dateien\F&#252;r%20Lehre\ab%20Februar%202022\Die%20Chapter%20Quantitative%20Genetik\tab%20&#181;%20alpha%20delta%20in%20HWE%20zero.docx" TargetMode="Externa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20.png"/><Relationship Id="rId4" Type="http://schemas.openxmlformats.org/officeDocument/2006/relationships/image" Target="../media/image19.emf"/></Relationships>
</file>

<file path=ppt/slides/_rels/slide18.xml.rels><?xml version="1.0" encoding="UTF-8" standalone="yes"?>
<Relationships xmlns="http://schemas.openxmlformats.org/package/2006/relationships"><Relationship Id="rId3" Type="http://schemas.openxmlformats.org/officeDocument/2006/relationships/oleObject" Target="file:///C:\G&#246;ttingen\W.Link\Daten%20(D)\pdf-Dateien\F&#252;r%20Lehre\ab%20Februar%202022\Die%20Chapter%20Quantitative%20Genetik\tab%20&#181;%20alpha%20delta%20in%20HWE%20zero.docx" TargetMode="Externa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21.png"/><Relationship Id="rId4" Type="http://schemas.openxmlformats.org/officeDocument/2006/relationships/image" Target="../media/image19.emf"/></Relationships>
</file>

<file path=ppt/slides/_rels/slide19.xml.rels><?xml version="1.0" encoding="UTF-8" standalone="yes"?>
<Relationships xmlns="http://schemas.openxmlformats.org/package/2006/relationships"><Relationship Id="rId3" Type="http://schemas.openxmlformats.org/officeDocument/2006/relationships/oleObject" Target="file:///C:\G&#246;ttingen\W.Link\Daten%20(D)\pdf-Dateien\F&#252;r%20Lehre\ab%20Februar%202022\Die%20Chapter%20Quantitative%20Genetik\tab%20&#181;%20alpha%20delta%20in%20HWE%20zero.docx" TargetMode="Externa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22.png"/><Relationship Id="rId4" Type="http://schemas.openxmlformats.org/officeDocument/2006/relationships/image" Target="../media/image19.emf"/></Relationships>
</file>

<file path=ppt/slides/_rels/slide20.xml.rels><?xml version="1.0" encoding="UTF-8" standalone="yes"?>
<Relationships xmlns="http://schemas.openxmlformats.org/package/2006/relationships"><Relationship Id="rId3" Type="http://schemas.openxmlformats.org/officeDocument/2006/relationships/oleObject" Target="file:///C:\G&#246;ttingen\W.Link\Daten%20(D)\pdf-Dateien\F&#252;r%20Lehre\ab%20Februar%202022\Die%20Chapter%20Quantitative%20Genetik\tab%20&#181;%20alpha%20delta%20in%20HWE%20zero.docx" TargetMode="Externa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23.jpg"/><Relationship Id="rId4" Type="http://schemas.openxmlformats.org/officeDocument/2006/relationships/image" Target="../media/image19.emf"/></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280.png"/><Relationship Id="rId1" Type="http://schemas.openxmlformats.org/officeDocument/2006/relationships/slideLayout" Target="../slideLayouts/slideLayout7.xml"/><Relationship Id="rId5" Type="http://schemas.openxmlformats.org/officeDocument/2006/relationships/image" Target="../media/image270.png"/><Relationship Id="rId4" Type="http://schemas.openxmlformats.org/officeDocument/2006/relationships/image" Target="../media/image140.png"/></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00.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0.png"/><Relationship Id="rId2" Type="http://schemas.openxmlformats.org/officeDocument/2006/relationships/image" Target="../media/image44.wmf"/><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10.png"/></Relationships>
</file>

<file path=ppt/slides/_rels/slide41.xml.rels><?xml version="1.0" encoding="UTF-8" standalone="yes"?>
<Relationships xmlns="http://schemas.openxmlformats.org/package/2006/relationships"><Relationship Id="rId3" Type="http://schemas.openxmlformats.org/officeDocument/2006/relationships/image" Target="../media/image450.png"/><Relationship Id="rId2" Type="http://schemas.openxmlformats.org/officeDocument/2006/relationships/image" Target="../media/image47.wmf"/><Relationship Id="rId1" Type="http://schemas.openxmlformats.org/officeDocument/2006/relationships/slideLayout" Target="../slideLayouts/slideLayout7.xml"/><Relationship Id="rId4" Type="http://schemas.openxmlformats.org/officeDocument/2006/relationships/image" Target="../media/image460.png"/></Relationships>
</file>

<file path=ppt/slides/_rels/slide42.xml.rels><?xml version="1.0" encoding="UTF-8" standalone="yes"?>
<Relationships xmlns="http://schemas.openxmlformats.org/package/2006/relationships"><Relationship Id="rId3" Type="http://schemas.openxmlformats.org/officeDocument/2006/relationships/image" Target="../media/image430.png"/><Relationship Id="rId2" Type="http://schemas.openxmlformats.org/officeDocument/2006/relationships/image" Target="../media/image47.wm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77301" y="5950061"/>
            <a:ext cx="12054673"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de-DE" sz="2400" dirty="0">
                <a:latin typeface="Arial" panose="020B0604020202020204" pitchFamily="34" charset="0"/>
                <a:cs typeface="Arial" panose="020B0604020202020204" pitchFamily="34" charset="0"/>
              </a:rPr>
              <a:t>Quantitative </a:t>
            </a:r>
            <a:r>
              <a:rPr lang="de-DE" sz="2400" dirty="0" err="1">
                <a:latin typeface="Arial" panose="020B0604020202020204" pitchFamily="34" charset="0"/>
                <a:cs typeface="Arial" panose="020B0604020202020204" pitchFamily="34" charset="0"/>
              </a:rPr>
              <a:t>Genetics</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for</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the</a:t>
            </a:r>
            <a:r>
              <a:rPr lang="de-DE" sz="2400" dirty="0">
                <a:latin typeface="Arial" panose="020B0604020202020204" pitchFamily="34" charset="0"/>
                <a:cs typeface="Arial" panose="020B0604020202020204" pitchFamily="34" charset="0"/>
              </a:rPr>
              <a:t> ‚Ideal‘ and </a:t>
            </a:r>
            <a:r>
              <a:rPr lang="de-DE" sz="2400" dirty="0" err="1">
                <a:latin typeface="Arial" panose="020B0604020202020204" pitchFamily="34" charset="0"/>
                <a:cs typeface="Arial" panose="020B0604020202020204" pitchFamily="34" charset="0"/>
              </a:rPr>
              <a:t>for</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the</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Inbred</a:t>
            </a:r>
            <a:r>
              <a:rPr lang="de-DE" sz="2400" dirty="0">
                <a:latin typeface="Arial" panose="020B0604020202020204" pitchFamily="34" charset="0"/>
                <a:cs typeface="Arial" panose="020B0604020202020204" pitchFamily="34" charset="0"/>
              </a:rPr>
              <a:t>‘ Population.</a:t>
            </a:r>
          </a:p>
          <a:p>
            <a:r>
              <a:rPr lang="de-DE" sz="2400" dirty="0">
                <a:latin typeface="Arial" panose="020B0604020202020204" pitchFamily="34" charset="0"/>
                <a:cs typeface="Arial" panose="020B0604020202020204" pitchFamily="34" charset="0"/>
              </a:rPr>
              <a:t>UNPLAB-QuGen_Ch-10[</a:t>
            </a:r>
            <a:r>
              <a:rPr lang="de-DE" sz="2400" dirty="0" err="1">
                <a:latin typeface="Arial" panose="020B0604020202020204" pitchFamily="34" charset="0"/>
                <a:cs typeface="Arial" panose="020B0604020202020204" pitchFamily="34" charset="0"/>
              </a:rPr>
              <a:t>GenV</a:t>
            </a:r>
            <a:r>
              <a:rPr lang="de-DE" sz="2400" dirty="0">
                <a:latin typeface="Arial" panose="020B0604020202020204" pitchFamily="34" charset="0"/>
                <a:cs typeface="Arial" panose="020B0604020202020204" pitchFamily="34" charset="0"/>
              </a:rPr>
              <a:t> 0&gt;F&gt;1]</a:t>
            </a:r>
            <a:endParaRPr lang="en-GB" sz="2400" dirty="0">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002" y="96001"/>
            <a:ext cx="12035972" cy="220558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hteck 1"/>
          <p:cNvSpPr/>
          <p:nvPr/>
        </p:nvSpPr>
        <p:spPr>
          <a:xfrm>
            <a:off x="5839968" y="171399"/>
            <a:ext cx="6247213" cy="461665"/>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GB" sz="2400" dirty="0"/>
              <a:t>https</a:t>
            </a:r>
            <a:r>
              <a:rPr lang="en-GB" sz="2400"/>
              <a:t>://www.uni-goettingen.de/en/48115.html</a:t>
            </a:r>
            <a:endParaRPr lang="en-GB" sz="2400"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99" y="2404869"/>
            <a:ext cx="12000000" cy="104403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feld 5"/>
          <p:cNvSpPr txBox="1"/>
          <p:nvPr/>
        </p:nvSpPr>
        <p:spPr>
          <a:xfrm>
            <a:off x="11409831" y="6365560"/>
            <a:ext cx="782172" cy="461665"/>
          </a:xfrm>
          <a:prstGeom prst="rect">
            <a:avLst/>
          </a:prstGeom>
          <a:solidFill>
            <a:schemeClr val="bg1"/>
          </a:solidFill>
        </p:spPr>
        <p:txBody>
          <a:bodyPr wrap="square" rtlCol="0">
            <a:spAutoFit/>
          </a:bodyPr>
          <a:lstStyle/>
          <a:p>
            <a:pPr algn="r"/>
            <a:fld id="{5B255CE3-06F4-4E80-85AD-A0878CDD5C50}" type="slidenum">
              <a:rPr lang="en-US" sz="2400">
                <a:latin typeface="Arial" panose="020B0604020202020204" pitchFamily="34" charset="0"/>
                <a:cs typeface="Arial" panose="020B0604020202020204" pitchFamily="34" charset="0"/>
              </a:rPr>
              <a:pPr algn="r"/>
              <a:t>1</a:t>
            </a:fld>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8856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5"/>
          <p:cNvSpPr txBox="1"/>
          <p:nvPr/>
        </p:nvSpPr>
        <p:spPr>
          <a:xfrm>
            <a:off x="11630101" y="6346568"/>
            <a:ext cx="512235"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fld id="{5B255CE3-06F4-4E80-85AD-A0878CDD5C50}" type="slidenum">
              <a:rPr lang="en-US" sz="2400">
                <a:latin typeface="Arial" panose="020B0604020202020204" pitchFamily="34" charset="0"/>
                <a:cs typeface="Arial" panose="020B0604020202020204" pitchFamily="34" charset="0"/>
              </a:rPr>
              <a:t>2</a:t>
            </a:fld>
            <a:endParaRPr lang="en-US" sz="2400" dirty="0">
              <a:latin typeface="Arial" panose="020B0604020202020204" pitchFamily="34" charset="0"/>
              <a:cs typeface="Arial" panose="020B0604020202020204" pitchFamily="34" charset="0"/>
            </a:endParaRPr>
          </a:p>
        </p:txBody>
      </p:sp>
      <p:sp>
        <p:nvSpPr>
          <p:cNvPr id="10" name="Text Box 3"/>
          <p:cNvSpPr txBox="1">
            <a:spLocks noChangeArrowheads="1"/>
          </p:cNvSpPr>
          <p:nvPr/>
        </p:nvSpPr>
        <p:spPr bwMode="auto">
          <a:xfrm>
            <a:off x="72001" y="36000"/>
            <a:ext cx="12026833" cy="1077218"/>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spcBef>
                <a:spcPct val="50000"/>
              </a:spcBef>
            </a:pPr>
            <a:r>
              <a:rPr lang="en-GB" altLang="de-DE" sz="3200" dirty="0">
                <a:latin typeface="Arial" panose="020B0604020202020204" pitchFamily="34" charset="0"/>
                <a:cs typeface="Arial" panose="020B0604020202020204" pitchFamily="34" charset="0"/>
              </a:rPr>
              <a:t>Sequential Number: #44 </a:t>
            </a:r>
            <a:br>
              <a:rPr lang="en-GB" altLang="de-DE" sz="3200" dirty="0">
                <a:latin typeface="Arial" panose="020B0604020202020204" pitchFamily="34" charset="0"/>
                <a:cs typeface="Arial" panose="020B0604020202020204" pitchFamily="34" charset="0"/>
              </a:rPr>
            </a:br>
            <a:r>
              <a:rPr lang="en-GB" altLang="de-DE"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UNPLAB-QuGen_Ch-10[</a:t>
            </a:r>
            <a:r>
              <a:rPr lang="en-GB" altLang="de-DE" sz="3200"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GenV</a:t>
            </a:r>
            <a:r>
              <a:rPr lang="en-GB" altLang="de-DE"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0&gt;F&gt;1]</a:t>
            </a:r>
          </a:p>
        </p:txBody>
      </p:sp>
      <p:sp>
        <p:nvSpPr>
          <p:cNvPr id="6" name="TextBox 5">
            <a:extLst>
              <a:ext uri="{FF2B5EF4-FFF2-40B4-BE49-F238E27FC236}">
                <a16:creationId xmlns:a16="http://schemas.microsoft.com/office/drawing/2014/main" id="{740EA3E1-6D88-4B1C-8AFF-A29BF225DFEF}"/>
              </a:ext>
            </a:extLst>
          </p:cNvPr>
          <p:cNvSpPr txBox="1"/>
          <p:nvPr/>
        </p:nvSpPr>
        <p:spPr>
          <a:xfrm>
            <a:off x="72001" y="1687464"/>
            <a:ext cx="12026833" cy="138499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solidFill>
                  <a:srgbClr val="3366CC"/>
                </a:solidFill>
                <a:latin typeface="Arial" panose="020B0604020202020204" pitchFamily="34" charset="0"/>
                <a:cs typeface="Arial" panose="020B0604020202020204" pitchFamily="34" charset="0"/>
              </a:rPr>
              <a:t>Unless I explicitly state otherwise, images and cartoons are created using </a:t>
            </a:r>
            <a:r>
              <a:rPr lang="en-GB" sz="1400" dirty="0" err="1">
                <a:solidFill>
                  <a:srgbClr val="3366CC"/>
                </a:solidFill>
                <a:latin typeface="Arial" panose="020B0604020202020204" pitchFamily="34" charset="0"/>
                <a:cs typeface="Arial" panose="020B0604020202020204" pitchFamily="34" charset="0"/>
              </a:rPr>
              <a:t>ChatGPT</a:t>
            </a:r>
            <a:r>
              <a:rPr lang="en-GB" sz="1400" dirty="0">
                <a:solidFill>
                  <a:srgbClr val="3366CC"/>
                </a:solidFill>
                <a:latin typeface="Arial" panose="020B0604020202020204" pitchFamily="34" charset="0"/>
                <a:cs typeface="Arial" panose="020B0604020202020204" pitchFamily="34" charset="0"/>
              </a:rPr>
              <a:t>. </a:t>
            </a:r>
          </a:p>
          <a:p>
            <a:r>
              <a:rPr lang="en-GB" sz="1400" dirty="0">
                <a:latin typeface="Arial" panose="020B0604020202020204" pitchFamily="34" charset="0"/>
                <a:cs typeface="Arial" panose="020B0604020202020204" pitchFamily="34" charset="0"/>
              </a:rPr>
              <a:t>You may use this material free of charge under the terms of the CC BY license. This requires that you provide appropriate attribution to the author: </a:t>
            </a:r>
            <a:br>
              <a:rPr lang="en-GB" sz="1400" dirty="0">
                <a:latin typeface="Arial" panose="020B0604020202020204" pitchFamily="34" charset="0"/>
                <a:cs typeface="Arial" panose="020B0604020202020204" pitchFamily="34" charset="0"/>
              </a:rPr>
            </a:br>
            <a:r>
              <a:rPr lang="en-GB" sz="1400" b="1" dirty="0">
                <a:latin typeface="Arial" panose="020B0604020202020204" pitchFamily="34" charset="0"/>
                <a:cs typeface="Arial" panose="020B0604020202020204" pitchFamily="34" charset="0"/>
              </a:rPr>
              <a:t>W. Link, University of </a:t>
            </a:r>
            <a:r>
              <a:rPr lang="en-GB" sz="1400" b="1" dirty="0" err="1">
                <a:latin typeface="Arial" panose="020B0604020202020204" pitchFamily="34" charset="0"/>
                <a:cs typeface="Arial" panose="020B0604020202020204" pitchFamily="34" charset="0"/>
              </a:rPr>
              <a:t>Goettingen</a:t>
            </a:r>
            <a:r>
              <a:rPr lang="en-GB" sz="1400" b="1" dirty="0">
                <a:latin typeface="Arial" panose="020B0604020202020204" pitchFamily="34" charset="0"/>
                <a:cs typeface="Arial" panose="020B0604020202020204" pitchFamily="34" charset="0"/>
              </a:rPr>
              <a:t>, Germany</a:t>
            </a:r>
            <a:r>
              <a:rPr lang="en-GB" sz="1400" dirty="0">
                <a:latin typeface="Arial" panose="020B0604020202020204" pitchFamily="34" charset="0"/>
                <a:cs typeface="Arial" panose="020B0604020202020204" pitchFamily="34" charset="0"/>
              </a:rPr>
              <a:t>.</a:t>
            </a:r>
          </a:p>
          <a:p>
            <a:r>
              <a:rPr lang="en-GB" sz="1400" dirty="0">
                <a:latin typeface="Arial" panose="020B0604020202020204" pitchFamily="34" charset="0"/>
                <a:cs typeface="Arial" panose="020B0604020202020204" pitchFamily="34" charset="0"/>
              </a:rPr>
              <a:t>In a few cases, individual images, photographs, or similar material may be subject to a more restrictive Creative Commons license. Where this applies, it is explicitly indicated, and you must comply with the stated license terms for those items.</a:t>
            </a:r>
          </a:p>
          <a:p>
            <a:r>
              <a:rPr lang="en-GB" sz="1400" dirty="0">
                <a:latin typeface="Arial" panose="020B0604020202020204" pitchFamily="34" charset="0"/>
                <a:cs typeface="Arial" panose="020B0604020202020204" pitchFamily="34" charset="0"/>
              </a:rPr>
              <a:t>Please check the license information carefully before reuse. Responsibility for complying with the applicable license terms rests entirely with you.</a:t>
            </a:r>
            <a:endParaRPr lang="en-GB" sz="1400" dirty="0">
              <a:solidFill>
                <a:srgbClr val="3366C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5189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2001" y="36001"/>
            <a:ext cx="12001629" cy="6665414"/>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You already know: Population Genetics, </a:t>
            </a:r>
            <a:r>
              <a:rPr lang="en-GB" dirty="0" err="1">
                <a:latin typeface="Arial" panose="020B0604020202020204" pitchFamily="34" charset="0"/>
                <a:cs typeface="Arial" panose="020B0604020202020204" pitchFamily="34" charset="0"/>
              </a:rPr>
              <a:t>GxE</a:t>
            </a:r>
            <a:r>
              <a:rPr lang="en-GB" dirty="0">
                <a:latin typeface="Arial" panose="020B0604020202020204" pitchFamily="34" charset="0"/>
                <a:cs typeface="Arial" panose="020B0604020202020204" pitchFamily="34" charset="0"/>
              </a:rPr>
              <a:t>, h², Plant Breeding Methodology.</a:t>
            </a:r>
          </a:p>
          <a:p>
            <a:endParaRPr lang="en-GB" sz="1200" dirty="0">
              <a:solidFill>
                <a:srgbClr val="FF0000"/>
              </a:solidFill>
              <a:latin typeface="Arial" panose="020B0604020202020204" pitchFamily="34" charset="0"/>
              <a:cs typeface="Arial" panose="020B0604020202020204" pitchFamily="34" charset="0"/>
            </a:endParaRPr>
          </a:p>
          <a:p>
            <a:pPr>
              <a:spcAft>
                <a:spcPts val="800"/>
              </a:spcAft>
            </a:pPr>
            <a:r>
              <a:rPr lang="en-GB" sz="1867" dirty="0">
                <a:latin typeface="Arial" panose="020B0604020202020204" pitchFamily="34" charset="0"/>
                <a:cs typeface="Arial" panose="020B0604020202020204" pitchFamily="34" charset="0"/>
              </a:rPr>
              <a:t>Diversity </a:t>
            </a:r>
            <a:r>
              <a:rPr lang="en-GB" sz="1867" i="1" dirty="0">
                <a:latin typeface="Arial" panose="020B0604020202020204" pitchFamily="34" charset="0"/>
                <a:cs typeface="Arial" panose="020B0604020202020204" pitchFamily="34" charset="0"/>
              </a:rPr>
              <a:t>vs</a:t>
            </a:r>
            <a:r>
              <a:rPr lang="en-GB" sz="1867" dirty="0">
                <a:latin typeface="Arial" panose="020B0604020202020204" pitchFamily="34" charset="0"/>
                <a:cs typeface="Arial" panose="020B0604020202020204" pitchFamily="34" charset="0"/>
              </a:rPr>
              <a:t>. Variance; Normal Distribution and Variance; More than one trait to breed for; Qualitative </a:t>
            </a:r>
            <a:r>
              <a:rPr lang="en-GB" sz="1867" i="1" dirty="0">
                <a:latin typeface="Arial" panose="020B0604020202020204" pitchFamily="34" charset="0"/>
                <a:cs typeface="Arial" panose="020B0604020202020204" pitchFamily="34" charset="0"/>
              </a:rPr>
              <a:t>vs</a:t>
            </a:r>
            <a:r>
              <a:rPr lang="en-GB" sz="1867" dirty="0">
                <a:latin typeface="Arial" panose="020B0604020202020204" pitchFamily="34" charset="0"/>
                <a:cs typeface="Arial" panose="020B0604020202020204" pitchFamily="34" charset="0"/>
              </a:rPr>
              <a:t>. quantitative variation </a:t>
            </a:r>
            <a:r>
              <a:rPr lang="en-GB" sz="1867" i="1" dirty="0">
                <a:latin typeface="Arial" panose="020B0604020202020204" pitchFamily="34" charset="0"/>
                <a:cs typeface="Arial" panose="020B0604020202020204" pitchFamily="34" charset="0"/>
              </a:rPr>
              <a:t>aka</a:t>
            </a:r>
            <a:r>
              <a:rPr lang="en-GB" sz="1867" dirty="0">
                <a:latin typeface="Arial" panose="020B0604020202020204" pitchFamily="34" charset="0"/>
                <a:cs typeface="Arial" panose="020B0604020202020204" pitchFamily="34" charset="0"/>
              </a:rPr>
              <a:t> monogenic vs. polygenic variance; Impact of allele frequencies on variance, </a:t>
            </a:r>
            <a:r>
              <a:rPr lang="en-GB" sz="1867" i="1" dirty="0">
                <a:latin typeface="Arial" panose="020B0604020202020204" pitchFamily="34" charset="0"/>
                <a:cs typeface="Arial" panose="020B0604020202020204" pitchFamily="34" charset="0"/>
              </a:rPr>
              <a:t>aka</a:t>
            </a:r>
            <a:r>
              <a:rPr lang="en-GB" sz="1867" dirty="0">
                <a:latin typeface="Arial" panose="020B0604020202020204" pitchFamily="34" charset="0"/>
                <a:cs typeface="Arial" panose="020B0604020202020204" pitchFamily="34" charset="0"/>
              </a:rPr>
              <a:t> impact of selection of variance. You have seen the transition from monogenic to polygenic Segregation and Variance. The parameters of the Metric F∞ Model, mainly the additive effect ‘a’ and the dominance effect ‘d’. The parameters of the Statistical Model leading to Additive and Dominance Variance. </a:t>
            </a:r>
            <a:br>
              <a:rPr lang="en-GB" sz="1867" dirty="0">
                <a:latin typeface="Arial" panose="020B0604020202020204" pitchFamily="34" charset="0"/>
                <a:cs typeface="Arial" panose="020B0604020202020204" pitchFamily="34" charset="0"/>
              </a:rPr>
            </a:br>
            <a:r>
              <a:rPr lang="en-GB" sz="1867" dirty="0">
                <a:latin typeface="Arial" panose="020B0604020202020204" pitchFamily="34" charset="0"/>
                <a:cs typeface="Arial" panose="020B0604020202020204" pitchFamily="34" charset="0"/>
              </a:rPr>
              <a:t>The impact of a, d, p on mean vale µ and additive and dominance variance of our HWE population.</a:t>
            </a:r>
          </a:p>
          <a:p>
            <a:endParaRPr lang="de-DE" sz="1200" dirty="0">
              <a:solidFill>
                <a:srgbClr val="FF0000"/>
              </a:solidFill>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This chapter is intended for those who want to experiment a bit with what they've learned so far while also delving a little deeper. There's nothing to memorize here - just enjoy it when you understand .</a:t>
            </a:r>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Algebra as introduced in this chapter:</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σ²</a:t>
            </a:r>
            <a:r>
              <a:rPr lang="en-GB" baseline="-25000" dirty="0">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 =(1+F) σ²</a:t>
            </a:r>
            <a:r>
              <a:rPr lang="en-GB" baseline="-25000" dirty="0">
                <a:latin typeface="Arial" panose="020B0604020202020204" pitchFamily="34" charset="0"/>
                <a:cs typeface="Arial" panose="020B0604020202020204" pitchFamily="34" charset="0"/>
              </a:rPr>
              <a:t>A</a:t>
            </a:r>
            <a:r>
              <a:rPr lang="en-GB" dirty="0">
                <a:latin typeface="Arial" panose="020B0604020202020204" pitchFamily="34" charset="0"/>
                <a:cs typeface="Arial" panose="020B0604020202020204" pitchFamily="34" charset="0"/>
              </a:rPr>
              <a:t>   +        (1-F) σ²</a:t>
            </a:r>
            <a:r>
              <a:rPr lang="en-GB" baseline="-25000" dirty="0">
                <a:latin typeface="Arial" panose="020B0604020202020204" pitchFamily="34" charset="0"/>
                <a:cs typeface="Arial" panose="020B0604020202020204" pitchFamily="34" charset="0"/>
              </a:rPr>
              <a:t>D</a:t>
            </a:r>
            <a:r>
              <a:rPr lang="en-GB" dirty="0">
                <a:latin typeface="Arial" panose="020B0604020202020204" pitchFamily="34" charset="0"/>
                <a:cs typeface="Arial" panose="020B0604020202020204" pitchFamily="34" charset="0"/>
              </a:rPr>
              <a:t> + 4 F D</a:t>
            </a:r>
            <a:r>
              <a:rPr lang="en-GB" baseline="-25000" dirty="0">
                <a:latin typeface="Arial" panose="020B0604020202020204" pitchFamily="34" charset="0"/>
                <a:cs typeface="Arial" panose="020B0604020202020204" pitchFamily="34" charset="0"/>
              </a:rPr>
              <a:t>1</a:t>
            </a:r>
            <a:r>
              <a:rPr lang="en-GB" dirty="0">
                <a:latin typeface="Arial" panose="020B0604020202020204" pitchFamily="34" charset="0"/>
                <a:cs typeface="Arial" panose="020B0604020202020204" pitchFamily="34" charset="0"/>
              </a:rPr>
              <a:t>  + F D</a:t>
            </a:r>
            <a:r>
              <a:rPr lang="en-GB" baseline="-25000" dirty="0">
                <a:latin typeface="Arial" panose="020B0604020202020204" pitchFamily="34" charset="0"/>
                <a:cs typeface="Arial" panose="020B0604020202020204" pitchFamily="34" charset="0"/>
              </a:rPr>
              <a:t>2</a:t>
            </a:r>
            <a:r>
              <a:rPr lang="en-GB" dirty="0">
                <a:latin typeface="Arial" panose="020B0604020202020204" pitchFamily="34" charset="0"/>
                <a:cs typeface="Arial" panose="020B0604020202020204" pitchFamily="34" charset="0"/>
              </a:rPr>
              <a:t>*   + F (1-F) H*     With 2 alleles per locus, H* = σ²</a:t>
            </a:r>
            <a:r>
              <a:rPr lang="en-GB" baseline="-25000" dirty="0">
                <a:latin typeface="Arial" panose="020B0604020202020204" pitchFamily="34" charset="0"/>
                <a:cs typeface="Arial" panose="020B0604020202020204" pitchFamily="34" charset="0"/>
              </a:rPr>
              <a:t>D</a:t>
            </a:r>
          </a:p>
          <a:p>
            <a:r>
              <a:rPr lang="en-GB" sz="1800" dirty="0">
                <a:latin typeface="Arial" panose="020B0604020202020204" pitchFamily="34" charset="0"/>
                <a:cs typeface="Arial" panose="020B0604020202020204" pitchFamily="34" charset="0"/>
              </a:rPr>
              <a:t>σ²</a:t>
            </a:r>
            <a:r>
              <a:rPr lang="en-GB" sz="1800" baseline="-25000" dirty="0">
                <a:latin typeface="Arial" panose="020B0604020202020204" pitchFamily="34" charset="0"/>
                <a:cs typeface="Arial" panose="020B0604020202020204" pitchFamily="34" charset="0"/>
              </a:rPr>
              <a:t>G</a:t>
            </a:r>
            <a:r>
              <a:rPr lang="en-GB" sz="1800" dirty="0">
                <a:latin typeface="Arial" panose="020B0604020202020204" pitchFamily="34" charset="0"/>
                <a:cs typeface="Arial" panose="020B0604020202020204" pitchFamily="34" charset="0"/>
              </a:rPr>
              <a:t> =(1+F) σ²</a:t>
            </a:r>
            <a:r>
              <a:rPr lang="en-GB" sz="1800" baseline="-25000" dirty="0">
                <a:latin typeface="Arial" panose="020B0604020202020204" pitchFamily="34" charset="0"/>
                <a:cs typeface="Arial" panose="020B0604020202020204" pitchFamily="34" charset="0"/>
              </a:rPr>
              <a:t>A</a:t>
            </a:r>
            <a:r>
              <a:rPr lang="en-GB" sz="1800" dirty="0">
                <a:latin typeface="Arial" panose="020B0604020202020204" pitchFamily="34" charset="0"/>
                <a:cs typeface="Arial" panose="020B0604020202020204" pitchFamily="34" charset="0"/>
              </a:rPr>
              <a:t> + (1+F)(1-F) σ²</a:t>
            </a:r>
            <a:r>
              <a:rPr lang="en-GB" sz="1800" baseline="-25000" dirty="0">
                <a:latin typeface="Arial" panose="020B0604020202020204" pitchFamily="34" charset="0"/>
                <a:cs typeface="Arial" panose="020B0604020202020204" pitchFamily="34" charset="0"/>
              </a:rPr>
              <a:t>D</a:t>
            </a:r>
            <a:r>
              <a:rPr lang="en-GB" sz="1800" dirty="0">
                <a:latin typeface="Arial" panose="020B0604020202020204" pitchFamily="34" charset="0"/>
                <a:cs typeface="Arial" panose="020B0604020202020204" pitchFamily="34" charset="0"/>
              </a:rPr>
              <a:t> + 4 F D</a:t>
            </a:r>
            <a:r>
              <a:rPr lang="en-GB" sz="1800" baseline="-25000" dirty="0">
                <a:latin typeface="Arial" panose="020B0604020202020204" pitchFamily="34" charset="0"/>
                <a:cs typeface="Arial" panose="020B0604020202020204" pitchFamily="34" charset="0"/>
              </a:rPr>
              <a:t>1</a:t>
            </a:r>
            <a:r>
              <a:rPr lang="en-GB" sz="1800" dirty="0">
                <a:latin typeface="Arial" panose="020B0604020202020204" pitchFamily="34" charset="0"/>
                <a:cs typeface="Arial" panose="020B0604020202020204" pitchFamily="34" charset="0"/>
              </a:rPr>
              <a:t>  + F D</a:t>
            </a:r>
            <a:r>
              <a:rPr lang="en-GB" sz="1800" baseline="-25000" dirty="0">
                <a:latin typeface="Arial" panose="020B0604020202020204" pitchFamily="34" charset="0"/>
                <a:cs typeface="Arial" panose="020B0604020202020204" pitchFamily="34" charset="0"/>
              </a:rPr>
              <a:t>2</a:t>
            </a:r>
            <a:r>
              <a:rPr lang="en-GB" sz="1800" dirty="0">
                <a:latin typeface="Arial" panose="020B0604020202020204" pitchFamily="34" charset="0"/>
                <a:cs typeface="Arial" panose="020B0604020202020204" pitchFamily="34" charset="0"/>
              </a:rPr>
              <a:t>*</a:t>
            </a:r>
          </a:p>
          <a:p>
            <a:endParaRPr lang="en-GB" dirty="0">
              <a:latin typeface="Arial" panose="020B0604020202020204" pitchFamily="34" charset="0"/>
              <a:cs typeface="Arial" panose="020B0604020202020204" pitchFamily="34" charset="0"/>
            </a:endParaRPr>
          </a:p>
          <a:p>
            <a:pPr>
              <a:lnSpc>
                <a:spcPct val="115000"/>
              </a:lnSpc>
            </a:pPr>
            <a:r>
              <a:rPr lang="en-GB" sz="1800" dirty="0">
                <a:solidFill>
                  <a:schemeClr val="tx1">
                    <a:lumMod val="50000"/>
                    <a:lumOff val="50000"/>
                  </a:schemeClr>
                </a:solidFill>
                <a:latin typeface="Arial" panose="020B0604020202020204" pitchFamily="34" charset="0"/>
                <a:ea typeface="Calibri" panose="020F0502020204030204" pitchFamily="34" charset="0"/>
              </a:rPr>
              <a:t>σ²∞(A)  = 2pqa²    = σ²</a:t>
            </a:r>
            <a:r>
              <a:rPr lang="en-GB" sz="1800" baseline="-25000" dirty="0">
                <a:solidFill>
                  <a:schemeClr val="tx1">
                    <a:lumMod val="50000"/>
                    <a:lumOff val="50000"/>
                  </a:schemeClr>
                </a:solidFill>
                <a:latin typeface="Arial" panose="020B0604020202020204" pitchFamily="34" charset="0"/>
                <a:ea typeface="Calibri" panose="020F0502020204030204" pitchFamily="34" charset="0"/>
              </a:rPr>
              <a:t>A</a:t>
            </a:r>
            <a:r>
              <a:rPr lang="en-GB" sz="1800" dirty="0">
                <a:solidFill>
                  <a:schemeClr val="tx1">
                    <a:lumMod val="50000"/>
                    <a:lumOff val="50000"/>
                  </a:schemeClr>
                </a:solidFill>
                <a:latin typeface="Arial" panose="020B0604020202020204" pitchFamily="34" charset="0"/>
                <a:ea typeface="Calibri" panose="020F0502020204030204" pitchFamily="34" charset="0"/>
              </a:rPr>
              <a:t> + 2D</a:t>
            </a:r>
            <a:r>
              <a:rPr lang="en-GB" sz="1800" baseline="-25000" dirty="0">
                <a:solidFill>
                  <a:schemeClr val="tx1">
                    <a:lumMod val="50000"/>
                    <a:lumOff val="50000"/>
                  </a:schemeClr>
                </a:solidFill>
                <a:latin typeface="Arial" panose="020B0604020202020204" pitchFamily="34" charset="0"/>
                <a:ea typeface="Calibri" panose="020F0502020204030204" pitchFamily="34" charset="0"/>
              </a:rPr>
              <a:t>1</a:t>
            </a:r>
            <a:r>
              <a:rPr lang="en-GB" sz="1800" dirty="0">
                <a:solidFill>
                  <a:schemeClr val="tx1">
                    <a:lumMod val="50000"/>
                    <a:lumOff val="50000"/>
                  </a:schemeClr>
                </a:solidFill>
                <a:latin typeface="Arial" panose="020B0604020202020204" pitchFamily="34" charset="0"/>
                <a:ea typeface="Calibri" panose="020F0502020204030204" pitchFamily="34" charset="0"/>
              </a:rPr>
              <a:t> + ½ D</a:t>
            </a:r>
            <a:r>
              <a:rPr lang="en-GB" sz="1800" baseline="-25000" dirty="0">
                <a:solidFill>
                  <a:schemeClr val="tx1">
                    <a:lumMod val="50000"/>
                    <a:lumOff val="50000"/>
                  </a:schemeClr>
                </a:solidFill>
                <a:latin typeface="Arial" panose="020B0604020202020204" pitchFamily="34" charset="0"/>
                <a:ea typeface="Calibri" panose="020F0502020204030204" pitchFamily="34" charset="0"/>
              </a:rPr>
              <a:t>2</a:t>
            </a:r>
            <a:r>
              <a:rPr lang="en-GB" sz="1800" dirty="0">
                <a:solidFill>
                  <a:schemeClr val="tx1">
                    <a:lumMod val="50000"/>
                    <a:lumOff val="50000"/>
                  </a:schemeClr>
                </a:solidFill>
                <a:latin typeface="Arial" panose="020B0604020202020204" pitchFamily="34" charset="0"/>
                <a:ea typeface="Calibri" panose="020F0502020204030204" pitchFamily="34" charset="0"/>
              </a:rPr>
              <a:t>*  = half the genetic variance at F=1</a:t>
            </a:r>
            <a:br>
              <a:rPr lang="en-GB" sz="1800" dirty="0">
                <a:solidFill>
                  <a:schemeClr val="tx1">
                    <a:lumMod val="50000"/>
                    <a:lumOff val="50000"/>
                  </a:schemeClr>
                </a:solidFill>
                <a:latin typeface="Arial" panose="020B0604020202020204" pitchFamily="34" charset="0"/>
                <a:ea typeface="Calibri" panose="020F0502020204030204" pitchFamily="34" charset="0"/>
              </a:rPr>
            </a:br>
            <a:r>
              <a:rPr lang="en-GB" sz="1800" dirty="0">
                <a:solidFill>
                  <a:schemeClr val="tx1">
                    <a:lumMod val="50000"/>
                    <a:lumOff val="50000"/>
                  </a:schemeClr>
                </a:solidFill>
                <a:latin typeface="Arial" panose="020B0604020202020204" pitchFamily="34" charset="0"/>
                <a:ea typeface="Calibri" panose="020F0502020204030204" pitchFamily="34" charset="0"/>
              </a:rPr>
              <a:t>σ²∞(D)  = 2pqd² - (2pqd)²  </a:t>
            </a:r>
            <a:br>
              <a:rPr lang="en-GB" sz="1800" dirty="0">
                <a:solidFill>
                  <a:schemeClr val="tx1">
                    <a:lumMod val="50000"/>
                    <a:lumOff val="50000"/>
                  </a:schemeClr>
                </a:solidFill>
                <a:latin typeface="Arial" panose="020B0604020202020204" pitchFamily="34" charset="0"/>
                <a:ea typeface="Calibri" panose="020F0502020204030204" pitchFamily="34" charset="0"/>
              </a:rPr>
            </a:br>
            <a:r>
              <a:rPr lang="en-GB" sz="1800"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ω</a:t>
            </a:r>
            <a:r>
              <a:rPr lang="en-GB" sz="1800" dirty="0">
                <a:solidFill>
                  <a:schemeClr val="tx1">
                    <a:lumMod val="50000"/>
                    <a:lumOff val="50000"/>
                  </a:schemeClr>
                </a:solidFill>
                <a:latin typeface="Arial" panose="020B0604020202020204" pitchFamily="34" charset="0"/>
                <a:ea typeface="Calibri" panose="020F0502020204030204" pitchFamily="34" charset="0"/>
              </a:rPr>
              <a:t>∞(A;D) = 2pqad(q-p). 		 </a:t>
            </a:r>
          </a:p>
          <a:p>
            <a:pPr>
              <a:lnSpc>
                <a:spcPct val="115000"/>
              </a:lnSpc>
            </a:pPr>
            <a:br>
              <a:rPr lang="en-GB" sz="1800" dirty="0">
                <a:solidFill>
                  <a:schemeClr val="tx1">
                    <a:lumMod val="50000"/>
                    <a:lumOff val="50000"/>
                  </a:schemeClr>
                </a:solidFill>
                <a:latin typeface="Arial" panose="020B0604020202020204" pitchFamily="34" charset="0"/>
                <a:ea typeface="Calibri" panose="020F0502020204030204" pitchFamily="34" charset="0"/>
              </a:rPr>
            </a:br>
            <a:r>
              <a:rPr lang="en-GB" sz="1800" dirty="0">
                <a:solidFill>
                  <a:schemeClr val="tx1">
                    <a:lumMod val="50000"/>
                    <a:lumOff val="50000"/>
                  </a:schemeClr>
                </a:solidFill>
                <a:latin typeface="Arial" panose="020B0604020202020204" pitchFamily="34" charset="0"/>
                <a:ea typeface="Calibri" panose="020F0502020204030204" pitchFamily="34" charset="0"/>
              </a:rPr>
              <a:t>With F=0:	σ²</a:t>
            </a:r>
            <a:r>
              <a:rPr lang="en-GB" sz="1800" baseline="-25000" dirty="0">
                <a:solidFill>
                  <a:schemeClr val="tx1">
                    <a:lumMod val="50000"/>
                    <a:lumOff val="50000"/>
                  </a:schemeClr>
                </a:solidFill>
                <a:latin typeface="Arial" panose="020B0604020202020204" pitchFamily="34" charset="0"/>
                <a:ea typeface="Calibri" panose="020F0502020204030204" pitchFamily="34" charset="0"/>
              </a:rPr>
              <a:t>G </a:t>
            </a:r>
            <a:r>
              <a:rPr lang="en-GB" sz="1800" dirty="0">
                <a:solidFill>
                  <a:schemeClr val="tx1">
                    <a:lumMod val="50000"/>
                    <a:lumOff val="50000"/>
                  </a:schemeClr>
                </a:solidFill>
                <a:latin typeface="Arial" panose="020B0604020202020204" pitchFamily="34" charset="0"/>
                <a:ea typeface="Calibri" panose="020F0502020204030204" pitchFamily="34" charset="0"/>
              </a:rPr>
              <a:t>= σ²</a:t>
            </a:r>
            <a:r>
              <a:rPr lang="en-GB" sz="1800" baseline="-25000" dirty="0">
                <a:solidFill>
                  <a:schemeClr val="tx1">
                    <a:lumMod val="50000"/>
                    <a:lumOff val="50000"/>
                  </a:schemeClr>
                </a:solidFill>
                <a:latin typeface="Arial" panose="020B0604020202020204" pitchFamily="34" charset="0"/>
                <a:ea typeface="Calibri" panose="020F0502020204030204" pitchFamily="34" charset="0"/>
              </a:rPr>
              <a:t>A            </a:t>
            </a:r>
            <a:r>
              <a:rPr lang="en-GB" sz="1800" dirty="0">
                <a:solidFill>
                  <a:schemeClr val="tx1">
                    <a:lumMod val="50000"/>
                    <a:lumOff val="50000"/>
                  </a:schemeClr>
                </a:solidFill>
                <a:latin typeface="Arial" panose="020B0604020202020204" pitchFamily="34" charset="0"/>
                <a:ea typeface="Calibri" panose="020F0502020204030204" pitchFamily="34" charset="0"/>
              </a:rPr>
              <a:t>+σ²</a:t>
            </a:r>
            <a:r>
              <a:rPr lang="en-GB" sz="1800" baseline="-25000" dirty="0">
                <a:solidFill>
                  <a:schemeClr val="tx1">
                    <a:lumMod val="50000"/>
                    <a:lumOff val="50000"/>
                  </a:schemeClr>
                </a:solidFill>
                <a:latin typeface="Arial" panose="020B0604020202020204" pitchFamily="34" charset="0"/>
                <a:ea typeface="Calibri" panose="020F0502020204030204" pitchFamily="34" charset="0"/>
              </a:rPr>
              <a:t>D</a:t>
            </a:r>
            <a:r>
              <a:rPr lang="en-GB" sz="1800" dirty="0">
                <a:solidFill>
                  <a:schemeClr val="tx1">
                    <a:lumMod val="50000"/>
                    <a:lumOff val="50000"/>
                  </a:schemeClr>
                </a:solidFill>
                <a:latin typeface="Arial" panose="020B0604020202020204" pitchFamily="34" charset="0"/>
                <a:ea typeface="Calibri" panose="020F0502020204030204" pitchFamily="34" charset="0"/>
              </a:rPr>
              <a:t>  		</a:t>
            </a:r>
          </a:p>
          <a:p>
            <a:pPr>
              <a:lnSpc>
                <a:spcPct val="115000"/>
              </a:lnSpc>
            </a:pPr>
            <a:r>
              <a:rPr lang="en-GB" sz="1800" dirty="0">
                <a:solidFill>
                  <a:schemeClr val="tx1">
                    <a:lumMod val="50000"/>
                    <a:lumOff val="50000"/>
                  </a:schemeClr>
                </a:solidFill>
                <a:latin typeface="Arial" panose="020B0604020202020204" pitchFamily="34" charset="0"/>
                <a:ea typeface="Calibri" panose="020F0502020204030204" pitchFamily="34" charset="0"/>
              </a:rPr>
              <a:t>With F=1: 	σ²</a:t>
            </a:r>
            <a:r>
              <a:rPr lang="en-GB" sz="1800" baseline="-25000" dirty="0">
                <a:solidFill>
                  <a:schemeClr val="tx1">
                    <a:lumMod val="50000"/>
                    <a:lumOff val="50000"/>
                  </a:schemeClr>
                </a:solidFill>
                <a:latin typeface="Arial" panose="020B0604020202020204" pitchFamily="34" charset="0"/>
                <a:ea typeface="Calibri" panose="020F0502020204030204" pitchFamily="34" charset="0"/>
              </a:rPr>
              <a:t>G </a:t>
            </a:r>
            <a:r>
              <a:rPr lang="en-GB" sz="1800" dirty="0">
                <a:solidFill>
                  <a:schemeClr val="tx1">
                    <a:lumMod val="50000"/>
                    <a:lumOff val="50000"/>
                  </a:schemeClr>
                </a:solidFill>
                <a:latin typeface="Arial" panose="020B0604020202020204" pitchFamily="34" charset="0"/>
                <a:ea typeface="Calibri" panose="020F0502020204030204" pitchFamily="34" charset="0"/>
              </a:rPr>
              <a:t>= σ²∞(A)  + σ²∞(D)   + 2 </a:t>
            </a:r>
            <a:r>
              <a:rPr lang="en-GB" sz="1800"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∙ω</a:t>
            </a:r>
            <a:r>
              <a:rPr lang="en-GB" sz="1800" dirty="0">
                <a:solidFill>
                  <a:schemeClr val="tx1">
                    <a:lumMod val="50000"/>
                    <a:lumOff val="50000"/>
                  </a:schemeClr>
                </a:solidFill>
                <a:latin typeface="Arial" panose="020B0604020202020204" pitchFamily="34" charset="0"/>
                <a:ea typeface="Calibri" panose="020F0502020204030204" pitchFamily="34" charset="0"/>
              </a:rPr>
              <a:t>∞(A;D)</a:t>
            </a:r>
            <a:endParaRPr lang="de-DE" b="1"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6" name="Textfeld 5"/>
          <p:cNvSpPr txBox="1"/>
          <p:nvPr/>
        </p:nvSpPr>
        <p:spPr>
          <a:xfrm>
            <a:off x="11238613" y="6342529"/>
            <a:ext cx="892203"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a:latin typeface="Arial" panose="020B0604020202020204" pitchFamily="34" charset="0"/>
                <a:cs typeface="Arial" panose="020B0604020202020204" pitchFamily="34" charset="0"/>
              </a:rPr>
              <a:pPr algn="ctr"/>
              <a:t>3</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4375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2486209-1A08-46D1-A598-EED6277CD4EB}"/>
              </a:ext>
            </a:extLst>
          </p:cNvPr>
          <p:cNvSpPr txBox="1"/>
          <p:nvPr/>
        </p:nvSpPr>
        <p:spPr>
          <a:xfrm>
            <a:off x="60650" y="74644"/>
            <a:ext cx="8089640" cy="193899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Remember! The so-called </a:t>
            </a:r>
            <a:r>
              <a:rPr lang="en-GB" sz="24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Reference Population</a:t>
            </a:r>
            <a:r>
              <a:rPr lang="en-GB" sz="2400" dirty="0">
                <a:latin typeface="Arial" panose="020B0604020202020204" pitchFamily="34" charset="0"/>
                <a:cs typeface="Arial" panose="020B0604020202020204" pitchFamily="34" charset="0"/>
              </a:rPr>
              <a:t> is a population with N=∞ members, Random Mating hence non-inbred, in single-locus HWE and in generalized HWE, hence with LD=0. It is diploid and for us plant breeders this population it is annual ... </a:t>
            </a:r>
          </a:p>
        </p:txBody>
      </p:sp>
      <p:pic>
        <p:nvPicPr>
          <p:cNvPr id="4" name="Picture 3">
            <a:extLst>
              <a:ext uri="{FF2B5EF4-FFF2-40B4-BE49-F238E27FC236}">
                <a16:creationId xmlns:a16="http://schemas.microsoft.com/office/drawing/2014/main" id="{A5970E82-B521-4F3D-9CDC-C24A30A43328}"/>
              </a:ext>
            </a:extLst>
          </p:cNvPr>
          <p:cNvPicPr>
            <a:picLocks noChangeAspect="1"/>
          </p:cNvPicPr>
          <p:nvPr/>
        </p:nvPicPr>
        <p:blipFill>
          <a:blip r:embed="rId2"/>
          <a:stretch>
            <a:fillRect/>
          </a:stretch>
        </p:blipFill>
        <p:spPr>
          <a:xfrm>
            <a:off x="8347065" y="4140237"/>
            <a:ext cx="3726747" cy="2484498"/>
          </a:xfrm>
          <a:prstGeom prst="rect">
            <a:avLst/>
          </a:prstGeom>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69579DC5-BAD6-4C75-897E-F301AA67A4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46233" y="74644"/>
            <a:ext cx="3727579" cy="3727579"/>
          </a:xfrm>
          <a:prstGeom prst="rect">
            <a:avLst/>
          </a:prstGeom>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D94440FC-3951-4CB0-880E-34AD00BC78CB}"/>
              </a:ext>
            </a:extLst>
          </p:cNvPr>
          <p:cNvSpPr txBox="1"/>
          <p:nvPr/>
        </p:nvSpPr>
        <p:spPr>
          <a:xfrm>
            <a:off x="60650" y="2377418"/>
            <a:ext cx="8089640" cy="424731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 ... though animal breeder may think differently. The individuals (plants) are self-compatible yet due to N</a:t>
            </a:r>
            <a:r>
              <a:rPr lang="en-GB" baseline="-25000" dirty="0">
                <a:latin typeface="Arial" panose="020B0604020202020204" pitchFamily="34" charset="0"/>
                <a:cs typeface="Arial" panose="020B0604020202020204" pitchFamily="34" charset="0"/>
              </a:rPr>
              <a:t>e</a:t>
            </a:r>
            <a:r>
              <a:rPr lang="en-GB" dirty="0">
                <a:latin typeface="Arial" panose="020B0604020202020204" pitchFamily="34" charset="0"/>
                <a:cs typeface="Arial" panose="020B0604020202020204" pitchFamily="34" charset="0"/>
              </a:rPr>
              <a:t>=∞, probability of selfing is P=1/∞=0. The probability of mating between relatives is as well zero. The population itself is immortal; it reproduces without Selection, Mutation, Migration, Drift.</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Default Quantitative Genetic parameters are defined with reference to this ... Reference Population. This population does not need to exist in reality (obviously it cannot exist), it is nevertheless needed as concept of thinking and reasoning.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In the wording of famous Rex Bernardo (2020. ISBN 978-0-9720724-3-4): “Populations in Hardy-Weinberg equilibrium represent idealized populations. Much of the theory and methodology in quantitative genetics has been formulated on the assumption that the </a:t>
            </a:r>
            <a:r>
              <a:rPr lang="en-GB" dirty="0">
                <a:solidFill>
                  <a:srgbClr val="0000FF"/>
                </a:solidFill>
                <a:latin typeface="Arial" panose="020B0604020202020204" pitchFamily="34" charset="0"/>
                <a:cs typeface="Arial" panose="020B0604020202020204" pitchFamily="34" charset="0"/>
              </a:rPr>
              <a:t>reference population </a:t>
            </a:r>
            <a:r>
              <a:rPr lang="en-GB" dirty="0">
                <a:latin typeface="Arial" panose="020B0604020202020204" pitchFamily="34" charset="0"/>
                <a:cs typeface="Arial" panose="020B0604020202020204" pitchFamily="34" charset="0"/>
              </a:rPr>
              <a:t>is in Hardy-Weinberg equilibrium.  ...”</a:t>
            </a:r>
            <a:endParaRPr lang="en-GB" dirty="0"/>
          </a:p>
        </p:txBody>
      </p:sp>
      <p:sp>
        <p:nvSpPr>
          <p:cNvPr id="8" name="Textfeld 5">
            <a:extLst>
              <a:ext uri="{FF2B5EF4-FFF2-40B4-BE49-F238E27FC236}">
                <a16:creationId xmlns:a16="http://schemas.microsoft.com/office/drawing/2014/main" id="{13B015F6-C14A-4C45-ACC6-96B7E2DE1BAA}"/>
              </a:ext>
            </a:extLst>
          </p:cNvPr>
          <p:cNvSpPr txBox="1"/>
          <p:nvPr/>
        </p:nvSpPr>
        <p:spPr>
          <a:xfrm>
            <a:off x="11518642" y="6356230"/>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4</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2177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5777A77-6A7F-497C-AABB-C0276C4D66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71575"/>
            <a:ext cx="5686425" cy="5686425"/>
          </a:xfrm>
          <a:prstGeom prst="rect">
            <a:avLst/>
          </a:prstGeom>
        </p:spPr>
      </p:pic>
      <p:sp>
        <p:nvSpPr>
          <p:cNvPr id="11" name="TextBox 10">
            <a:extLst>
              <a:ext uri="{FF2B5EF4-FFF2-40B4-BE49-F238E27FC236}">
                <a16:creationId xmlns:a16="http://schemas.microsoft.com/office/drawing/2014/main" id="{A4F7E33B-F40D-4470-80AB-3B5F1ED48C87}"/>
              </a:ext>
            </a:extLst>
          </p:cNvPr>
          <p:cNvSpPr txBox="1"/>
          <p:nvPr/>
        </p:nvSpPr>
        <p:spPr>
          <a:xfrm>
            <a:off x="3928188" y="6129326"/>
            <a:ext cx="8182851"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rgbClr val="C00000"/>
                </a:solidFill>
                <a:latin typeface="Arial" panose="020B0604020202020204" pitchFamily="34" charset="0"/>
                <a:cs typeface="Arial" panose="020B0604020202020204" pitchFamily="34" charset="0"/>
              </a:rPr>
              <a:t>*</a:t>
            </a:r>
            <a:r>
              <a:rPr lang="en-GB" dirty="0">
                <a:solidFill>
                  <a:schemeClr val="tx1">
                    <a:lumMod val="50000"/>
                    <a:lumOff val="50000"/>
                  </a:schemeClr>
                </a:solidFill>
                <a:latin typeface="Arial" panose="020B0604020202020204" pitchFamily="34" charset="0"/>
                <a:cs typeface="Arial" panose="020B0604020202020204" pitchFamily="34" charset="0"/>
              </a:rPr>
              <a:t>of course you see that there is no genetic difference between these </a:t>
            </a:r>
            <a:r>
              <a:rPr lang="en-GB" dirty="0">
                <a:solidFill>
                  <a:schemeClr val="tx1">
                    <a:lumMod val="75000"/>
                    <a:lumOff val="25000"/>
                  </a:schemeClr>
                </a:solidFill>
                <a:latin typeface="Arial" panose="020B0604020202020204" pitchFamily="34" charset="0"/>
                <a:cs typeface="Arial" panose="020B0604020202020204" pitchFamily="34" charset="0"/>
              </a:rPr>
              <a:t>DH bulks </a:t>
            </a:r>
            <a:r>
              <a:rPr lang="en-GB" dirty="0">
                <a:solidFill>
                  <a:schemeClr val="tx1">
                    <a:lumMod val="50000"/>
                    <a:lumOff val="50000"/>
                  </a:schemeClr>
                </a:solidFill>
                <a:latin typeface="Arial" panose="020B0604020202020204" pitchFamily="34" charset="0"/>
                <a:cs typeface="Arial" panose="020B0604020202020204" pitchFamily="34" charset="0"/>
              </a:rPr>
              <a:t>and these </a:t>
            </a:r>
            <a:r>
              <a:rPr lang="en-GB" dirty="0">
                <a:solidFill>
                  <a:schemeClr val="tx1">
                    <a:lumMod val="75000"/>
                    <a:lumOff val="25000"/>
                  </a:schemeClr>
                </a:solidFill>
                <a:latin typeface="Arial" panose="020B0604020202020204" pitchFamily="34" charset="0"/>
                <a:cs typeface="Arial" panose="020B0604020202020204" pitchFamily="34" charset="0"/>
              </a:rPr>
              <a:t>F∞ bulks </a:t>
            </a:r>
            <a:r>
              <a:rPr lang="en-GB" dirty="0">
                <a:solidFill>
                  <a:schemeClr val="tx1">
                    <a:lumMod val="50000"/>
                    <a:lumOff val="50000"/>
                  </a:schemeClr>
                </a:solidFill>
                <a:latin typeface="Arial" panose="020B0604020202020204" pitchFamily="34" charset="0"/>
                <a:cs typeface="Arial" panose="020B0604020202020204" pitchFamily="34" charset="0"/>
              </a:rPr>
              <a:t>– because LD=0). </a:t>
            </a:r>
          </a:p>
        </p:txBody>
      </p:sp>
      <p:sp>
        <p:nvSpPr>
          <p:cNvPr id="4" name="Oval 3">
            <a:extLst>
              <a:ext uri="{FF2B5EF4-FFF2-40B4-BE49-F238E27FC236}">
                <a16:creationId xmlns:a16="http://schemas.microsoft.com/office/drawing/2014/main" id="{6A30B0FA-151B-4DFE-A111-9C7A3D9929A1}"/>
              </a:ext>
            </a:extLst>
          </p:cNvPr>
          <p:cNvSpPr/>
          <p:nvPr/>
        </p:nvSpPr>
        <p:spPr>
          <a:xfrm>
            <a:off x="4033838" y="3062288"/>
            <a:ext cx="1304925" cy="1257300"/>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035C26EA-041C-465C-A247-317E2A904D9C}"/>
              </a:ext>
            </a:extLst>
          </p:cNvPr>
          <p:cNvSpPr/>
          <p:nvPr/>
        </p:nvSpPr>
        <p:spPr>
          <a:xfrm>
            <a:off x="2555080" y="2671763"/>
            <a:ext cx="576264" cy="571500"/>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B09109E0-8FDA-4145-BDF6-A20353F774AC}"/>
              </a:ext>
            </a:extLst>
          </p:cNvPr>
          <p:cNvSpPr/>
          <p:nvPr/>
        </p:nvSpPr>
        <p:spPr>
          <a:xfrm>
            <a:off x="2631281" y="4676775"/>
            <a:ext cx="1750219" cy="1676400"/>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F67793B7-C334-47C5-B6A4-D0D651C8E783}"/>
              </a:ext>
            </a:extLst>
          </p:cNvPr>
          <p:cNvSpPr/>
          <p:nvPr/>
        </p:nvSpPr>
        <p:spPr>
          <a:xfrm>
            <a:off x="-57154" y="4014793"/>
            <a:ext cx="742954" cy="766763"/>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D96D6474-42C5-4E50-B945-E8EDE0542C4D}"/>
              </a:ext>
            </a:extLst>
          </p:cNvPr>
          <p:cNvSpPr/>
          <p:nvPr/>
        </p:nvSpPr>
        <p:spPr>
          <a:xfrm>
            <a:off x="3109912" y="2957512"/>
            <a:ext cx="1000126" cy="1019175"/>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C36DEE95-348D-462C-A4DC-DEC8D94ACE62}"/>
              </a:ext>
            </a:extLst>
          </p:cNvPr>
          <p:cNvSpPr/>
          <p:nvPr/>
        </p:nvSpPr>
        <p:spPr>
          <a:xfrm>
            <a:off x="4438654" y="4883944"/>
            <a:ext cx="1304925" cy="1257300"/>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6AD0955F-0307-4EA5-9A99-FFEFF4FF7E73}"/>
              </a:ext>
            </a:extLst>
          </p:cNvPr>
          <p:cNvSpPr/>
          <p:nvPr/>
        </p:nvSpPr>
        <p:spPr>
          <a:xfrm>
            <a:off x="2009775" y="3479006"/>
            <a:ext cx="1000126" cy="1019175"/>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27" name="Group 26">
            <a:extLst>
              <a:ext uri="{FF2B5EF4-FFF2-40B4-BE49-F238E27FC236}">
                <a16:creationId xmlns:a16="http://schemas.microsoft.com/office/drawing/2014/main" id="{1126F83A-1196-4C90-A106-D8BCE39E267A}"/>
              </a:ext>
            </a:extLst>
          </p:cNvPr>
          <p:cNvGrpSpPr/>
          <p:nvPr/>
        </p:nvGrpSpPr>
        <p:grpSpPr>
          <a:xfrm>
            <a:off x="6624646" y="2662234"/>
            <a:ext cx="5395912" cy="3681412"/>
            <a:chOff x="6624646" y="2690809"/>
            <a:chExt cx="5395912" cy="3681412"/>
          </a:xfrm>
        </p:grpSpPr>
        <p:sp>
          <p:nvSpPr>
            <p:cNvPr id="13" name="Oval 12">
              <a:extLst>
                <a:ext uri="{FF2B5EF4-FFF2-40B4-BE49-F238E27FC236}">
                  <a16:creationId xmlns:a16="http://schemas.microsoft.com/office/drawing/2014/main" id="{8306EB2F-559C-47EA-98AE-0B6C8A1737ED}"/>
                </a:ext>
              </a:extLst>
            </p:cNvPr>
            <p:cNvSpPr/>
            <p:nvPr/>
          </p:nvSpPr>
          <p:spPr>
            <a:xfrm>
              <a:off x="10310817" y="3081334"/>
              <a:ext cx="1304925" cy="1257300"/>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CA5BE954-04ED-4BD6-82D9-F20311FDB8C2}"/>
                </a:ext>
              </a:extLst>
            </p:cNvPr>
            <p:cNvSpPr/>
            <p:nvPr/>
          </p:nvSpPr>
          <p:spPr>
            <a:xfrm>
              <a:off x="8832059" y="2690809"/>
              <a:ext cx="576264" cy="571500"/>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4F8DDA33-B016-4523-9C17-96458FF53DF1}"/>
                </a:ext>
              </a:extLst>
            </p:cNvPr>
            <p:cNvSpPr/>
            <p:nvPr/>
          </p:nvSpPr>
          <p:spPr>
            <a:xfrm>
              <a:off x="8908260" y="4695821"/>
              <a:ext cx="1750219" cy="1676400"/>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F9E5F2ED-7B49-4F1F-B630-542EC248EBCA}"/>
                </a:ext>
              </a:extLst>
            </p:cNvPr>
            <p:cNvSpPr/>
            <p:nvPr/>
          </p:nvSpPr>
          <p:spPr>
            <a:xfrm>
              <a:off x="6624646" y="4033839"/>
              <a:ext cx="742954" cy="766763"/>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86F890BC-53AD-4AD2-9CEF-0C590EEF6FE7}"/>
                </a:ext>
              </a:extLst>
            </p:cNvPr>
            <p:cNvSpPr/>
            <p:nvPr/>
          </p:nvSpPr>
          <p:spPr>
            <a:xfrm>
              <a:off x="9386891" y="2976558"/>
              <a:ext cx="1000126" cy="1019175"/>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C0FEE0EE-BF23-490E-B1CE-85F88E894BA5}"/>
                </a:ext>
              </a:extLst>
            </p:cNvPr>
            <p:cNvSpPr/>
            <p:nvPr/>
          </p:nvSpPr>
          <p:spPr>
            <a:xfrm>
              <a:off x="10715633" y="4902990"/>
              <a:ext cx="1304925" cy="1257300"/>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8FDBEF8F-A9FB-49C9-8F2C-2A0B83A23A1C}"/>
                </a:ext>
              </a:extLst>
            </p:cNvPr>
            <p:cNvSpPr/>
            <p:nvPr/>
          </p:nvSpPr>
          <p:spPr>
            <a:xfrm>
              <a:off x="8286754" y="3498052"/>
              <a:ext cx="1000126" cy="1019175"/>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TextBox 19">
              <a:extLst>
                <a:ext uri="{FF2B5EF4-FFF2-40B4-BE49-F238E27FC236}">
                  <a16:creationId xmlns:a16="http://schemas.microsoft.com/office/drawing/2014/main" id="{95A75D6F-EEED-404A-BB63-52C091C4426B}"/>
                </a:ext>
              </a:extLst>
            </p:cNvPr>
            <p:cNvSpPr txBox="1"/>
            <p:nvPr/>
          </p:nvSpPr>
          <p:spPr>
            <a:xfrm>
              <a:off x="6710362" y="4167341"/>
              <a:ext cx="678659" cy="461665"/>
            </a:xfrm>
            <a:prstGeom prst="rect">
              <a:avLst/>
            </a:prstGeom>
            <a:noFill/>
          </p:spPr>
          <p:txBody>
            <a:bodyPr wrap="square" rtlCol="0">
              <a:spAutoFit/>
            </a:bodyPr>
            <a:lstStyle/>
            <a:p>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p>
          </p:txBody>
        </p:sp>
        <p:sp>
          <p:nvSpPr>
            <p:cNvPr id="21" name="TextBox 20">
              <a:extLst>
                <a:ext uri="{FF2B5EF4-FFF2-40B4-BE49-F238E27FC236}">
                  <a16:creationId xmlns:a16="http://schemas.microsoft.com/office/drawing/2014/main" id="{14F7A016-F678-472D-A236-6E6E27627037}"/>
                </a:ext>
              </a:extLst>
            </p:cNvPr>
            <p:cNvSpPr txBox="1"/>
            <p:nvPr/>
          </p:nvSpPr>
          <p:spPr>
            <a:xfrm>
              <a:off x="8809434" y="2745725"/>
              <a:ext cx="678659" cy="461665"/>
            </a:xfrm>
            <a:prstGeom prst="rect">
              <a:avLst/>
            </a:prstGeom>
            <a:noFill/>
          </p:spPr>
          <p:txBody>
            <a:bodyPr wrap="square" rtlCol="0">
              <a:spAutoFit/>
            </a:bodyPr>
            <a:lstStyle/>
            <a:p>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p>
          </p:txBody>
        </p:sp>
        <p:sp>
          <p:nvSpPr>
            <p:cNvPr id="22" name="TextBox 21">
              <a:extLst>
                <a:ext uri="{FF2B5EF4-FFF2-40B4-BE49-F238E27FC236}">
                  <a16:creationId xmlns:a16="http://schemas.microsoft.com/office/drawing/2014/main" id="{5DA2244E-5889-43C0-B879-4CFED845E756}"/>
                </a:ext>
              </a:extLst>
            </p:cNvPr>
            <p:cNvSpPr txBox="1"/>
            <p:nvPr/>
          </p:nvSpPr>
          <p:spPr>
            <a:xfrm>
              <a:off x="8457007" y="3803006"/>
              <a:ext cx="678659" cy="461665"/>
            </a:xfrm>
            <a:prstGeom prst="rect">
              <a:avLst/>
            </a:prstGeom>
            <a:noFill/>
          </p:spPr>
          <p:txBody>
            <a:bodyPr wrap="square" rtlCol="0">
              <a:spAutoFit/>
            </a:bodyPr>
            <a:lstStyle/>
            <a:p>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p>
          </p:txBody>
        </p:sp>
        <p:sp>
          <p:nvSpPr>
            <p:cNvPr id="23" name="TextBox 22">
              <a:extLst>
                <a:ext uri="{FF2B5EF4-FFF2-40B4-BE49-F238E27FC236}">
                  <a16:creationId xmlns:a16="http://schemas.microsoft.com/office/drawing/2014/main" id="{3DEEFB7D-21F2-4F01-A683-80D440D84B37}"/>
                </a:ext>
              </a:extLst>
            </p:cNvPr>
            <p:cNvSpPr txBox="1"/>
            <p:nvPr/>
          </p:nvSpPr>
          <p:spPr>
            <a:xfrm>
              <a:off x="9582152" y="3269605"/>
              <a:ext cx="678659" cy="461665"/>
            </a:xfrm>
            <a:prstGeom prst="rect">
              <a:avLst/>
            </a:prstGeom>
            <a:noFill/>
          </p:spPr>
          <p:txBody>
            <a:bodyPr wrap="square" rtlCol="0">
              <a:spAutoFit/>
            </a:bodyPr>
            <a:lstStyle/>
            <a:p>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p>
          </p:txBody>
        </p:sp>
        <p:sp>
          <p:nvSpPr>
            <p:cNvPr id="24" name="TextBox 23">
              <a:extLst>
                <a:ext uri="{FF2B5EF4-FFF2-40B4-BE49-F238E27FC236}">
                  <a16:creationId xmlns:a16="http://schemas.microsoft.com/office/drawing/2014/main" id="{ECA8D43F-AB4B-4C9E-B448-796C66474284}"/>
                </a:ext>
              </a:extLst>
            </p:cNvPr>
            <p:cNvSpPr txBox="1"/>
            <p:nvPr/>
          </p:nvSpPr>
          <p:spPr>
            <a:xfrm>
              <a:off x="10660862" y="3498052"/>
              <a:ext cx="678659" cy="461665"/>
            </a:xfrm>
            <a:prstGeom prst="rect">
              <a:avLst/>
            </a:prstGeom>
            <a:noFill/>
          </p:spPr>
          <p:txBody>
            <a:bodyPr wrap="square" rtlCol="0">
              <a:spAutoFit/>
            </a:bodyPr>
            <a:lstStyle/>
            <a:p>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p>
          </p:txBody>
        </p:sp>
        <p:sp>
          <p:nvSpPr>
            <p:cNvPr id="25" name="TextBox 24">
              <a:extLst>
                <a:ext uri="{FF2B5EF4-FFF2-40B4-BE49-F238E27FC236}">
                  <a16:creationId xmlns:a16="http://schemas.microsoft.com/office/drawing/2014/main" id="{BF4BB0A2-B96E-4681-99C0-EE446B80831A}"/>
                </a:ext>
              </a:extLst>
            </p:cNvPr>
            <p:cNvSpPr txBox="1"/>
            <p:nvPr/>
          </p:nvSpPr>
          <p:spPr>
            <a:xfrm>
              <a:off x="9486900" y="5348441"/>
              <a:ext cx="678659" cy="461665"/>
            </a:xfrm>
            <a:prstGeom prst="rect">
              <a:avLst/>
            </a:prstGeom>
            <a:noFill/>
          </p:spPr>
          <p:txBody>
            <a:bodyPr wrap="square" rtlCol="0">
              <a:spAutoFit/>
            </a:bodyPr>
            <a:lstStyle/>
            <a:p>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p>
          </p:txBody>
        </p:sp>
        <p:sp>
          <p:nvSpPr>
            <p:cNvPr id="26" name="TextBox 25">
              <a:extLst>
                <a:ext uri="{FF2B5EF4-FFF2-40B4-BE49-F238E27FC236}">
                  <a16:creationId xmlns:a16="http://schemas.microsoft.com/office/drawing/2014/main" id="{103E2522-05CB-45B1-90F6-DCAF22D299C3}"/>
                </a:ext>
              </a:extLst>
            </p:cNvPr>
            <p:cNvSpPr txBox="1"/>
            <p:nvPr/>
          </p:nvSpPr>
          <p:spPr>
            <a:xfrm>
              <a:off x="10963279" y="5300807"/>
              <a:ext cx="678659" cy="461665"/>
            </a:xfrm>
            <a:prstGeom prst="rect">
              <a:avLst/>
            </a:prstGeom>
            <a:noFill/>
          </p:spPr>
          <p:txBody>
            <a:bodyPr wrap="square" rtlCol="0">
              <a:spAutoFit/>
            </a:bodyPr>
            <a:lstStyle/>
            <a:p>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p>
          </p:txBody>
        </p:sp>
      </p:grpSp>
      <p:sp>
        <p:nvSpPr>
          <p:cNvPr id="28" name="TextBox 27">
            <a:extLst>
              <a:ext uri="{FF2B5EF4-FFF2-40B4-BE49-F238E27FC236}">
                <a16:creationId xmlns:a16="http://schemas.microsoft.com/office/drawing/2014/main" id="{4342D023-85ED-405F-B077-D0F0B1E6DDBA}"/>
              </a:ext>
            </a:extLst>
          </p:cNvPr>
          <p:cNvSpPr txBox="1"/>
          <p:nvPr/>
        </p:nvSpPr>
        <p:spPr>
          <a:xfrm>
            <a:off x="0" y="42863"/>
            <a:ext cx="12111038"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From a representative sample of HWE-members (F=0, </a:t>
            </a:r>
            <a:r>
              <a:rPr lang="en-GB" sz="2400" i="1" dirty="0">
                <a:latin typeface="Arial" panose="020B0604020202020204" pitchFamily="34" charset="0"/>
                <a:cs typeface="Arial" panose="020B0604020202020204" pitchFamily="34" charset="0"/>
              </a:rPr>
              <a:t>i.e.</a:t>
            </a:r>
            <a:r>
              <a:rPr lang="en-GB" sz="2400" dirty="0">
                <a:latin typeface="Arial" panose="020B0604020202020204" pitchFamily="34" charset="0"/>
                <a:cs typeface="Arial" panose="020B0604020202020204" pitchFamily="34" charset="0"/>
              </a:rPr>
              <a:t> S</a:t>
            </a:r>
            <a:r>
              <a:rPr lang="en-GB" sz="24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0</a:t>
            </a:r>
            <a:r>
              <a:rPr lang="en-GB" sz="2400" dirty="0">
                <a:latin typeface="Arial" panose="020B0604020202020204" pitchFamily="34" charset="0"/>
                <a:cs typeface="Arial" panose="020B0604020202020204" pitchFamily="34" charset="0"/>
              </a:rPr>
              <a:t>; meaning ‘</a:t>
            </a:r>
            <a:r>
              <a:rPr lang="en-GB" sz="24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not-yet</a:t>
            </a:r>
            <a:r>
              <a:rPr lang="en-GB" sz="2400" dirty="0">
                <a:latin typeface="Arial" panose="020B0604020202020204" pitchFamily="34" charset="0"/>
                <a:cs typeface="Arial" panose="020B0604020202020204" pitchFamily="34" charset="0"/>
              </a:rPr>
              <a:t>-selfed’), we produce their progenies - by DH or </a:t>
            </a:r>
            <a:r>
              <a:rPr lang="en-GB" sz="2400" i="1" dirty="0">
                <a:latin typeface="Arial" panose="020B0604020202020204" pitchFamily="34" charset="0"/>
                <a:cs typeface="Arial" panose="020B0604020202020204" pitchFamily="34" charset="0"/>
              </a:rPr>
              <a:t>via</a:t>
            </a:r>
            <a:r>
              <a:rPr lang="en-GB" sz="2400" dirty="0">
                <a:latin typeface="Arial" panose="020B0604020202020204" pitchFamily="34" charset="0"/>
                <a:cs typeface="Arial" panose="020B0604020202020204" pitchFamily="34" charset="0"/>
              </a:rPr>
              <a:t> self-fertilization-until-homozygosity (F=1). </a:t>
            </a:r>
          </a:p>
        </p:txBody>
      </p:sp>
      <p:sp>
        <p:nvSpPr>
          <p:cNvPr id="29" name="TextBox 28">
            <a:extLst>
              <a:ext uri="{FF2B5EF4-FFF2-40B4-BE49-F238E27FC236}">
                <a16:creationId xmlns:a16="http://schemas.microsoft.com/office/drawing/2014/main" id="{E1C9D65E-9E0C-4120-8F32-6A7E863DFF14}"/>
              </a:ext>
            </a:extLst>
          </p:cNvPr>
          <p:cNvSpPr txBox="1"/>
          <p:nvPr/>
        </p:nvSpPr>
        <p:spPr>
          <a:xfrm>
            <a:off x="19059" y="4167197"/>
            <a:ext cx="678659" cy="461665"/>
          </a:xfrm>
          <a:prstGeom prst="rect">
            <a:avLst/>
          </a:prstGeom>
          <a:noFill/>
        </p:spPr>
        <p:txBody>
          <a:bodyPr wrap="square" rtlCol="0">
            <a:spAutoFit/>
          </a:bodyPr>
          <a:lstStyle/>
          <a:p>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sp>
        <p:nvSpPr>
          <p:cNvPr id="30" name="TextBox 29">
            <a:extLst>
              <a:ext uri="{FF2B5EF4-FFF2-40B4-BE49-F238E27FC236}">
                <a16:creationId xmlns:a16="http://schemas.microsoft.com/office/drawing/2014/main" id="{944E9461-BB0F-4031-A13E-D21DE7E45428}"/>
              </a:ext>
            </a:extLst>
          </p:cNvPr>
          <p:cNvSpPr txBox="1"/>
          <p:nvPr/>
        </p:nvSpPr>
        <p:spPr>
          <a:xfrm>
            <a:off x="1969290" y="3553122"/>
            <a:ext cx="678659" cy="461665"/>
          </a:xfrm>
          <a:prstGeom prst="rect">
            <a:avLst/>
          </a:prstGeom>
          <a:noFill/>
        </p:spPr>
        <p:txBody>
          <a:bodyPr wrap="square" rtlCol="0">
            <a:spAutoFit/>
          </a:bodyPr>
          <a:lstStyle/>
          <a:p>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sp>
        <p:nvSpPr>
          <p:cNvPr id="31" name="TextBox 30">
            <a:extLst>
              <a:ext uri="{FF2B5EF4-FFF2-40B4-BE49-F238E27FC236}">
                <a16:creationId xmlns:a16="http://schemas.microsoft.com/office/drawing/2014/main" id="{83F5CB4A-9EDB-4D69-BA8B-6C719ABE71FF}"/>
              </a:ext>
            </a:extLst>
          </p:cNvPr>
          <p:cNvSpPr txBox="1"/>
          <p:nvPr/>
        </p:nvSpPr>
        <p:spPr>
          <a:xfrm>
            <a:off x="3034904" y="3236266"/>
            <a:ext cx="678659" cy="461665"/>
          </a:xfrm>
          <a:prstGeom prst="rect">
            <a:avLst/>
          </a:prstGeom>
          <a:noFill/>
        </p:spPr>
        <p:txBody>
          <a:bodyPr wrap="square" rtlCol="0">
            <a:spAutoFit/>
          </a:bodyPr>
          <a:lstStyle/>
          <a:p>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sp>
        <p:nvSpPr>
          <p:cNvPr id="32" name="TextBox 31">
            <a:extLst>
              <a:ext uri="{FF2B5EF4-FFF2-40B4-BE49-F238E27FC236}">
                <a16:creationId xmlns:a16="http://schemas.microsoft.com/office/drawing/2014/main" id="{268E62FF-DAB2-4BE8-9998-256D42EA30F1}"/>
              </a:ext>
            </a:extLst>
          </p:cNvPr>
          <p:cNvSpPr txBox="1"/>
          <p:nvPr/>
        </p:nvSpPr>
        <p:spPr>
          <a:xfrm>
            <a:off x="4008833" y="3449759"/>
            <a:ext cx="678659" cy="461665"/>
          </a:xfrm>
          <a:prstGeom prst="rect">
            <a:avLst/>
          </a:prstGeom>
          <a:noFill/>
        </p:spPr>
        <p:txBody>
          <a:bodyPr wrap="square" rtlCol="0">
            <a:spAutoFit/>
          </a:bodyPr>
          <a:lstStyle/>
          <a:p>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sp>
        <p:nvSpPr>
          <p:cNvPr id="33" name="TextBox 32">
            <a:extLst>
              <a:ext uri="{FF2B5EF4-FFF2-40B4-BE49-F238E27FC236}">
                <a16:creationId xmlns:a16="http://schemas.microsoft.com/office/drawing/2014/main" id="{F5EFB06C-A732-41C8-9366-3AD4C79F2257}"/>
              </a:ext>
            </a:extLst>
          </p:cNvPr>
          <p:cNvSpPr txBox="1"/>
          <p:nvPr/>
        </p:nvSpPr>
        <p:spPr>
          <a:xfrm>
            <a:off x="4438654" y="5348440"/>
            <a:ext cx="678659" cy="461665"/>
          </a:xfrm>
          <a:prstGeom prst="rect">
            <a:avLst/>
          </a:prstGeom>
          <a:noFill/>
        </p:spPr>
        <p:txBody>
          <a:bodyPr wrap="square" rtlCol="0">
            <a:spAutoFit/>
          </a:bodyPr>
          <a:lstStyle/>
          <a:p>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sp>
        <p:nvSpPr>
          <p:cNvPr id="34" name="TextBox 33">
            <a:extLst>
              <a:ext uri="{FF2B5EF4-FFF2-40B4-BE49-F238E27FC236}">
                <a16:creationId xmlns:a16="http://schemas.microsoft.com/office/drawing/2014/main" id="{9B833FA5-1B6D-48B6-B892-5619AA997E2F}"/>
              </a:ext>
            </a:extLst>
          </p:cNvPr>
          <p:cNvSpPr txBox="1"/>
          <p:nvPr/>
        </p:nvSpPr>
        <p:spPr>
          <a:xfrm>
            <a:off x="2670571" y="5281761"/>
            <a:ext cx="678659" cy="461665"/>
          </a:xfrm>
          <a:prstGeom prst="rect">
            <a:avLst/>
          </a:prstGeom>
          <a:noFill/>
        </p:spPr>
        <p:txBody>
          <a:bodyPr wrap="square" rtlCol="0">
            <a:spAutoFit/>
          </a:bodyPr>
          <a:lstStyle/>
          <a:p>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sp>
        <p:nvSpPr>
          <p:cNvPr id="35" name="TextBox 34">
            <a:extLst>
              <a:ext uri="{FF2B5EF4-FFF2-40B4-BE49-F238E27FC236}">
                <a16:creationId xmlns:a16="http://schemas.microsoft.com/office/drawing/2014/main" id="{EAF50C31-1BF3-4D27-B9F0-F407CF5144B3}"/>
              </a:ext>
            </a:extLst>
          </p:cNvPr>
          <p:cNvSpPr txBox="1"/>
          <p:nvPr/>
        </p:nvSpPr>
        <p:spPr>
          <a:xfrm>
            <a:off x="2562817" y="2605534"/>
            <a:ext cx="678659" cy="461665"/>
          </a:xfrm>
          <a:prstGeom prst="rect">
            <a:avLst/>
          </a:prstGeom>
          <a:noFill/>
        </p:spPr>
        <p:txBody>
          <a:bodyPr wrap="square" rtlCol="0">
            <a:spAutoFit/>
          </a:bodyPr>
          <a:lstStyle/>
          <a:p>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sp>
        <p:nvSpPr>
          <p:cNvPr id="36" name="TextBox 35">
            <a:extLst>
              <a:ext uri="{FF2B5EF4-FFF2-40B4-BE49-F238E27FC236}">
                <a16:creationId xmlns:a16="http://schemas.microsoft.com/office/drawing/2014/main" id="{EBA089E1-870E-4BEA-BA60-94802B3408DE}"/>
              </a:ext>
            </a:extLst>
          </p:cNvPr>
          <p:cNvSpPr txBox="1"/>
          <p:nvPr/>
        </p:nvSpPr>
        <p:spPr>
          <a:xfrm>
            <a:off x="5867400" y="1073811"/>
            <a:ext cx="6243638" cy="120032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We ask: What is the connection between </a:t>
            </a:r>
            <a:r>
              <a:rPr lang="en-GB" dirty="0">
                <a:solidFill>
                  <a:srgbClr val="0000FF"/>
                </a:solidFill>
                <a:latin typeface="Arial" panose="020B0604020202020204" pitchFamily="34" charset="0"/>
                <a:cs typeface="Arial" panose="020B0604020202020204" pitchFamily="34" charset="0"/>
              </a:rPr>
              <a:t>performance and variance of the individuals in HWE </a:t>
            </a:r>
            <a:r>
              <a:rPr lang="en-GB" dirty="0">
                <a:latin typeface="Arial" panose="020B0604020202020204" pitchFamily="34" charset="0"/>
                <a:cs typeface="Arial" panose="020B0604020202020204" pitchFamily="34" charset="0"/>
              </a:rPr>
              <a:t>and the </a:t>
            </a:r>
            <a:r>
              <a:rPr lang="en-GB" dirty="0">
                <a:solidFill>
                  <a:srgbClr val="C00000"/>
                </a:solidFill>
                <a:latin typeface="Arial" panose="020B0604020202020204" pitchFamily="34" charset="0"/>
                <a:cs typeface="Arial" panose="020B0604020202020204" pitchFamily="34" charset="0"/>
              </a:rPr>
              <a:t>variance from segregation </a:t>
            </a:r>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within</a:t>
            </a:r>
            <a:r>
              <a:rPr lang="en-GB" dirty="0">
                <a:solidFill>
                  <a:srgbClr val="C00000"/>
                </a:solidFill>
                <a:latin typeface="Arial" panose="020B0604020202020204" pitchFamily="34" charset="0"/>
                <a:cs typeface="Arial" panose="020B0604020202020204" pitchFamily="34" charset="0"/>
              </a:rPr>
              <a:t> their thus-derived DH-bulks (or* F∞ bulks)</a:t>
            </a:r>
            <a:r>
              <a:rPr lang="en-GB" dirty="0">
                <a:latin typeface="Arial" panose="020B0604020202020204" pitchFamily="34" charset="0"/>
                <a:cs typeface="Arial" panose="020B0604020202020204" pitchFamily="34" charset="0"/>
              </a:rPr>
              <a:t>? </a:t>
            </a:r>
          </a:p>
        </p:txBody>
      </p:sp>
      <p:cxnSp>
        <p:nvCxnSpPr>
          <p:cNvPr id="38" name="Straight Arrow Connector 37">
            <a:extLst>
              <a:ext uri="{FF2B5EF4-FFF2-40B4-BE49-F238E27FC236}">
                <a16:creationId xmlns:a16="http://schemas.microsoft.com/office/drawing/2014/main" id="{220246BB-883E-490E-A0BE-2788C6D2EC96}"/>
              </a:ext>
            </a:extLst>
          </p:cNvPr>
          <p:cNvCxnSpPr>
            <a:cxnSpLocks/>
            <a:stCxn id="9" idx="6"/>
            <a:endCxn id="18" idx="2"/>
          </p:cNvCxnSpPr>
          <p:nvPr/>
        </p:nvCxnSpPr>
        <p:spPr>
          <a:xfrm flipV="1">
            <a:off x="5743579" y="5503065"/>
            <a:ext cx="4972054" cy="9529"/>
          </a:xfrm>
          <a:prstGeom prst="straightConnector1">
            <a:avLst/>
          </a:prstGeom>
          <a:ln>
            <a:solidFill>
              <a:schemeClr val="tx1">
                <a:lumMod val="50000"/>
                <a:lumOff val="50000"/>
              </a:schemeClr>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4FCD5C6D-501B-475D-B90A-6E8A4AE8E59E}"/>
              </a:ext>
            </a:extLst>
          </p:cNvPr>
          <p:cNvCxnSpPr>
            <a:cxnSpLocks/>
            <a:stCxn id="4" idx="6"/>
          </p:cNvCxnSpPr>
          <p:nvPr/>
        </p:nvCxnSpPr>
        <p:spPr>
          <a:xfrm flipV="1">
            <a:off x="5338763" y="3624267"/>
            <a:ext cx="4972054" cy="66671"/>
          </a:xfrm>
          <a:prstGeom prst="straightConnector1">
            <a:avLst/>
          </a:prstGeom>
          <a:ln>
            <a:solidFill>
              <a:schemeClr val="tx1">
                <a:lumMod val="50000"/>
                <a:lumOff val="50000"/>
              </a:schemeClr>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0B55B654-176D-492E-8754-7B4DC5A9D5DD}"/>
              </a:ext>
            </a:extLst>
          </p:cNvPr>
          <p:cNvCxnSpPr>
            <a:cxnSpLocks/>
            <a:stCxn id="6" idx="6"/>
            <a:endCxn id="15" idx="2"/>
          </p:cNvCxnSpPr>
          <p:nvPr/>
        </p:nvCxnSpPr>
        <p:spPr>
          <a:xfrm flipV="1">
            <a:off x="4381500" y="5505446"/>
            <a:ext cx="4526760" cy="9529"/>
          </a:xfrm>
          <a:prstGeom prst="straightConnector1">
            <a:avLst/>
          </a:prstGeom>
          <a:ln>
            <a:solidFill>
              <a:schemeClr val="tx1">
                <a:lumMod val="50000"/>
                <a:lumOff val="50000"/>
              </a:schemeClr>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D7C465AD-A390-4191-89FB-427AF62DD146}"/>
              </a:ext>
            </a:extLst>
          </p:cNvPr>
          <p:cNvCxnSpPr>
            <a:cxnSpLocks/>
            <a:stCxn id="8" idx="6"/>
            <a:endCxn id="17" idx="2"/>
          </p:cNvCxnSpPr>
          <p:nvPr/>
        </p:nvCxnSpPr>
        <p:spPr>
          <a:xfrm flipV="1">
            <a:off x="4110038" y="3457571"/>
            <a:ext cx="5276853" cy="9529"/>
          </a:xfrm>
          <a:prstGeom prst="straightConnector1">
            <a:avLst/>
          </a:prstGeom>
          <a:ln>
            <a:solidFill>
              <a:schemeClr val="tx1">
                <a:lumMod val="50000"/>
                <a:lumOff val="50000"/>
              </a:schemeClr>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CB6001FD-017E-40B8-A396-B499206580F3}"/>
              </a:ext>
            </a:extLst>
          </p:cNvPr>
          <p:cNvCxnSpPr>
            <a:cxnSpLocks/>
            <a:stCxn id="5" idx="5"/>
            <a:endCxn id="14" idx="3"/>
          </p:cNvCxnSpPr>
          <p:nvPr/>
        </p:nvCxnSpPr>
        <p:spPr>
          <a:xfrm flipV="1">
            <a:off x="3046952" y="3150040"/>
            <a:ext cx="5869499" cy="9529"/>
          </a:xfrm>
          <a:prstGeom prst="straightConnector1">
            <a:avLst/>
          </a:prstGeom>
          <a:ln>
            <a:solidFill>
              <a:schemeClr val="tx1">
                <a:lumMod val="50000"/>
                <a:lumOff val="50000"/>
              </a:schemeClr>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DAFD1EF4-A3EB-4F4B-AB23-83639C7B21D5}"/>
              </a:ext>
            </a:extLst>
          </p:cNvPr>
          <p:cNvCxnSpPr>
            <a:cxnSpLocks/>
            <a:stCxn id="29" idx="3"/>
            <a:endCxn id="16" idx="2"/>
          </p:cNvCxnSpPr>
          <p:nvPr/>
        </p:nvCxnSpPr>
        <p:spPr>
          <a:xfrm flipV="1">
            <a:off x="697718" y="4388646"/>
            <a:ext cx="5926928" cy="9384"/>
          </a:xfrm>
          <a:prstGeom prst="straightConnector1">
            <a:avLst/>
          </a:prstGeom>
          <a:ln>
            <a:solidFill>
              <a:schemeClr val="tx1">
                <a:lumMod val="50000"/>
                <a:lumOff val="50000"/>
              </a:schemeClr>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A1749E76-81FF-44F4-B52A-21175360A1E6}"/>
              </a:ext>
            </a:extLst>
          </p:cNvPr>
          <p:cNvCxnSpPr>
            <a:cxnSpLocks/>
            <a:stCxn id="10" idx="6"/>
            <a:endCxn id="19" idx="2"/>
          </p:cNvCxnSpPr>
          <p:nvPr/>
        </p:nvCxnSpPr>
        <p:spPr>
          <a:xfrm flipV="1">
            <a:off x="3009901" y="3979065"/>
            <a:ext cx="5276853" cy="9529"/>
          </a:xfrm>
          <a:prstGeom prst="straightConnector1">
            <a:avLst/>
          </a:prstGeom>
          <a:ln>
            <a:solidFill>
              <a:schemeClr val="tx1">
                <a:lumMod val="50000"/>
                <a:lumOff val="50000"/>
              </a:schemeClr>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EC02E518-6947-4E49-A7B2-AEDAC3118DAA}"/>
              </a:ext>
            </a:extLst>
          </p:cNvPr>
          <p:cNvSpPr txBox="1"/>
          <p:nvPr/>
        </p:nvSpPr>
        <p:spPr>
          <a:xfrm>
            <a:off x="0" y="1069759"/>
            <a:ext cx="5686425"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HWE Population, indicated by this sunflower drawing</a:t>
            </a:r>
          </a:p>
        </p:txBody>
      </p:sp>
      <p:sp>
        <p:nvSpPr>
          <p:cNvPr id="43" name="Textfeld 5">
            <a:extLst>
              <a:ext uri="{FF2B5EF4-FFF2-40B4-BE49-F238E27FC236}">
                <a16:creationId xmlns:a16="http://schemas.microsoft.com/office/drawing/2014/main" id="{C1096A0E-E7E1-479C-8502-27C8A60F4037}"/>
              </a:ext>
            </a:extLst>
          </p:cNvPr>
          <p:cNvSpPr txBox="1"/>
          <p:nvPr/>
        </p:nvSpPr>
        <p:spPr>
          <a:xfrm>
            <a:off x="71008" y="6355946"/>
            <a:ext cx="626710"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5</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2351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A56A124C-0240-4B91-8811-60DCBB45FB66}"/>
              </a:ext>
            </a:extLst>
          </p:cNvPr>
          <p:cNvGrpSpPr/>
          <p:nvPr/>
        </p:nvGrpSpPr>
        <p:grpSpPr>
          <a:xfrm>
            <a:off x="84483" y="1450771"/>
            <a:ext cx="7727507" cy="5407229"/>
            <a:chOff x="84483" y="1450771"/>
            <a:chExt cx="7727507" cy="5407229"/>
          </a:xfrm>
        </p:grpSpPr>
        <p:sp>
          <p:nvSpPr>
            <p:cNvPr id="11" name="Rectangle 10">
              <a:extLst>
                <a:ext uri="{FF2B5EF4-FFF2-40B4-BE49-F238E27FC236}">
                  <a16:creationId xmlns:a16="http://schemas.microsoft.com/office/drawing/2014/main" id="{C601758E-B03C-4648-B392-A296032E36A6}"/>
                </a:ext>
              </a:extLst>
            </p:cNvPr>
            <p:cNvSpPr/>
            <p:nvPr/>
          </p:nvSpPr>
          <p:spPr>
            <a:xfrm>
              <a:off x="84483" y="1450771"/>
              <a:ext cx="5637323" cy="5264789"/>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0" name="Object 9">
              <a:extLst>
                <a:ext uri="{FF2B5EF4-FFF2-40B4-BE49-F238E27FC236}">
                  <a16:creationId xmlns:a16="http://schemas.microsoft.com/office/drawing/2014/main" id="{3C52EF2B-62B9-44AA-BC67-8941330AFC83}"/>
                </a:ext>
              </a:extLst>
            </p:cNvPr>
            <p:cNvGraphicFramePr>
              <a:graphicFrameLocks noChangeAspect="1"/>
            </p:cNvGraphicFramePr>
            <p:nvPr>
              <p:extLst>
                <p:ext uri="{D42A27DB-BD31-4B8C-83A1-F6EECF244321}">
                  <p14:modId xmlns:p14="http://schemas.microsoft.com/office/powerpoint/2010/main" val="2684159544"/>
                </p:ext>
              </p:extLst>
            </p:nvPr>
          </p:nvGraphicFramePr>
          <p:xfrm>
            <a:off x="194306" y="1531446"/>
            <a:ext cx="7617684" cy="5326554"/>
          </p:xfrm>
          <a:graphic>
            <a:graphicData uri="http://schemas.openxmlformats.org/presentationml/2006/ole">
              <mc:AlternateContent xmlns:mc="http://schemas.openxmlformats.org/markup-compatibility/2006">
                <mc:Choice xmlns:v="urn:schemas-microsoft-com:vml" Requires="v">
                  <p:oleObj spid="_x0000_s7400" name="Document" r:id="rId3" imgW="8426940" imgH="5892415" progId="Word.Document.12">
                    <p:link updateAutomatic="1"/>
                  </p:oleObj>
                </mc:Choice>
                <mc:Fallback>
                  <p:oleObj name="Document" r:id="rId3" imgW="8426940" imgH="5892415" progId="Word.Document.12">
                    <p:link updateAutomatic="1"/>
                    <p:pic>
                      <p:nvPicPr>
                        <p:cNvPr id="10" name="Object 9">
                          <a:extLst>
                            <a:ext uri="{FF2B5EF4-FFF2-40B4-BE49-F238E27FC236}">
                              <a16:creationId xmlns:a16="http://schemas.microsoft.com/office/drawing/2014/main" id="{3C52EF2B-62B9-44AA-BC67-8941330AFC83}"/>
                            </a:ext>
                          </a:extLst>
                        </p:cNvPr>
                        <p:cNvPicPr/>
                        <p:nvPr/>
                      </p:nvPicPr>
                      <p:blipFill>
                        <a:blip r:embed="rId4"/>
                        <a:stretch>
                          <a:fillRect/>
                        </a:stretch>
                      </p:blipFill>
                      <p:spPr>
                        <a:xfrm>
                          <a:off x="194306" y="1531446"/>
                          <a:ext cx="7617684" cy="5326554"/>
                        </a:xfrm>
                        <a:prstGeom prst="rect">
                          <a:avLst/>
                        </a:prstGeom>
                      </p:spPr>
                    </p:pic>
                  </p:oleObj>
                </mc:Fallback>
              </mc:AlternateContent>
            </a:graphicData>
          </a:graphic>
        </p:graphicFrame>
      </p:grpSp>
      <p:grpSp>
        <p:nvGrpSpPr>
          <p:cNvPr id="19" name="Group 18">
            <a:extLst>
              <a:ext uri="{FF2B5EF4-FFF2-40B4-BE49-F238E27FC236}">
                <a16:creationId xmlns:a16="http://schemas.microsoft.com/office/drawing/2014/main" id="{C362087B-2D83-4643-8855-7DAD6D026A64}"/>
              </a:ext>
            </a:extLst>
          </p:cNvPr>
          <p:cNvGrpSpPr/>
          <p:nvPr/>
        </p:nvGrpSpPr>
        <p:grpSpPr>
          <a:xfrm>
            <a:off x="6001406" y="1855686"/>
            <a:ext cx="6106111" cy="4831780"/>
            <a:chOff x="5532737" y="1925025"/>
            <a:chExt cx="6106111" cy="4831780"/>
          </a:xfrm>
        </p:grpSpPr>
        <p:sp>
          <p:nvSpPr>
            <p:cNvPr id="18" name="Rectangle 17">
              <a:extLst>
                <a:ext uri="{FF2B5EF4-FFF2-40B4-BE49-F238E27FC236}">
                  <a16:creationId xmlns:a16="http://schemas.microsoft.com/office/drawing/2014/main" id="{D4E977E4-0199-4063-A911-11789CDC165E}"/>
                </a:ext>
              </a:extLst>
            </p:cNvPr>
            <p:cNvSpPr/>
            <p:nvPr/>
          </p:nvSpPr>
          <p:spPr>
            <a:xfrm>
              <a:off x="5532737" y="1925025"/>
              <a:ext cx="6106111" cy="483178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F7B98528-E2F0-4B21-B9B0-4AD0F2D85813}"/>
                </a:ext>
              </a:extLst>
            </p:cNvPr>
            <p:cNvGrpSpPr/>
            <p:nvPr/>
          </p:nvGrpSpPr>
          <p:grpSpPr>
            <a:xfrm>
              <a:off x="5633829" y="2026220"/>
              <a:ext cx="6005019" cy="4558742"/>
              <a:chOff x="5633829" y="2026220"/>
              <a:chExt cx="6005019" cy="4558742"/>
            </a:xfrm>
          </p:grpSpPr>
          <p:grpSp>
            <p:nvGrpSpPr>
              <p:cNvPr id="16" name="Group 15">
                <a:extLst>
                  <a:ext uri="{FF2B5EF4-FFF2-40B4-BE49-F238E27FC236}">
                    <a16:creationId xmlns:a16="http://schemas.microsoft.com/office/drawing/2014/main" id="{E5BA80C7-F08C-4D90-9F04-C18DE3C44A90}"/>
                  </a:ext>
                </a:extLst>
              </p:cNvPr>
              <p:cNvGrpSpPr/>
              <p:nvPr/>
            </p:nvGrpSpPr>
            <p:grpSpPr>
              <a:xfrm>
                <a:off x="5633829" y="2026220"/>
                <a:ext cx="6005019" cy="4558742"/>
                <a:chOff x="5633829" y="2026220"/>
                <a:chExt cx="6005019" cy="4558742"/>
              </a:xfrm>
            </p:grpSpPr>
            <p:graphicFrame>
              <p:nvGraphicFramePr>
                <p:cNvPr id="2" name="Chart 1">
                  <a:extLst>
                    <a:ext uri="{FF2B5EF4-FFF2-40B4-BE49-F238E27FC236}">
                      <a16:creationId xmlns:a16="http://schemas.microsoft.com/office/drawing/2014/main" id="{81656012-D1DA-4AD4-B062-AAD27BC7180C}"/>
                    </a:ext>
                  </a:extLst>
                </p:cNvPr>
                <p:cNvGraphicFramePr>
                  <a:graphicFrameLocks noChangeAspect="1"/>
                </p:cNvGraphicFramePr>
                <p:nvPr/>
              </p:nvGraphicFramePr>
              <p:xfrm>
                <a:off x="5633829" y="2026220"/>
                <a:ext cx="6005019" cy="4558742"/>
              </p:xfrm>
              <a:graphic>
                <a:graphicData uri="http://schemas.openxmlformats.org/drawingml/2006/chart">
                  <c:chart xmlns:c="http://schemas.openxmlformats.org/drawingml/2006/chart" xmlns:r="http://schemas.openxmlformats.org/officeDocument/2006/relationships" r:id="rId5"/>
                </a:graphicData>
              </a:graphic>
            </p:graphicFrame>
            <p:cxnSp>
              <p:nvCxnSpPr>
                <p:cNvPr id="4" name="Straight Connector 3">
                  <a:extLst>
                    <a:ext uri="{FF2B5EF4-FFF2-40B4-BE49-F238E27FC236}">
                      <a16:creationId xmlns:a16="http://schemas.microsoft.com/office/drawing/2014/main" id="{6AA24661-CA4D-4866-8173-64EADFD64233}"/>
                    </a:ext>
                  </a:extLst>
                </p:cNvPr>
                <p:cNvCxnSpPr/>
                <p:nvPr/>
              </p:nvCxnSpPr>
              <p:spPr>
                <a:xfrm>
                  <a:off x="6598532" y="2554563"/>
                  <a:ext cx="465299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7A6ED381-00BD-4C08-944B-2B62EED93699}"/>
                    </a:ext>
                  </a:extLst>
                </p:cNvPr>
                <p:cNvCxnSpPr>
                  <a:cxnSpLocks/>
                </p:cNvCxnSpPr>
                <p:nvPr/>
              </p:nvCxnSpPr>
              <p:spPr>
                <a:xfrm flipV="1">
                  <a:off x="11251524" y="2554563"/>
                  <a:ext cx="0" cy="324542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4" name="Picture 13">
                <a:extLst>
                  <a:ext uri="{FF2B5EF4-FFF2-40B4-BE49-F238E27FC236}">
                    <a16:creationId xmlns:a16="http://schemas.microsoft.com/office/drawing/2014/main" id="{39203951-1614-4958-A31E-7B5B17BE116D}"/>
                  </a:ext>
                </a:extLst>
              </p:cNvPr>
              <p:cNvPicPr>
                <a:picLocks noChangeAspect="1"/>
              </p:cNvPicPr>
              <p:nvPr/>
            </p:nvPicPr>
            <p:blipFill>
              <a:blip r:embed="rId6"/>
              <a:stretch>
                <a:fillRect/>
              </a:stretch>
            </p:blipFill>
            <p:spPr>
              <a:xfrm>
                <a:off x="6617248" y="5748049"/>
                <a:ext cx="117595" cy="102122"/>
              </a:xfrm>
              <a:prstGeom prst="rect">
                <a:avLst/>
              </a:prstGeom>
              <a:noFill/>
            </p:spPr>
          </p:pic>
        </p:grpSp>
      </p:grpSp>
      <p:sp>
        <p:nvSpPr>
          <p:cNvPr id="20" name="TextBox 19">
            <a:extLst>
              <a:ext uri="{FF2B5EF4-FFF2-40B4-BE49-F238E27FC236}">
                <a16:creationId xmlns:a16="http://schemas.microsoft.com/office/drawing/2014/main" id="{5ACBB521-3785-4526-8336-A8F18EC18D08}"/>
              </a:ext>
            </a:extLst>
          </p:cNvPr>
          <p:cNvSpPr txBox="1"/>
          <p:nvPr/>
        </p:nvSpPr>
        <p:spPr>
          <a:xfrm>
            <a:off x="84483" y="95340"/>
            <a:ext cx="12054069" cy="1015663"/>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000" dirty="0">
                <a:latin typeface="Arial" panose="020B0604020202020204" pitchFamily="34" charset="0"/>
                <a:cs typeface="Arial" panose="020B0604020202020204" pitchFamily="34" charset="0"/>
              </a:rPr>
              <a:t>64 genotypes, 3 loci, p=q=0.5, a=1; d=0. Genotype #1 is </a:t>
            </a:r>
            <a:r>
              <a:rPr lang="en-GB" sz="2000" dirty="0">
                <a:solidFill>
                  <a:srgbClr val="0000FF"/>
                </a:solidFill>
                <a:latin typeface="Arial" panose="020B0604020202020204" pitchFamily="34" charset="0"/>
                <a:cs typeface="Arial" panose="020B0604020202020204" pitchFamily="34" charset="0"/>
              </a:rPr>
              <a:t>[A1A1|B1B1|C1C1] </a:t>
            </a:r>
            <a:r>
              <a:rPr lang="en-GB" sz="2000" dirty="0">
                <a:latin typeface="Arial" panose="020B0604020202020204" pitchFamily="34" charset="0"/>
                <a:cs typeface="Arial" panose="020B0604020202020204" pitchFamily="34" charset="0"/>
              </a:rPr>
              <a:t>with impact on trait </a:t>
            </a:r>
            <a:r>
              <a:rPr lang="en-GB" sz="2000" dirty="0" err="1">
                <a:latin typeface="Arial" panose="020B0604020202020204" pitchFamily="34" charset="0"/>
                <a:cs typeface="Arial" panose="020B0604020202020204" pitchFamily="34" charset="0"/>
              </a:rPr>
              <a:t>expres-sion</a:t>
            </a:r>
            <a:r>
              <a:rPr lang="en-GB" sz="2000" dirty="0">
                <a:latin typeface="Arial" panose="020B0604020202020204" pitchFamily="34" charset="0"/>
                <a:cs typeface="Arial" panose="020B0604020202020204" pitchFamily="34" charset="0"/>
              </a:rPr>
              <a:t> (</a:t>
            </a:r>
            <a:r>
              <a:rPr lang="en-GB" sz="2000" dirty="0">
                <a:solidFill>
                  <a:srgbClr val="0000FF"/>
                </a:solidFill>
                <a:latin typeface="Arial" panose="020B0604020202020204" pitchFamily="34" charset="0"/>
                <a:cs typeface="Arial" panose="020B0604020202020204" pitchFamily="34" charset="0"/>
              </a:rPr>
              <a:t>performance</a:t>
            </a:r>
            <a:r>
              <a:rPr lang="en-GB" sz="2000" dirty="0">
                <a:latin typeface="Arial" panose="020B0604020202020204" pitchFamily="34" charset="0"/>
                <a:cs typeface="Arial" panose="020B0604020202020204" pitchFamily="34" charset="0"/>
              </a:rPr>
              <a:t>) of </a:t>
            </a:r>
            <a:r>
              <a:rPr lang="en-GB" sz="2000" dirty="0">
                <a:solidFill>
                  <a:srgbClr val="0000FF"/>
                </a:solidFill>
                <a:latin typeface="Arial" panose="020B0604020202020204" pitchFamily="34" charset="0"/>
                <a:cs typeface="Arial" panose="020B0604020202020204" pitchFamily="34" charset="0"/>
              </a:rPr>
              <a:t>3. </a:t>
            </a:r>
            <a:r>
              <a:rPr lang="en-GB" sz="2000" dirty="0">
                <a:solidFill>
                  <a:srgbClr val="C00000"/>
                </a:solidFill>
                <a:latin typeface="Arial" panose="020B0604020202020204" pitchFamily="34" charset="0"/>
                <a:cs typeface="Arial" panose="020B0604020202020204" pitchFamily="34" charset="0"/>
              </a:rPr>
              <a:t>No segregation</a:t>
            </a:r>
            <a:r>
              <a:rPr lang="en-GB" sz="2000" dirty="0">
                <a:latin typeface="Arial" panose="020B0604020202020204" pitchFamily="34" charset="0"/>
                <a:cs typeface="Arial" panose="020B0604020202020204" pitchFamily="34" charset="0"/>
              </a:rPr>
              <a:t>. #22 is </a:t>
            </a:r>
            <a:r>
              <a:rPr lang="en-GB" sz="2000" dirty="0">
                <a:solidFill>
                  <a:srgbClr val="0000FF"/>
                </a:solidFill>
                <a:latin typeface="Arial" panose="020B0604020202020204" pitchFamily="34" charset="0"/>
                <a:cs typeface="Arial" panose="020B0604020202020204" pitchFamily="34" charset="0"/>
              </a:rPr>
              <a:t>[A1A2|B1B2|C1C2] </a:t>
            </a:r>
            <a:r>
              <a:rPr lang="en-GB" sz="2000" dirty="0">
                <a:latin typeface="Arial" panose="020B0604020202020204" pitchFamily="34" charset="0"/>
                <a:cs typeface="Arial" panose="020B0604020202020204" pitchFamily="34" charset="0"/>
              </a:rPr>
              <a:t>hence triple heterozygous, </a:t>
            </a:r>
            <a:r>
              <a:rPr lang="en-GB" sz="2000" dirty="0" err="1">
                <a:solidFill>
                  <a:srgbClr val="0000FF"/>
                </a:solidFill>
                <a:latin typeface="Arial" panose="020B0604020202020204" pitchFamily="34" charset="0"/>
                <a:cs typeface="Arial" panose="020B0604020202020204" pitchFamily="34" charset="0"/>
              </a:rPr>
              <a:t>perfor-mance</a:t>
            </a:r>
            <a:r>
              <a:rPr lang="en-GB" sz="2000" dirty="0">
                <a:solidFill>
                  <a:srgbClr val="0000FF"/>
                </a:solidFill>
                <a:latin typeface="Arial" panose="020B0604020202020204" pitchFamily="34" charset="0"/>
                <a:cs typeface="Arial" panose="020B0604020202020204" pitchFamily="34" charset="0"/>
              </a:rPr>
              <a:t> 0</a:t>
            </a:r>
            <a:r>
              <a:rPr lang="en-GB" sz="2000" dirty="0">
                <a:latin typeface="Arial" panose="020B0604020202020204" pitchFamily="34" charset="0"/>
                <a:cs typeface="Arial" panose="020B0604020202020204" pitchFamily="34" charset="0"/>
              </a:rPr>
              <a:t> and </a:t>
            </a:r>
            <a:r>
              <a:rPr lang="en-GB" sz="2000" dirty="0">
                <a:solidFill>
                  <a:srgbClr val="C00000"/>
                </a:solidFill>
                <a:latin typeface="Arial" panose="020B0604020202020204" pitchFamily="34" charset="0"/>
                <a:cs typeface="Arial" panose="020B0604020202020204" pitchFamily="34" charset="0"/>
              </a:rPr>
              <a:t>maximum segregation</a:t>
            </a:r>
            <a:r>
              <a:rPr lang="en-GB" sz="2000" dirty="0">
                <a:latin typeface="Arial" panose="020B0604020202020204" pitchFamily="34" charset="0"/>
                <a:cs typeface="Arial" panose="020B0604020202020204" pitchFamily="34" charset="0"/>
              </a:rPr>
              <a:t>.  #64 is triple homozygous for ‚bad‘ allele. </a:t>
            </a:r>
          </a:p>
        </p:txBody>
      </p:sp>
      <p:sp>
        <p:nvSpPr>
          <p:cNvPr id="22" name="TextBox 21">
            <a:extLst>
              <a:ext uri="{FF2B5EF4-FFF2-40B4-BE49-F238E27FC236}">
                <a16:creationId xmlns:a16="http://schemas.microsoft.com/office/drawing/2014/main" id="{F7717A79-C624-4039-B003-08355C27CC57}"/>
              </a:ext>
            </a:extLst>
          </p:cNvPr>
          <p:cNvSpPr txBox="1"/>
          <p:nvPr/>
        </p:nvSpPr>
        <p:spPr>
          <a:xfrm>
            <a:off x="5885096" y="1165752"/>
            <a:ext cx="6253456" cy="1200329"/>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The correlation between loci is zero, this is an idealized setting. The extreme-performing genotypes (#1; #64) segregate zero. Most average-performing types segregate, some even much. </a:t>
            </a:r>
            <a:endParaRPr lang="en-GB" dirty="0"/>
          </a:p>
        </p:txBody>
      </p:sp>
      <p:pic>
        <p:nvPicPr>
          <p:cNvPr id="15" name="Picture 14">
            <a:extLst>
              <a:ext uri="{FF2B5EF4-FFF2-40B4-BE49-F238E27FC236}">
                <a16:creationId xmlns:a16="http://schemas.microsoft.com/office/drawing/2014/main" id="{8BB3CACA-10C7-4834-83A4-83063351706C}"/>
              </a:ext>
            </a:extLst>
          </p:cNvPr>
          <p:cNvPicPr>
            <a:picLocks noChangeAspect="1"/>
          </p:cNvPicPr>
          <p:nvPr/>
        </p:nvPicPr>
        <p:blipFill>
          <a:blip r:embed="rId7"/>
          <a:stretch>
            <a:fillRect/>
          </a:stretch>
        </p:blipFill>
        <p:spPr>
          <a:xfrm>
            <a:off x="5831629" y="5830156"/>
            <a:ext cx="899592" cy="932504"/>
          </a:xfrm>
          <a:prstGeom prst="rect">
            <a:avLst/>
          </a:prstGeom>
          <a:effectLst>
            <a:outerShdw blurRad="50800" dist="38100" dir="2700000" algn="tl" rotWithShape="0">
              <a:prstClr val="black">
                <a:alpha val="40000"/>
              </a:prstClr>
            </a:outerShdw>
          </a:effectLst>
        </p:spPr>
      </p:pic>
      <p:sp>
        <p:nvSpPr>
          <p:cNvPr id="23" name="Textfeld 5">
            <a:extLst>
              <a:ext uri="{FF2B5EF4-FFF2-40B4-BE49-F238E27FC236}">
                <a16:creationId xmlns:a16="http://schemas.microsoft.com/office/drawing/2014/main" id="{EB1EBCB7-98C0-4C85-9FAE-3BF604A20725}"/>
              </a:ext>
            </a:extLst>
          </p:cNvPr>
          <p:cNvSpPr txBox="1"/>
          <p:nvPr/>
        </p:nvSpPr>
        <p:spPr>
          <a:xfrm>
            <a:off x="11518642" y="6356230"/>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6</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66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DC4C99A-F086-4B38-9C60-70B05195CB69}"/>
              </a:ext>
            </a:extLst>
          </p:cNvPr>
          <p:cNvPicPr>
            <a:picLocks noChangeAspect="1"/>
          </p:cNvPicPr>
          <p:nvPr/>
        </p:nvPicPr>
        <p:blipFill>
          <a:blip r:embed="rId3"/>
          <a:stretch>
            <a:fillRect/>
          </a:stretch>
        </p:blipFill>
        <p:spPr>
          <a:xfrm>
            <a:off x="158507" y="1665000"/>
            <a:ext cx="1280613" cy="1327465"/>
          </a:xfrm>
          <a:prstGeom prst="rect">
            <a:avLst/>
          </a:prstGeom>
          <a:effectLst>
            <a:outerShdw blurRad="50800" dist="38100" dir="2700000" algn="tl" rotWithShape="0">
              <a:prstClr val="black">
                <a:alpha val="40000"/>
              </a:prstClr>
            </a:outerShdw>
          </a:effectLst>
        </p:spPr>
      </p:pic>
      <p:sp>
        <p:nvSpPr>
          <p:cNvPr id="20" name="TextBox 19">
            <a:extLst>
              <a:ext uri="{FF2B5EF4-FFF2-40B4-BE49-F238E27FC236}">
                <a16:creationId xmlns:a16="http://schemas.microsoft.com/office/drawing/2014/main" id="{5ACBB521-3785-4526-8336-A8F18EC18D08}"/>
              </a:ext>
            </a:extLst>
          </p:cNvPr>
          <p:cNvSpPr txBox="1"/>
          <p:nvPr/>
        </p:nvSpPr>
        <p:spPr>
          <a:xfrm>
            <a:off x="84483" y="95340"/>
            <a:ext cx="12054069" cy="156966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Ideal setting (HWE). S0-plants (non-inbred, F=0) are inbred to F=1, the genetic variance ‘inside’ their offspring is visualized. Analyse the connection between trait expression (phenotype; </a:t>
            </a:r>
            <a:r>
              <a:rPr lang="en-GB" sz="2400" dirty="0">
                <a:solidFill>
                  <a:schemeClr val="tx1">
                    <a:lumMod val="50000"/>
                    <a:lumOff val="50000"/>
                  </a:schemeClr>
                </a:solidFill>
                <a:latin typeface="Arial" panose="020B0604020202020204" pitchFamily="34" charset="0"/>
                <a:cs typeface="Arial" panose="020B0604020202020204" pitchFamily="34" charset="0"/>
              </a:rPr>
              <a:t>we assume h²=1</a:t>
            </a:r>
            <a:r>
              <a:rPr lang="en-GB" sz="2400" dirty="0">
                <a:latin typeface="Arial" panose="020B0604020202020204" pitchFamily="34" charset="0"/>
                <a:cs typeface="Arial" panose="020B0604020202020204" pitchFamily="34" charset="0"/>
              </a:rPr>
              <a:t>) and the variance that segregates from these S0-individuals. For 10 loci, many random individuals were simulated from the basic pool.</a:t>
            </a:r>
          </a:p>
        </p:txBody>
      </p:sp>
      <p:pic>
        <p:nvPicPr>
          <p:cNvPr id="9" name="Picture 8">
            <a:extLst>
              <a:ext uri="{FF2B5EF4-FFF2-40B4-BE49-F238E27FC236}">
                <a16:creationId xmlns:a16="http://schemas.microsoft.com/office/drawing/2014/main" id="{03BAA6A6-C6AE-4B1B-BE99-610BCB09F043}"/>
              </a:ext>
            </a:extLst>
          </p:cNvPr>
          <p:cNvPicPr>
            <a:picLocks noChangeAspect="1"/>
          </p:cNvPicPr>
          <p:nvPr/>
        </p:nvPicPr>
        <p:blipFill>
          <a:blip r:embed="rId4"/>
          <a:stretch>
            <a:fillRect/>
          </a:stretch>
        </p:blipFill>
        <p:spPr>
          <a:xfrm>
            <a:off x="84483" y="2942983"/>
            <a:ext cx="12056337" cy="3862115"/>
          </a:xfrm>
          <a:prstGeom prst="rect">
            <a:avLst/>
          </a:prstGeom>
          <a:effectLst>
            <a:outerShdw blurRad="50800" dist="38100" dir="2700000" algn="tl" rotWithShape="0">
              <a:prstClr val="black">
                <a:alpha val="40000"/>
              </a:prstClr>
            </a:outerShdw>
          </a:effectLst>
        </p:spPr>
      </p:pic>
      <p:sp>
        <p:nvSpPr>
          <p:cNvPr id="23" name="TextBox 22">
            <a:extLst>
              <a:ext uri="{FF2B5EF4-FFF2-40B4-BE49-F238E27FC236}">
                <a16:creationId xmlns:a16="http://schemas.microsoft.com/office/drawing/2014/main" id="{A5AB2C9E-A9AF-4044-BF5F-8F4D6A3E288D}"/>
              </a:ext>
            </a:extLst>
          </p:cNvPr>
          <p:cNvSpPr txBox="1"/>
          <p:nvPr/>
        </p:nvSpPr>
        <p:spPr>
          <a:xfrm>
            <a:off x="389682" y="6369939"/>
            <a:ext cx="1049438" cy="369332"/>
          </a:xfrm>
          <a:prstGeom prst="rect">
            <a:avLst/>
          </a:prstGeom>
          <a:noFill/>
        </p:spPr>
        <p:txBody>
          <a:bodyPr wrap="square" rtlCol="0">
            <a:spAutoFit/>
          </a:bodyPr>
          <a:lstStyle/>
          <a:p>
            <a:r>
              <a:rPr lang="en-GB">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Extreme</a:t>
            </a:r>
          </a:p>
        </p:txBody>
      </p:sp>
      <p:sp>
        <p:nvSpPr>
          <p:cNvPr id="29" name="TextBox 28">
            <a:extLst>
              <a:ext uri="{FF2B5EF4-FFF2-40B4-BE49-F238E27FC236}">
                <a16:creationId xmlns:a16="http://schemas.microsoft.com/office/drawing/2014/main" id="{9E5017DC-153F-47BC-946B-ED565D1AF9B3}"/>
              </a:ext>
            </a:extLst>
          </p:cNvPr>
          <p:cNvSpPr txBox="1"/>
          <p:nvPr/>
        </p:nvSpPr>
        <p:spPr>
          <a:xfrm flipH="1">
            <a:off x="5237544" y="6385241"/>
            <a:ext cx="1109240" cy="369332"/>
          </a:xfrm>
          <a:prstGeom prst="rect">
            <a:avLst/>
          </a:prstGeom>
          <a:noFill/>
        </p:spPr>
        <p:txBody>
          <a:bodyPr wrap="square" rtlCol="0">
            <a:spAutoFit/>
          </a:bodyPr>
          <a:lstStyle/>
          <a:p>
            <a:r>
              <a:rPr lang="en-GB">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emertxE</a:t>
            </a:r>
          </a:p>
        </p:txBody>
      </p:sp>
      <p:sp>
        <p:nvSpPr>
          <p:cNvPr id="2" name="Rectangle 1">
            <a:extLst>
              <a:ext uri="{FF2B5EF4-FFF2-40B4-BE49-F238E27FC236}">
                <a16:creationId xmlns:a16="http://schemas.microsoft.com/office/drawing/2014/main" id="{D335951B-C73C-4EAA-827F-CD8E1F8DC1A8}"/>
              </a:ext>
            </a:extLst>
          </p:cNvPr>
          <p:cNvSpPr/>
          <p:nvPr/>
        </p:nvSpPr>
        <p:spPr>
          <a:xfrm>
            <a:off x="6386513" y="3090863"/>
            <a:ext cx="5721004" cy="3714235"/>
          </a:xfrm>
          <a:prstGeom prst="rect">
            <a:avLst/>
          </a:prstGeom>
          <a:solidFill>
            <a:srgbClr val="FFFFFF">
              <a:alpha val="83922"/>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Arrow Connector 5">
            <a:extLst>
              <a:ext uri="{FF2B5EF4-FFF2-40B4-BE49-F238E27FC236}">
                <a16:creationId xmlns:a16="http://schemas.microsoft.com/office/drawing/2014/main" id="{9313EE4E-76D9-4367-852B-7EEEFAC0E15A}"/>
              </a:ext>
            </a:extLst>
          </p:cNvPr>
          <p:cNvCxnSpPr>
            <a:cxnSpLocks/>
            <a:stCxn id="4" idx="3"/>
            <a:endCxn id="11" idx="0"/>
          </p:cNvCxnSpPr>
          <p:nvPr/>
        </p:nvCxnSpPr>
        <p:spPr>
          <a:xfrm flipV="1">
            <a:off x="1439120" y="2225477"/>
            <a:ext cx="2850460" cy="103256"/>
          </a:xfrm>
          <a:prstGeom prst="straightConnector1">
            <a:avLst/>
          </a:prstGeom>
          <a:ln w="12700">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F9D59301-8E2C-4644-AFF6-B9EF81C8C68C}"/>
              </a:ext>
            </a:extLst>
          </p:cNvPr>
          <p:cNvGrpSpPr/>
          <p:nvPr/>
        </p:nvGrpSpPr>
        <p:grpSpPr>
          <a:xfrm>
            <a:off x="4287859" y="1698290"/>
            <a:ext cx="7763380" cy="1072983"/>
            <a:chOff x="2790528" y="1752808"/>
            <a:chExt cx="7763380" cy="1072983"/>
          </a:xfrm>
        </p:grpSpPr>
        <p:grpSp>
          <p:nvGrpSpPr>
            <p:cNvPr id="7" name="Group 6">
              <a:extLst>
                <a:ext uri="{FF2B5EF4-FFF2-40B4-BE49-F238E27FC236}">
                  <a16:creationId xmlns:a16="http://schemas.microsoft.com/office/drawing/2014/main" id="{A27511CA-65B9-4B4A-AF4B-91B599458A07}"/>
                </a:ext>
              </a:extLst>
            </p:cNvPr>
            <p:cNvGrpSpPr/>
            <p:nvPr/>
          </p:nvGrpSpPr>
          <p:grpSpPr>
            <a:xfrm>
              <a:off x="2790528" y="1820183"/>
              <a:ext cx="2122753" cy="1005608"/>
              <a:chOff x="2790528" y="1820183"/>
              <a:chExt cx="2122753" cy="1005608"/>
            </a:xfrm>
          </p:grpSpPr>
          <p:pic>
            <p:nvPicPr>
              <p:cNvPr id="11" name="Picture 10">
                <a:extLst>
                  <a:ext uri="{FF2B5EF4-FFF2-40B4-BE49-F238E27FC236}">
                    <a16:creationId xmlns:a16="http://schemas.microsoft.com/office/drawing/2014/main" id="{F395E8CC-8B20-4DF2-8911-E66400AFA780}"/>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11200"/>
                        </a14:imgEffect>
                      </a14:imgLayer>
                    </a14:imgProps>
                  </a:ext>
                </a:extLst>
              </a:blip>
              <a:stretch>
                <a:fillRect/>
              </a:stretch>
            </p:blipFill>
            <p:spPr>
              <a:xfrm rot="16484493">
                <a:off x="2808274" y="1818755"/>
                <a:ext cx="970112" cy="1005604"/>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8F172961-B2C0-4D43-AB4F-CC5AD5E8F483}"/>
                  </a:ext>
                </a:extLst>
              </p:cNvPr>
              <p:cNvPicPr>
                <a:picLocks noChangeAspect="1"/>
              </p:cNvPicPr>
              <p:nvPr/>
            </p:nvPicPr>
            <p:blipFill>
              <a:blip r:embed="rId3"/>
              <a:stretch>
                <a:fillRect/>
              </a:stretch>
            </p:blipFill>
            <p:spPr>
              <a:xfrm>
                <a:off x="3370557" y="1820183"/>
                <a:ext cx="970112" cy="1005604"/>
              </a:xfrm>
              <a:prstGeom prst="rect">
                <a:avLst/>
              </a:prstGeom>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32956EA9-7066-45AD-A876-51C73414F5F4}"/>
                  </a:ext>
                </a:extLst>
              </p:cNvPr>
              <p:cNvPicPr>
                <a:picLocks noChangeAspect="1"/>
              </p:cNvPicPr>
              <p:nvPr/>
            </p:nvPicPr>
            <p:blipFill>
              <a:blip r:embed="rId3"/>
              <a:stretch>
                <a:fillRect/>
              </a:stretch>
            </p:blipFill>
            <p:spPr>
              <a:xfrm>
                <a:off x="3943169" y="1820187"/>
                <a:ext cx="970112" cy="1005604"/>
              </a:xfrm>
              <a:prstGeom prst="rect">
                <a:avLst/>
              </a:prstGeom>
              <a:effectLst>
                <a:outerShdw blurRad="50800" dist="38100" dir="2700000" algn="tl" rotWithShape="0">
                  <a:prstClr val="black">
                    <a:alpha val="40000"/>
                  </a:prstClr>
                </a:outerShdw>
              </a:effectLst>
            </p:spPr>
          </p:pic>
        </p:grpSp>
        <p:grpSp>
          <p:nvGrpSpPr>
            <p:cNvPr id="15" name="Group 14">
              <a:extLst>
                <a:ext uri="{FF2B5EF4-FFF2-40B4-BE49-F238E27FC236}">
                  <a16:creationId xmlns:a16="http://schemas.microsoft.com/office/drawing/2014/main" id="{D4D73B61-13DD-408E-B07A-2C833F854203}"/>
                </a:ext>
              </a:extLst>
            </p:cNvPr>
            <p:cNvGrpSpPr/>
            <p:nvPr/>
          </p:nvGrpSpPr>
          <p:grpSpPr>
            <a:xfrm>
              <a:off x="4449331" y="1792577"/>
              <a:ext cx="2292750" cy="1025911"/>
              <a:chOff x="2620531" y="1799880"/>
              <a:chExt cx="2292750" cy="1025911"/>
            </a:xfrm>
          </p:grpSpPr>
          <p:pic>
            <p:nvPicPr>
              <p:cNvPr id="16" name="Picture 15">
                <a:extLst>
                  <a:ext uri="{FF2B5EF4-FFF2-40B4-BE49-F238E27FC236}">
                    <a16:creationId xmlns:a16="http://schemas.microsoft.com/office/drawing/2014/main" id="{AB0112D5-CC0E-41E2-888A-070B47EC40FC}"/>
                  </a:ext>
                </a:extLst>
              </p:cNvPr>
              <p:cNvPicPr>
                <a:picLocks noChangeAspect="1"/>
              </p:cNvPicPr>
              <p:nvPr/>
            </p:nvPicPr>
            <p:blipFill>
              <a:blip r:embed="rId3"/>
              <a:stretch>
                <a:fillRect/>
              </a:stretch>
            </p:blipFill>
            <p:spPr>
              <a:xfrm rot="10800000">
                <a:off x="2620531" y="1799880"/>
                <a:ext cx="1191025" cy="1005604"/>
              </a:xfrm>
              <a:prstGeom prst="rect">
                <a:avLst/>
              </a:prstGeom>
              <a:effectLst>
                <a:outerShdw blurRad="50800" dist="38100" dir="2700000" algn="tl" rotWithShape="0">
                  <a:prstClr val="black">
                    <a:alpha val="40000"/>
                  </a:prstClr>
                </a:outerShdw>
              </a:effectLst>
            </p:spPr>
          </p:pic>
          <p:pic>
            <p:nvPicPr>
              <p:cNvPr id="17" name="Picture 16">
                <a:extLst>
                  <a:ext uri="{FF2B5EF4-FFF2-40B4-BE49-F238E27FC236}">
                    <a16:creationId xmlns:a16="http://schemas.microsoft.com/office/drawing/2014/main" id="{3DBF14BE-5AAA-4811-9CE6-27AB2DCA4D72}"/>
                  </a:ext>
                </a:extLst>
              </p:cNvPr>
              <p:cNvPicPr>
                <a:picLocks noChangeAspect="1"/>
              </p:cNvPicPr>
              <p:nvPr/>
            </p:nvPicPr>
            <p:blipFill>
              <a:blip r:embed="rId3">
                <a:duotone>
                  <a:prstClr val="black"/>
                  <a:schemeClr val="accent6">
                    <a:tint val="45000"/>
                    <a:satMod val="400000"/>
                  </a:schemeClr>
                </a:duotone>
              </a:blip>
              <a:stretch>
                <a:fillRect/>
              </a:stretch>
            </p:blipFill>
            <p:spPr>
              <a:xfrm>
                <a:off x="3370557" y="1820183"/>
                <a:ext cx="817713" cy="1005604"/>
              </a:xfrm>
              <a:prstGeom prst="rect">
                <a:avLst/>
              </a:prstGeom>
              <a:effectLst>
                <a:outerShdw blurRad="50800" dist="38100" dir="2700000" algn="tl" rotWithShape="0">
                  <a:prstClr val="black">
                    <a:alpha val="40000"/>
                  </a:prstClr>
                </a:outerShdw>
              </a:effectLst>
            </p:spPr>
          </p:pic>
          <p:pic>
            <p:nvPicPr>
              <p:cNvPr id="18" name="Picture 17">
                <a:extLst>
                  <a:ext uri="{FF2B5EF4-FFF2-40B4-BE49-F238E27FC236}">
                    <a16:creationId xmlns:a16="http://schemas.microsoft.com/office/drawing/2014/main" id="{E9FE11C6-AA2B-48FA-B29D-B122417D59F2}"/>
                  </a:ext>
                </a:extLst>
              </p:cNvPr>
              <p:cNvPicPr>
                <a:picLocks noChangeAspect="1"/>
              </p:cNvPicPr>
              <p:nvPr/>
            </p:nvPicPr>
            <p:blipFill>
              <a:blip r:embed="rId3"/>
              <a:stretch>
                <a:fillRect/>
              </a:stretch>
            </p:blipFill>
            <p:spPr>
              <a:xfrm>
                <a:off x="3943169" y="1820187"/>
                <a:ext cx="970112" cy="1005604"/>
              </a:xfrm>
              <a:prstGeom prst="rect">
                <a:avLst/>
              </a:prstGeom>
              <a:effectLst>
                <a:outerShdw blurRad="50800" dist="38100" dir="2700000" algn="tl" rotWithShape="0">
                  <a:prstClr val="black">
                    <a:alpha val="40000"/>
                  </a:prstClr>
                </a:outerShdw>
              </a:effectLst>
            </p:spPr>
          </p:pic>
        </p:grpSp>
        <p:grpSp>
          <p:nvGrpSpPr>
            <p:cNvPr id="19" name="Group 18">
              <a:extLst>
                <a:ext uri="{FF2B5EF4-FFF2-40B4-BE49-F238E27FC236}">
                  <a16:creationId xmlns:a16="http://schemas.microsoft.com/office/drawing/2014/main" id="{BF98D6E3-71D2-40EB-9377-C375761BF8F9}"/>
                </a:ext>
              </a:extLst>
            </p:cNvPr>
            <p:cNvGrpSpPr/>
            <p:nvPr/>
          </p:nvGrpSpPr>
          <p:grpSpPr>
            <a:xfrm>
              <a:off x="6234396" y="1796599"/>
              <a:ext cx="2407063" cy="1021885"/>
              <a:chOff x="2523964" y="1820183"/>
              <a:chExt cx="2407063" cy="1021885"/>
            </a:xfrm>
          </p:grpSpPr>
          <p:pic>
            <p:nvPicPr>
              <p:cNvPr id="21" name="Picture 20">
                <a:extLst>
                  <a:ext uri="{FF2B5EF4-FFF2-40B4-BE49-F238E27FC236}">
                    <a16:creationId xmlns:a16="http://schemas.microsoft.com/office/drawing/2014/main" id="{80D13F8C-1F21-44FC-96D5-43034BE4055F}"/>
                  </a:ext>
                </a:extLst>
              </p:cNvPr>
              <p:cNvPicPr>
                <a:picLocks noChangeAspect="1"/>
              </p:cNvPicPr>
              <p:nvPr/>
            </p:nvPicPr>
            <p:blipFill>
              <a:blip r:embed="rId3"/>
              <a:stretch>
                <a:fillRect/>
              </a:stretch>
            </p:blipFill>
            <p:spPr>
              <a:xfrm>
                <a:off x="2523964" y="1836464"/>
                <a:ext cx="1091694" cy="1005604"/>
              </a:xfrm>
              <a:prstGeom prst="rect">
                <a:avLst/>
              </a:prstGeom>
              <a:effectLst>
                <a:outerShdw blurRad="50800" dist="38100" dir="2700000" algn="tl" rotWithShape="0">
                  <a:prstClr val="black">
                    <a:alpha val="40000"/>
                  </a:prstClr>
                </a:outerShdw>
              </a:effectLst>
            </p:spPr>
          </p:pic>
          <p:pic>
            <p:nvPicPr>
              <p:cNvPr id="22" name="Picture 21">
                <a:extLst>
                  <a:ext uri="{FF2B5EF4-FFF2-40B4-BE49-F238E27FC236}">
                    <a16:creationId xmlns:a16="http://schemas.microsoft.com/office/drawing/2014/main" id="{29C30008-9BB7-4F3F-9F3B-68851A14F367}"/>
                  </a:ext>
                </a:extLst>
              </p:cNvPr>
              <p:cNvPicPr>
                <a:picLocks noChangeAspect="1"/>
              </p:cNvPicPr>
              <p:nvPr/>
            </p:nvPicPr>
            <p:blipFill>
              <a:blip r:embed="rId3"/>
              <a:stretch>
                <a:fillRect/>
              </a:stretch>
            </p:blipFill>
            <p:spPr>
              <a:xfrm>
                <a:off x="3429013" y="1820183"/>
                <a:ext cx="855675" cy="1005604"/>
              </a:xfrm>
              <a:prstGeom prst="rect">
                <a:avLst/>
              </a:prstGeom>
              <a:effectLst>
                <a:outerShdw blurRad="50800" dist="38100" dir="2700000" algn="tl" rotWithShape="0">
                  <a:prstClr val="black">
                    <a:alpha val="40000"/>
                  </a:prstClr>
                </a:outerShdw>
              </a:effectLst>
            </p:spPr>
          </p:pic>
          <p:pic>
            <p:nvPicPr>
              <p:cNvPr id="24" name="Picture 23">
                <a:extLst>
                  <a:ext uri="{FF2B5EF4-FFF2-40B4-BE49-F238E27FC236}">
                    <a16:creationId xmlns:a16="http://schemas.microsoft.com/office/drawing/2014/main" id="{1A52AE8A-9EFB-4561-AD5A-4F63BD450354}"/>
                  </a:ext>
                </a:extLst>
              </p:cNvPr>
              <p:cNvPicPr>
                <a:picLocks noChangeAspect="1"/>
              </p:cNvPicPr>
              <p:nvPr/>
            </p:nvPicPr>
            <p:blipFill>
              <a:blip r:embed="rId7">
                <a:extLst>
                  <a:ext uri="{BEBA8EAE-BF5A-486C-A8C5-ECC9F3942E4B}">
                    <a14:imgProps xmlns:a14="http://schemas.microsoft.com/office/drawing/2010/main">
                      <a14:imgLayer r:embed="rId6">
                        <a14:imgEffect>
                          <a14:saturation sat="33000"/>
                        </a14:imgEffect>
                      </a14:imgLayer>
                    </a14:imgProps>
                  </a:ext>
                </a:extLst>
              </a:blip>
              <a:stretch>
                <a:fillRect/>
              </a:stretch>
            </p:blipFill>
            <p:spPr>
              <a:xfrm rot="5850483">
                <a:off x="3943169" y="1820187"/>
                <a:ext cx="970112" cy="1005604"/>
              </a:xfrm>
              <a:prstGeom prst="rect">
                <a:avLst/>
              </a:prstGeom>
              <a:effectLst>
                <a:outerShdw blurRad="50800" dist="38100" dir="2700000" algn="tl" rotWithShape="0">
                  <a:prstClr val="black">
                    <a:alpha val="40000"/>
                  </a:prstClr>
                </a:outerShdw>
              </a:effectLst>
            </p:spPr>
          </p:pic>
        </p:grpSp>
        <p:grpSp>
          <p:nvGrpSpPr>
            <p:cNvPr id="25" name="Group 24">
              <a:extLst>
                <a:ext uri="{FF2B5EF4-FFF2-40B4-BE49-F238E27FC236}">
                  <a16:creationId xmlns:a16="http://schemas.microsoft.com/office/drawing/2014/main" id="{FB529A2A-9E06-403A-BE10-4F84EB22CEB7}"/>
                </a:ext>
              </a:extLst>
            </p:cNvPr>
            <p:cNvGrpSpPr/>
            <p:nvPr/>
          </p:nvGrpSpPr>
          <p:grpSpPr>
            <a:xfrm>
              <a:off x="8268427" y="1752808"/>
              <a:ext cx="2285481" cy="1051269"/>
              <a:chOff x="2645546" y="1790799"/>
              <a:chExt cx="2285481" cy="1051269"/>
            </a:xfrm>
          </p:grpSpPr>
          <p:pic>
            <p:nvPicPr>
              <p:cNvPr id="26" name="Picture 25">
                <a:extLst>
                  <a:ext uri="{FF2B5EF4-FFF2-40B4-BE49-F238E27FC236}">
                    <a16:creationId xmlns:a16="http://schemas.microsoft.com/office/drawing/2014/main" id="{B39A46DE-BDBA-4BF9-8F6D-C36D0F14042A}"/>
                  </a:ext>
                </a:extLst>
              </p:cNvPr>
              <p:cNvPicPr>
                <a:picLocks noChangeAspect="1"/>
              </p:cNvPicPr>
              <p:nvPr/>
            </p:nvPicPr>
            <p:blipFill>
              <a:blip r:embed="rId8">
                <a:extLst>
                  <a:ext uri="{BEBA8EAE-BF5A-486C-A8C5-ECC9F3942E4B}">
                    <a14:imgProps xmlns:a14="http://schemas.microsoft.com/office/drawing/2010/main">
                      <a14:imgLayer r:embed="rId6">
                        <a14:imgEffect>
                          <a14:saturation sat="382000"/>
                        </a14:imgEffect>
                      </a14:imgLayer>
                    </a14:imgProps>
                  </a:ext>
                </a:extLst>
              </a:blip>
              <a:stretch>
                <a:fillRect/>
              </a:stretch>
            </p:blipFill>
            <p:spPr>
              <a:xfrm>
                <a:off x="2645546" y="1836464"/>
                <a:ext cx="970112" cy="1005604"/>
              </a:xfrm>
              <a:prstGeom prst="rect">
                <a:avLst/>
              </a:prstGeom>
              <a:effectLst>
                <a:outerShdw blurRad="50800" dist="38100" dir="2700000" algn="tl" rotWithShape="0">
                  <a:prstClr val="black">
                    <a:alpha val="40000"/>
                  </a:prstClr>
                </a:outerShdw>
              </a:effectLst>
            </p:spPr>
          </p:pic>
          <p:pic>
            <p:nvPicPr>
              <p:cNvPr id="27" name="Picture 26">
                <a:extLst>
                  <a:ext uri="{FF2B5EF4-FFF2-40B4-BE49-F238E27FC236}">
                    <a16:creationId xmlns:a16="http://schemas.microsoft.com/office/drawing/2014/main" id="{E078FA19-8711-4BD7-BCE9-D13D08B54F74}"/>
                  </a:ext>
                </a:extLst>
              </p:cNvPr>
              <p:cNvPicPr>
                <a:picLocks noChangeAspect="1"/>
              </p:cNvPicPr>
              <p:nvPr/>
            </p:nvPicPr>
            <p:blipFill>
              <a:blip r:embed="rId3">
                <a:alphaModFix amt="70000"/>
              </a:blip>
              <a:stretch>
                <a:fillRect/>
              </a:stretch>
            </p:blipFill>
            <p:spPr>
              <a:xfrm flipH="1">
                <a:off x="3277287" y="1790799"/>
                <a:ext cx="889089" cy="1005604"/>
              </a:xfrm>
              <a:prstGeom prst="rect">
                <a:avLst/>
              </a:prstGeom>
              <a:effectLst>
                <a:outerShdw blurRad="50800" dist="38100" dir="2700000" algn="tl" rotWithShape="0">
                  <a:prstClr val="black">
                    <a:alpha val="40000"/>
                  </a:prstClr>
                </a:outerShdw>
              </a:effectLst>
            </p:spPr>
          </p:pic>
          <p:pic>
            <p:nvPicPr>
              <p:cNvPr id="28" name="Picture 27">
                <a:extLst>
                  <a:ext uri="{FF2B5EF4-FFF2-40B4-BE49-F238E27FC236}">
                    <a16:creationId xmlns:a16="http://schemas.microsoft.com/office/drawing/2014/main" id="{CE2652FF-449C-4FF4-AA43-CC272DD0C75C}"/>
                  </a:ext>
                </a:extLst>
              </p:cNvPr>
              <p:cNvPicPr>
                <a:picLocks noChangeAspect="1"/>
              </p:cNvPicPr>
              <p:nvPr/>
            </p:nvPicPr>
            <p:blipFill>
              <a:blip r:embed="rId9">
                <a:extLst>
                  <a:ext uri="{BEBA8EAE-BF5A-486C-A8C5-ECC9F3942E4B}">
                    <a14:imgProps xmlns:a14="http://schemas.microsoft.com/office/drawing/2010/main">
                      <a14:imgLayer r:embed="rId6">
                        <a14:imgEffect>
                          <a14:saturation sat="66000"/>
                        </a14:imgEffect>
                      </a14:imgLayer>
                    </a14:imgProps>
                  </a:ext>
                </a:extLst>
              </a:blip>
              <a:stretch>
                <a:fillRect/>
              </a:stretch>
            </p:blipFill>
            <p:spPr>
              <a:xfrm rot="18653032">
                <a:off x="3943169" y="1820187"/>
                <a:ext cx="970112" cy="1005604"/>
              </a:xfrm>
              <a:prstGeom prst="rect">
                <a:avLst/>
              </a:prstGeom>
              <a:effectLst>
                <a:outerShdw blurRad="50800" dist="38100" dir="2700000" algn="tl" rotWithShape="0">
                  <a:prstClr val="black">
                    <a:alpha val="40000"/>
                  </a:prstClr>
                </a:outerShdw>
              </a:effectLst>
            </p:spPr>
          </p:pic>
        </p:grpSp>
      </p:grpSp>
      <p:sp>
        <p:nvSpPr>
          <p:cNvPr id="3" name="TextBox 2">
            <a:extLst>
              <a:ext uri="{FF2B5EF4-FFF2-40B4-BE49-F238E27FC236}">
                <a16:creationId xmlns:a16="http://schemas.microsoft.com/office/drawing/2014/main" id="{F772D4FD-1D71-474E-B8A5-213344C44602}"/>
              </a:ext>
            </a:extLst>
          </p:cNvPr>
          <p:cNvSpPr txBox="1"/>
          <p:nvPr/>
        </p:nvSpPr>
        <p:spPr>
          <a:xfrm>
            <a:off x="1231641" y="2467947"/>
            <a:ext cx="1042183"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S0 plant</a:t>
            </a:r>
          </a:p>
        </p:txBody>
      </p:sp>
      <p:sp>
        <p:nvSpPr>
          <p:cNvPr id="30" name="TextBox 29">
            <a:extLst>
              <a:ext uri="{FF2B5EF4-FFF2-40B4-BE49-F238E27FC236}">
                <a16:creationId xmlns:a16="http://schemas.microsoft.com/office/drawing/2014/main" id="{D87D7A6E-E81B-4B6B-BC70-D5119CDFF95E}"/>
              </a:ext>
            </a:extLst>
          </p:cNvPr>
          <p:cNvSpPr txBox="1"/>
          <p:nvPr/>
        </p:nvSpPr>
        <p:spPr>
          <a:xfrm>
            <a:off x="4637272" y="2610188"/>
            <a:ext cx="7122189"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S0-derived DH bulk or F∞ bulk. Here, some segregation is indicated.</a:t>
            </a:r>
          </a:p>
        </p:txBody>
      </p:sp>
      <p:sp>
        <p:nvSpPr>
          <p:cNvPr id="31" name="Textfeld 5">
            <a:extLst>
              <a:ext uri="{FF2B5EF4-FFF2-40B4-BE49-F238E27FC236}">
                <a16:creationId xmlns:a16="http://schemas.microsoft.com/office/drawing/2014/main" id="{B3C65236-CE8F-4841-A5DB-1EC1DFDD5669}"/>
              </a:ext>
            </a:extLst>
          </p:cNvPr>
          <p:cNvSpPr txBox="1"/>
          <p:nvPr/>
        </p:nvSpPr>
        <p:spPr>
          <a:xfrm>
            <a:off x="11487880" y="2927700"/>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7</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978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2000"/>
                                        <p:tgtEl>
                                          <p:spTgt spid="2"/>
                                        </p:tgtEl>
                                      </p:cBhvr>
                                    </p:animEffect>
                                    <p:set>
                                      <p:cBhvr>
                                        <p:cTn id="7"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A56A124C-0240-4B91-8811-60DCBB45FB66}"/>
              </a:ext>
            </a:extLst>
          </p:cNvPr>
          <p:cNvGrpSpPr/>
          <p:nvPr/>
        </p:nvGrpSpPr>
        <p:grpSpPr>
          <a:xfrm>
            <a:off x="84483" y="1450771"/>
            <a:ext cx="7727507" cy="5407229"/>
            <a:chOff x="84483" y="1450771"/>
            <a:chExt cx="7727507" cy="5407229"/>
          </a:xfrm>
        </p:grpSpPr>
        <p:sp>
          <p:nvSpPr>
            <p:cNvPr id="11" name="Rectangle 10">
              <a:extLst>
                <a:ext uri="{FF2B5EF4-FFF2-40B4-BE49-F238E27FC236}">
                  <a16:creationId xmlns:a16="http://schemas.microsoft.com/office/drawing/2014/main" id="{C601758E-B03C-4648-B392-A296032E36A6}"/>
                </a:ext>
              </a:extLst>
            </p:cNvPr>
            <p:cNvSpPr/>
            <p:nvPr/>
          </p:nvSpPr>
          <p:spPr>
            <a:xfrm>
              <a:off x="84483" y="1450771"/>
              <a:ext cx="5637323" cy="5264789"/>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0" name="Object 9">
              <a:extLst>
                <a:ext uri="{FF2B5EF4-FFF2-40B4-BE49-F238E27FC236}">
                  <a16:creationId xmlns:a16="http://schemas.microsoft.com/office/drawing/2014/main" id="{3C52EF2B-62B9-44AA-BC67-8941330AFC83}"/>
                </a:ext>
              </a:extLst>
            </p:cNvPr>
            <p:cNvGraphicFramePr>
              <a:graphicFrameLocks noChangeAspect="1"/>
            </p:cNvGraphicFramePr>
            <p:nvPr>
              <p:extLst>
                <p:ext uri="{D42A27DB-BD31-4B8C-83A1-F6EECF244321}">
                  <p14:modId xmlns:p14="http://schemas.microsoft.com/office/powerpoint/2010/main" val="3017574680"/>
                </p:ext>
              </p:extLst>
            </p:nvPr>
          </p:nvGraphicFramePr>
          <p:xfrm>
            <a:off x="194306" y="1531446"/>
            <a:ext cx="7617684" cy="5326554"/>
          </p:xfrm>
          <a:graphic>
            <a:graphicData uri="http://schemas.openxmlformats.org/presentationml/2006/ole">
              <mc:AlternateContent xmlns:mc="http://schemas.openxmlformats.org/markup-compatibility/2006">
                <mc:Choice xmlns:v="urn:schemas-microsoft-com:vml" Requires="v">
                  <p:oleObj spid="_x0000_s8424" name="Document" r:id="rId3" imgW="8426940" imgH="5892415" progId="Word.Document.12">
                    <p:link updateAutomatic="1"/>
                  </p:oleObj>
                </mc:Choice>
                <mc:Fallback>
                  <p:oleObj name="Document" r:id="rId3" imgW="8426940" imgH="5892415" progId="Word.Document.12">
                    <p:link updateAutomatic="1"/>
                    <p:pic>
                      <p:nvPicPr>
                        <p:cNvPr id="10" name="Object 9">
                          <a:extLst>
                            <a:ext uri="{FF2B5EF4-FFF2-40B4-BE49-F238E27FC236}">
                              <a16:creationId xmlns:a16="http://schemas.microsoft.com/office/drawing/2014/main" id="{3C52EF2B-62B9-44AA-BC67-8941330AFC83}"/>
                            </a:ext>
                          </a:extLst>
                        </p:cNvPr>
                        <p:cNvPicPr/>
                        <p:nvPr/>
                      </p:nvPicPr>
                      <p:blipFill>
                        <a:blip r:embed="rId4"/>
                        <a:stretch>
                          <a:fillRect/>
                        </a:stretch>
                      </p:blipFill>
                      <p:spPr>
                        <a:xfrm>
                          <a:off x="194306" y="1531446"/>
                          <a:ext cx="7617684" cy="5326554"/>
                        </a:xfrm>
                        <a:prstGeom prst="rect">
                          <a:avLst/>
                        </a:prstGeom>
                      </p:spPr>
                    </p:pic>
                  </p:oleObj>
                </mc:Fallback>
              </mc:AlternateContent>
            </a:graphicData>
          </a:graphic>
        </p:graphicFrame>
      </p:grpSp>
      <p:grpSp>
        <p:nvGrpSpPr>
          <p:cNvPr id="19" name="Group 18">
            <a:extLst>
              <a:ext uri="{FF2B5EF4-FFF2-40B4-BE49-F238E27FC236}">
                <a16:creationId xmlns:a16="http://schemas.microsoft.com/office/drawing/2014/main" id="{C362087B-2D83-4643-8855-7DAD6D026A64}"/>
              </a:ext>
            </a:extLst>
          </p:cNvPr>
          <p:cNvGrpSpPr/>
          <p:nvPr/>
        </p:nvGrpSpPr>
        <p:grpSpPr>
          <a:xfrm>
            <a:off x="6001406" y="1855686"/>
            <a:ext cx="6106111" cy="4831780"/>
            <a:chOff x="5532737" y="1925025"/>
            <a:chExt cx="6106111" cy="4831780"/>
          </a:xfrm>
        </p:grpSpPr>
        <p:sp>
          <p:nvSpPr>
            <p:cNvPr id="18" name="Rectangle 17">
              <a:extLst>
                <a:ext uri="{FF2B5EF4-FFF2-40B4-BE49-F238E27FC236}">
                  <a16:creationId xmlns:a16="http://schemas.microsoft.com/office/drawing/2014/main" id="{D4E977E4-0199-4063-A911-11789CDC165E}"/>
                </a:ext>
              </a:extLst>
            </p:cNvPr>
            <p:cNvSpPr/>
            <p:nvPr/>
          </p:nvSpPr>
          <p:spPr>
            <a:xfrm>
              <a:off x="5532737" y="1925025"/>
              <a:ext cx="6106111" cy="483178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grpSp>
          <p:nvGrpSpPr>
            <p:cNvPr id="17" name="Group 16">
              <a:extLst>
                <a:ext uri="{FF2B5EF4-FFF2-40B4-BE49-F238E27FC236}">
                  <a16:creationId xmlns:a16="http://schemas.microsoft.com/office/drawing/2014/main" id="{F7B98528-E2F0-4B21-B9B0-4AD0F2D85813}"/>
                </a:ext>
              </a:extLst>
            </p:cNvPr>
            <p:cNvGrpSpPr/>
            <p:nvPr/>
          </p:nvGrpSpPr>
          <p:grpSpPr>
            <a:xfrm>
              <a:off x="5633829" y="2026220"/>
              <a:ext cx="6005019" cy="4558742"/>
              <a:chOff x="5633829" y="2026220"/>
              <a:chExt cx="6005019" cy="4558742"/>
            </a:xfrm>
          </p:grpSpPr>
          <p:grpSp>
            <p:nvGrpSpPr>
              <p:cNvPr id="16" name="Group 15">
                <a:extLst>
                  <a:ext uri="{FF2B5EF4-FFF2-40B4-BE49-F238E27FC236}">
                    <a16:creationId xmlns:a16="http://schemas.microsoft.com/office/drawing/2014/main" id="{E5BA80C7-F08C-4D90-9F04-C18DE3C44A90}"/>
                  </a:ext>
                </a:extLst>
              </p:cNvPr>
              <p:cNvGrpSpPr/>
              <p:nvPr/>
            </p:nvGrpSpPr>
            <p:grpSpPr>
              <a:xfrm>
                <a:off x="5633829" y="2026220"/>
                <a:ext cx="6005019" cy="4558742"/>
                <a:chOff x="5633829" y="2026220"/>
                <a:chExt cx="6005019" cy="4558742"/>
              </a:xfrm>
            </p:grpSpPr>
            <p:graphicFrame>
              <p:nvGraphicFramePr>
                <p:cNvPr id="2" name="Chart 1">
                  <a:extLst>
                    <a:ext uri="{FF2B5EF4-FFF2-40B4-BE49-F238E27FC236}">
                      <a16:creationId xmlns:a16="http://schemas.microsoft.com/office/drawing/2014/main" id="{81656012-D1DA-4AD4-B062-AAD27BC7180C}"/>
                    </a:ext>
                  </a:extLst>
                </p:cNvPr>
                <p:cNvGraphicFramePr>
                  <a:graphicFrameLocks noChangeAspect="1"/>
                </p:cNvGraphicFramePr>
                <p:nvPr/>
              </p:nvGraphicFramePr>
              <p:xfrm>
                <a:off x="5633829" y="2026220"/>
                <a:ext cx="6005019" cy="4558742"/>
              </p:xfrm>
              <a:graphic>
                <a:graphicData uri="http://schemas.openxmlformats.org/drawingml/2006/chart">
                  <c:chart xmlns:c="http://schemas.openxmlformats.org/drawingml/2006/chart" xmlns:r="http://schemas.openxmlformats.org/officeDocument/2006/relationships" r:id="rId5"/>
                </a:graphicData>
              </a:graphic>
            </p:graphicFrame>
            <p:cxnSp>
              <p:nvCxnSpPr>
                <p:cNvPr id="4" name="Straight Connector 3">
                  <a:extLst>
                    <a:ext uri="{FF2B5EF4-FFF2-40B4-BE49-F238E27FC236}">
                      <a16:creationId xmlns:a16="http://schemas.microsoft.com/office/drawing/2014/main" id="{6AA24661-CA4D-4866-8173-64EADFD64233}"/>
                    </a:ext>
                  </a:extLst>
                </p:cNvPr>
                <p:cNvCxnSpPr/>
                <p:nvPr/>
              </p:nvCxnSpPr>
              <p:spPr>
                <a:xfrm>
                  <a:off x="6598532" y="2554563"/>
                  <a:ext cx="465299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7A6ED381-00BD-4C08-944B-2B62EED93699}"/>
                    </a:ext>
                  </a:extLst>
                </p:cNvPr>
                <p:cNvCxnSpPr>
                  <a:cxnSpLocks/>
                </p:cNvCxnSpPr>
                <p:nvPr/>
              </p:nvCxnSpPr>
              <p:spPr>
                <a:xfrm flipV="1">
                  <a:off x="11251524" y="2554563"/>
                  <a:ext cx="0" cy="324542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4" name="Picture 13">
                <a:extLst>
                  <a:ext uri="{FF2B5EF4-FFF2-40B4-BE49-F238E27FC236}">
                    <a16:creationId xmlns:a16="http://schemas.microsoft.com/office/drawing/2014/main" id="{39203951-1614-4958-A31E-7B5B17BE116D}"/>
                  </a:ext>
                </a:extLst>
              </p:cNvPr>
              <p:cNvPicPr>
                <a:picLocks noChangeAspect="1"/>
              </p:cNvPicPr>
              <p:nvPr/>
            </p:nvPicPr>
            <p:blipFill>
              <a:blip r:embed="rId6"/>
              <a:stretch>
                <a:fillRect/>
              </a:stretch>
            </p:blipFill>
            <p:spPr>
              <a:xfrm>
                <a:off x="6617248" y="5748049"/>
                <a:ext cx="117595" cy="102122"/>
              </a:xfrm>
              <a:prstGeom prst="rect">
                <a:avLst/>
              </a:prstGeom>
              <a:noFill/>
            </p:spPr>
          </p:pic>
        </p:grpSp>
      </p:grpSp>
      <p:sp>
        <p:nvSpPr>
          <p:cNvPr id="20" name="TextBox 19">
            <a:extLst>
              <a:ext uri="{FF2B5EF4-FFF2-40B4-BE49-F238E27FC236}">
                <a16:creationId xmlns:a16="http://schemas.microsoft.com/office/drawing/2014/main" id="{5ACBB521-3785-4526-8336-A8F18EC18D08}"/>
              </a:ext>
            </a:extLst>
          </p:cNvPr>
          <p:cNvSpPr txBox="1"/>
          <p:nvPr/>
        </p:nvSpPr>
        <p:spPr>
          <a:xfrm>
            <a:off x="84483" y="95340"/>
            <a:ext cx="12054069" cy="1015663"/>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000" dirty="0">
                <a:latin typeface="Arial" panose="020B0604020202020204" pitchFamily="34" charset="0"/>
                <a:cs typeface="Arial" panose="020B0604020202020204" pitchFamily="34" charset="0"/>
              </a:rPr>
              <a:t>64 genotypes, a=1. Zero dominance, LD=0. Ideal setting (HWE). Take the 64 individuals as S0-plants (non-inbred, F=0). Ponder the genetic variance inside their offspring: offspring which is produced </a:t>
            </a:r>
            <a:r>
              <a:rPr lang="en-GB" sz="2000" i="1" dirty="0">
                <a:latin typeface="Arial" panose="020B0604020202020204" pitchFamily="34" charset="0"/>
                <a:cs typeface="Arial" panose="020B0604020202020204" pitchFamily="34" charset="0"/>
              </a:rPr>
              <a:t>via</a:t>
            </a:r>
            <a:r>
              <a:rPr lang="en-GB" sz="2000" dirty="0">
                <a:latin typeface="Arial" panose="020B0604020202020204" pitchFamily="34" charset="0"/>
                <a:cs typeface="Arial" panose="020B0604020202020204" pitchFamily="34" charset="0"/>
              </a:rPr>
              <a:t> DH or </a:t>
            </a:r>
            <a:r>
              <a:rPr lang="en-GB" sz="2000" i="1" dirty="0">
                <a:latin typeface="Arial" panose="020B0604020202020204" pitchFamily="34" charset="0"/>
                <a:cs typeface="Arial" panose="020B0604020202020204" pitchFamily="34" charset="0"/>
              </a:rPr>
              <a:t>via</a:t>
            </a:r>
            <a:r>
              <a:rPr lang="en-GB" sz="2000" dirty="0">
                <a:latin typeface="Arial" panose="020B0604020202020204" pitchFamily="34" charset="0"/>
                <a:cs typeface="Arial" panose="020B0604020202020204" pitchFamily="34" charset="0"/>
              </a:rPr>
              <a:t> selfing to F=1 (of course no Selection Migration Mutation Drift). </a:t>
            </a:r>
          </a:p>
        </p:txBody>
      </p:sp>
      <p:sp>
        <p:nvSpPr>
          <p:cNvPr id="22" name="TextBox 21">
            <a:extLst>
              <a:ext uri="{FF2B5EF4-FFF2-40B4-BE49-F238E27FC236}">
                <a16:creationId xmlns:a16="http://schemas.microsoft.com/office/drawing/2014/main" id="{F7717A79-C624-4039-B003-08355C27CC57}"/>
              </a:ext>
            </a:extLst>
          </p:cNvPr>
          <p:cNvSpPr txBox="1"/>
          <p:nvPr/>
        </p:nvSpPr>
        <p:spPr>
          <a:xfrm>
            <a:off x="5885096" y="1165752"/>
            <a:ext cx="6253456" cy="1200329"/>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The correlation between loci is zero, this is an idealized setting. The extreme-performing genotypes (#1; #64) segregate zero. Most average-forming types segregate, some even much. </a:t>
            </a:r>
          </a:p>
        </p:txBody>
      </p:sp>
      <p:sp>
        <p:nvSpPr>
          <p:cNvPr id="3" name="TextBox 2">
            <a:extLst>
              <a:ext uri="{FF2B5EF4-FFF2-40B4-BE49-F238E27FC236}">
                <a16:creationId xmlns:a16="http://schemas.microsoft.com/office/drawing/2014/main" id="{4209B80D-BD94-4318-82AB-373DA95C364B}"/>
              </a:ext>
            </a:extLst>
          </p:cNvPr>
          <p:cNvSpPr txBox="1"/>
          <p:nvPr/>
        </p:nvSpPr>
        <p:spPr>
          <a:xfrm rot="21366213">
            <a:off x="3412591" y="2948519"/>
            <a:ext cx="2235294" cy="2708434"/>
          </a:xfrm>
          <a:prstGeom prst="rect">
            <a:avLst/>
          </a:prstGeom>
          <a:solidFill>
            <a:srgbClr val="FFFFFF">
              <a:alpha val="87843"/>
            </a:srgbClr>
          </a:solidFill>
        </p:spPr>
        <p:txBody>
          <a:bodyPr wrap="square" rtlCol="0">
            <a:spAutoFit/>
          </a:bodyPr>
          <a:lstStyle/>
          <a:p>
            <a:r>
              <a:rPr lang="en-GB" sz="1700">
                <a:solidFill>
                  <a:schemeClr val="tx1">
                    <a:lumMod val="50000"/>
                    <a:lumOff val="50000"/>
                  </a:schemeClr>
                </a:solidFill>
                <a:latin typeface="Arial" panose="020B0604020202020204" pitchFamily="34" charset="0"/>
                <a:cs typeface="Arial" panose="020B0604020202020204" pitchFamily="34" charset="0"/>
              </a:rPr>
              <a:t>Genetic variance inside S0-derived DH-families (or S0-derived F∞ bulks). </a:t>
            </a:r>
          </a:p>
          <a:p>
            <a:r>
              <a:rPr lang="en-GB" sz="1700">
                <a:solidFill>
                  <a:schemeClr val="tx1">
                    <a:lumMod val="50000"/>
                    <a:lumOff val="50000"/>
                  </a:schemeClr>
                </a:solidFill>
                <a:latin typeface="Arial" panose="020B0604020202020204" pitchFamily="34" charset="0"/>
                <a:cs typeface="Arial" panose="020B0604020202020204" pitchFamily="34" charset="0"/>
              </a:rPr>
              <a:t>E.g: A1A2 causes performance of 0, inbred offspring is A1A1 or A2A2. These perform +1 and -1. Variance is 1. </a:t>
            </a:r>
          </a:p>
        </p:txBody>
      </p:sp>
      <p:sp>
        <p:nvSpPr>
          <p:cNvPr id="7" name="Rectangle 6">
            <a:extLst>
              <a:ext uri="{FF2B5EF4-FFF2-40B4-BE49-F238E27FC236}">
                <a16:creationId xmlns:a16="http://schemas.microsoft.com/office/drawing/2014/main" id="{2959510E-8951-49F1-83C2-AE4A31D055FD}"/>
              </a:ext>
            </a:extLst>
          </p:cNvPr>
          <p:cNvSpPr/>
          <p:nvPr/>
        </p:nvSpPr>
        <p:spPr>
          <a:xfrm>
            <a:off x="10045402" y="5590153"/>
            <a:ext cx="580703" cy="381358"/>
          </a:xfrm>
          <a:prstGeom prst="rect">
            <a:avLst/>
          </a:prstGeom>
          <a:noFill/>
          <a:ln w="19050">
            <a:solidFill>
              <a:schemeClr val="accent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E006743C-C353-4EAB-8ED1-0CE6B78CB122}"/>
              </a:ext>
            </a:extLst>
          </p:cNvPr>
          <p:cNvSpPr txBox="1"/>
          <p:nvPr/>
        </p:nvSpPr>
        <p:spPr>
          <a:xfrm>
            <a:off x="5893987" y="4737097"/>
            <a:ext cx="1991100" cy="830997"/>
          </a:xfrm>
          <a:prstGeom prst="rect">
            <a:avLst/>
          </a:prstGeom>
          <a:solidFill>
            <a:schemeClr val="bg1"/>
          </a:solidFill>
          <a:ln w="19050">
            <a:solidFill>
              <a:schemeClr val="accent2">
                <a:lumMod val="75000"/>
              </a:schemeClr>
            </a:solidFill>
          </a:ln>
          <a:effectLst>
            <a:outerShdw blurRad="50800" dist="38100" dir="2700000" algn="tl" rotWithShape="0">
              <a:prstClr val="black">
                <a:alpha val="40000"/>
              </a:prstClr>
            </a:outerShdw>
          </a:effectLst>
        </p:spPr>
        <p:txBody>
          <a:bodyPr wrap="square" rtlCol="0">
            <a:spAutoFit/>
          </a:bodyPr>
          <a:lstStyle/>
          <a:p>
            <a:r>
              <a:rPr lang="en-GB" sz="1600">
                <a:latin typeface="Arial" panose="020B0604020202020204" pitchFamily="34" charset="0"/>
                <a:cs typeface="Arial" panose="020B0604020202020204" pitchFamily="34" charset="0"/>
              </a:rPr>
              <a:t>[A</a:t>
            </a:r>
            <a:r>
              <a:rPr lang="en-GB" sz="1600">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r>
              <a:rPr lang="en-GB" sz="1600">
                <a:latin typeface="Arial" panose="020B0604020202020204" pitchFamily="34" charset="0"/>
                <a:cs typeface="Arial" panose="020B0604020202020204" pitchFamily="34" charset="0"/>
              </a:rPr>
              <a:t>A</a:t>
            </a:r>
            <a:r>
              <a:rPr lang="en-GB" sz="1600">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r>
              <a:rPr lang="en-GB" sz="1600">
                <a:latin typeface="Arial" panose="020B0604020202020204" pitchFamily="34" charset="0"/>
                <a:cs typeface="Arial" panose="020B0604020202020204" pitchFamily="34" charset="0"/>
              </a:rPr>
              <a:t>|B1B1|C1C1]  </a:t>
            </a:r>
          </a:p>
          <a:p>
            <a:r>
              <a:rPr lang="en-GB" sz="1600">
                <a:latin typeface="Arial" panose="020B0604020202020204" pitchFamily="34" charset="0"/>
                <a:cs typeface="Arial" panose="020B0604020202020204" pitchFamily="34" charset="0"/>
              </a:rPr>
              <a:t>[A1A1|B</a:t>
            </a:r>
            <a:r>
              <a:rPr lang="en-GB" sz="1600">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r>
              <a:rPr lang="en-GB" sz="1600">
                <a:latin typeface="Arial" panose="020B0604020202020204" pitchFamily="34" charset="0"/>
                <a:cs typeface="Arial" panose="020B0604020202020204" pitchFamily="34" charset="0"/>
              </a:rPr>
              <a:t>B</a:t>
            </a:r>
            <a:r>
              <a:rPr lang="en-GB" sz="1600">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r>
              <a:rPr lang="en-GB" sz="1600">
                <a:latin typeface="Arial" panose="020B0604020202020204" pitchFamily="34" charset="0"/>
                <a:cs typeface="Arial" panose="020B0604020202020204" pitchFamily="34" charset="0"/>
              </a:rPr>
              <a:t>|C1C1]</a:t>
            </a:r>
          </a:p>
          <a:p>
            <a:r>
              <a:rPr lang="en-GB" sz="1600">
                <a:latin typeface="Arial" panose="020B0604020202020204" pitchFamily="34" charset="0"/>
                <a:cs typeface="Arial" panose="020B0604020202020204" pitchFamily="34" charset="0"/>
              </a:rPr>
              <a:t>[A1A1|B1B1|C</a:t>
            </a:r>
            <a:r>
              <a:rPr lang="en-GB" sz="1600">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r>
              <a:rPr lang="en-GB" sz="1600">
                <a:latin typeface="Arial" panose="020B0604020202020204" pitchFamily="34" charset="0"/>
                <a:cs typeface="Arial" panose="020B0604020202020204" pitchFamily="34" charset="0"/>
              </a:rPr>
              <a:t>C</a:t>
            </a:r>
            <a:r>
              <a:rPr lang="en-GB" sz="1600">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r>
              <a:rPr lang="en-GB" sz="1600">
                <a:latin typeface="Arial" panose="020B0604020202020204" pitchFamily="34" charset="0"/>
                <a:cs typeface="Arial" panose="020B0604020202020204" pitchFamily="34" charset="0"/>
              </a:rPr>
              <a:t>]</a:t>
            </a:r>
          </a:p>
        </p:txBody>
      </p:sp>
      <p:cxnSp>
        <p:nvCxnSpPr>
          <p:cNvPr id="12" name="Straight Arrow Connector 11">
            <a:extLst>
              <a:ext uri="{FF2B5EF4-FFF2-40B4-BE49-F238E27FC236}">
                <a16:creationId xmlns:a16="http://schemas.microsoft.com/office/drawing/2014/main" id="{AFA9A965-6151-4811-A705-013F8ED1E52E}"/>
              </a:ext>
            </a:extLst>
          </p:cNvPr>
          <p:cNvCxnSpPr>
            <a:cxnSpLocks/>
            <a:stCxn id="8" idx="3"/>
            <a:endCxn id="7" idx="1"/>
          </p:cNvCxnSpPr>
          <p:nvPr/>
        </p:nvCxnSpPr>
        <p:spPr>
          <a:xfrm>
            <a:off x="7885087" y="5152596"/>
            <a:ext cx="2160315" cy="628236"/>
          </a:xfrm>
          <a:prstGeom prst="straightConnector1">
            <a:avLst/>
          </a:prstGeom>
          <a:solidFill>
            <a:schemeClr val="bg1"/>
          </a:solidFill>
          <a:ln w="19050">
            <a:solidFill>
              <a:schemeClr val="accent2">
                <a:lumMod val="75000"/>
              </a:schemeClr>
            </a:solidFill>
            <a:tailEnd type="triangle" w="lg" len="lg"/>
          </a:ln>
          <a:effectLst>
            <a:outerShdw blurRad="50800" dist="38100" dir="2700000" algn="tl" rotWithShape="0">
              <a:prstClr val="black">
                <a:alpha val="40000"/>
              </a:prstClr>
            </a:outerShdw>
          </a:effectLst>
        </p:spPr>
      </p:cxnSp>
      <p:sp>
        <p:nvSpPr>
          <p:cNvPr id="25" name="Rectangle 24">
            <a:extLst>
              <a:ext uri="{FF2B5EF4-FFF2-40B4-BE49-F238E27FC236}">
                <a16:creationId xmlns:a16="http://schemas.microsoft.com/office/drawing/2014/main" id="{24C9D0BA-CEE0-456E-A3AA-B75DFBFD46B4}"/>
              </a:ext>
            </a:extLst>
          </p:cNvPr>
          <p:cNvSpPr/>
          <p:nvPr/>
        </p:nvSpPr>
        <p:spPr>
          <a:xfrm>
            <a:off x="9120492" y="2328647"/>
            <a:ext cx="580703" cy="381358"/>
          </a:xfrm>
          <a:prstGeom prst="rect">
            <a:avLst/>
          </a:prstGeom>
          <a:noFill/>
          <a:ln w="19050">
            <a:solidFill>
              <a:schemeClr val="accent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E4BEE367-CC6C-4ED7-96FA-E4B10F4D630B}"/>
              </a:ext>
            </a:extLst>
          </p:cNvPr>
          <p:cNvSpPr txBox="1"/>
          <p:nvPr/>
        </p:nvSpPr>
        <p:spPr>
          <a:xfrm>
            <a:off x="5893987" y="2551490"/>
            <a:ext cx="1991100" cy="830997"/>
          </a:xfrm>
          <a:prstGeom prst="rect">
            <a:avLst/>
          </a:prstGeom>
          <a:solidFill>
            <a:schemeClr val="bg1"/>
          </a:solidFill>
          <a:ln w="19050">
            <a:solidFill>
              <a:schemeClr val="accent2">
                <a:lumMod val="75000"/>
              </a:schemeClr>
            </a:solidFill>
          </a:ln>
          <a:effectLst>
            <a:outerShdw blurRad="50800" dist="38100" dir="2700000" algn="tl" rotWithShape="0">
              <a:prstClr val="black">
                <a:alpha val="40000"/>
              </a:prstClr>
            </a:outerShdw>
          </a:effectLst>
        </p:spPr>
        <p:txBody>
          <a:bodyPr wrap="square" rtlCol="0">
            <a:spAutoFit/>
          </a:bodyPr>
          <a:lstStyle/>
          <a:p>
            <a:r>
              <a:rPr lang="en-GB" sz="1600" dirty="0">
                <a:latin typeface="Arial" panose="020B0604020202020204" pitchFamily="34" charset="0"/>
                <a:cs typeface="Arial" panose="020B0604020202020204" pitchFamily="34" charset="0"/>
              </a:rPr>
              <a:t>[A</a:t>
            </a:r>
            <a:r>
              <a:rPr lang="en-GB" sz="1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r>
              <a:rPr lang="en-GB" sz="1600" dirty="0">
                <a:latin typeface="Arial" panose="020B0604020202020204" pitchFamily="34" charset="0"/>
                <a:cs typeface="Arial" panose="020B0604020202020204" pitchFamily="34" charset="0"/>
              </a:rPr>
              <a:t>A</a:t>
            </a:r>
            <a:r>
              <a:rPr lang="en-GB" sz="1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r>
              <a:rPr lang="en-GB" sz="1600" dirty="0">
                <a:latin typeface="Arial" panose="020B0604020202020204" pitchFamily="34" charset="0"/>
                <a:cs typeface="Arial" panose="020B0604020202020204" pitchFamily="34" charset="0"/>
              </a:rPr>
              <a:t>|B</a:t>
            </a:r>
            <a:r>
              <a:rPr lang="en-GB" sz="1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r>
              <a:rPr lang="en-GB" sz="1600" dirty="0">
                <a:latin typeface="Arial" panose="020B0604020202020204" pitchFamily="34" charset="0"/>
                <a:cs typeface="Arial" panose="020B0604020202020204" pitchFamily="34" charset="0"/>
              </a:rPr>
              <a:t>B</a:t>
            </a:r>
            <a:r>
              <a:rPr lang="en-GB" sz="1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r>
              <a:rPr lang="en-GB" sz="1600" dirty="0">
                <a:latin typeface="Arial" panose="020B0604020202020204" pitchFamily="34" charset="0"/>
                <a:cs typeface="Arial" panose="020B0604020202020204" pitchFamily="34" charset="0"/>
              </a:rPr>
              <a:t>|C</a:t>
            </a:r>
            <a:r>
              <a:rPr lang="en-GB" sz="1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r>
              <a:rPr lang="en-GB" sz="1600" dirty="0">
                <a:latin typeface="Arial" panose="020B0604020202020204" pitchFamily="34" charset="0"/>
                <a:cs typeface="Arial" panose="020B0604020202020204" pitchFamily="34" charset="0"/>
              </a:rPr>
              <a:t>C</a:t>
            </a:r>
            <a:r>
              <a:rPr lang="en-GB" sz="1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r>
              <a:rPr lang="en-GB" sz="1600" dirty="0">
                <a:latin typeface="Arial" panose="020B0604020202020204" pitchFamily="34" charset="0"/>
                <a:cs typeface="Arial" panose="020B0604020202020204" pitchFamily="34" charset="0"/>
              </a:rPr>
              <a:t>]</a:t>
            </a:r>
          </a:p>
          <a:p>
            <a:r>
              <a:rPr lang="en-GB" sz="1600" dirty="0">
                <a:latin typeface="Arial" panose="020B0604020202020204" pitchFamily="34" charset="0"/>
                <a:cs typeface="Arial" panose="020B0604020202020204" pitchFamily="34" charset="0"/>
              </a:rPr>
              <a:t>Type occurs 8 times (P=0.5³ ∙ 64)</a:t>
            </a:r>
          </a:p>
        </p:txBody>
      </p:sp>
      <p:cxnSp>
        <p:nvCxnSpPr>
          <p:cNvPr id="27" name="Straight Arrow Connector 26">
            <a:extLst>
              <a:ext uri="{FF2B5EF4-FFF2-40B4-BE49-F238E27FC236}">
                <a16:creationId xmlns:a16="http://schemas.microsoft.com/office/drawing/2014/main" id="{BD71230C-5FF6-4E80-8762-6CA5996E79BF}"/>
              </a:ext>
            </a:extLst>
          </p:cNvPr>
          <p:cNvCxnSpPr>
            <a:cxnSpLocks/>
            <a:stCxn id="26" idx="3"/>
            <a:endCxn id="25" idx="1"/>
          </p:cNvCxnSpPr>
          <p:nvPr/>
        </p:nvCxnSpPr>
        <p:spPr>
          <a:xfrm flipV="1">
            <a:off x="7885087" y="2519326"/>
            <a:ext cx="1235405" cy="447663"/>
          </a:xfrm>
          <a:prstGeom prst="straightConnector1">
            <a:avLst/>
          </a:prstGeom>
          <a:solidFill>
            <a:schemeClr val="bg1"/>
          </a:solidFill>
          <a:ln w="19050">
            <a:solidFill>
              <a:schemeClr val="accent2">
                <a:lumMod val="75000"/>
              </a:schemeClr>
            </a:solidFill>
            <a:tailEnd type="triangle" w="lg" len="lg"/>
          </a:ln>
          <a:effectLst>
            <a:outerShdw blurRad="50800" dist="38100" dir="2700000" algn="tl" rotWithShape="0">
              <a:prstClr val="black">
                <a:alpha val="40000"/>
              </a:prstClr>
            </a:outerShdw>
          </a:effectLst>
        </p:spPr>
      </p:cxnSp>
      <p:sp>
        <p:nvSpPr>
          <p:cNvPr id="30" name="TextBox 29">
            <a:extLst>
              <a:ext uri="{FF2B5EF4-FFF2-40B4-BE49-F238E27FC236}">
                <a16:creationId xmlns:a16="http://schemas.microsoft.com/office/drawing/2014/main" id="{2C17598F-EC6F-4B28-9F63-84807CA3E2D9}"/>
              </a:ext>
            </a:extLst>
          </p:cNvPr>
          <p:cNvSpPr txBox="1"/>
          <p:nvPr/>
        </p:nvSpPr>
        <p:spPr>
          <a:xfrm>
            <a:off x="10045402" y="2213055"/>
            <a:ext cx="2062113" cy="830997"/>
          </a:xfrm>
          <a:prstGeom prst="rect">
            <a:avLst/>
          </a:prstGeom>
          <a:solidFill>
            <a:schemeClr val="bg1"/>
          </a:solidFill>
          <a:ln w="19050">
            <a:solidFill>
              <a:schemeClr val="tx1">
                <a:lumMod val="50000"/>
                <a:lumOff val="50000"/>
              </a:schemeClr>
            </a:solidFill>
          </a:ln>
          <a:effectLst>
            <a:outerShdw blurRad="50800" dist="38100" dir="2700000" algn="tl" rotWithShape="0">
              <a:prstClr val="black">
                <a:alpha val="40000"/>
              </a:prstClr>
            </a:outerShdw>
          </a:effectLst>
        </p:spPr>
        <p:txBody>
          <a:bodyPr wrap="square" rtlCol="0">
            <a:spAutoFit/>
          </a:bodyPr>
          <a:lstStyle/>
          <a:p>
            <a:r>
              <a:rPr lang="en-GB" sz="1600" dirty="0">
                <a:solidFill>
                  <a:schemeClr val="tx1">
                    <a:lumMod val="50000"/>
                    <a:lumOff val="50000"/>
                  </a:schemeClr>
                </a:solidFill>
                <a:latin typeface="Arial" panose="020B0604020202020204" pitchFamily="34" charset="0"/>
                <a:cs typeface="Arial" panose="020B0604020202020204" pitchFamily="34" charset="0"/>
              </a:rPr>
              <a:t>Dots are slightly scattered on X-axis to ‘show’ frequency</a:t>
            </a:r>
          </a:p>
        </p:txBody>
      </p:sp>
      <p:sp>
        <p:nvSpPr>
          <p:cNvPr id="23" name="Textfeld 5">
            <a:extLst>
              <a:ext uri="{FF2B5EF4-FFF2-40B4-BE49-F238E27FC236}">
                <a16:creationId xmlns:a16="http://schemas.microsoft.com/office/drawing/2014/main" id="{71AA0830-40D9-48A1-952A-7D660361735D}"/>
              </a:ext>
            </a:extLst>
          </p:cNvPr>
          <p:cNvSpPr txBox="1"/>
          <p:nvPr/>
        </p:nvSpPr>
        <p:spPr>
          <a:xfrm>
            <a:off x="11518642" y="6356230"/>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8</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1944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5ACBB521-3785-4526-8336-A8F18EC18D08}"/>
              </a:ext>
            </a:extLst>
          </p:cNvPr>
          <p:cNvSpPr txBox="1"/>
          <p:nvPr/>
        </p:nvSpPr>
        <p:spPr>
          <a:xfrm>
            <a:off x="84483" y="95340"/>
            <a:ext cx="12054069" cy="156966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Ideal setting (HWE). S0-plants (non-inbred, F=0) are inbred, the genetic variance of inside their offspring is visualized. Connection between trait expression and variance that can segregate from these S0-individuals. 1000 random individuals are simulated from the ideal basic pool.</a:t>
            </a:r>
          </a:p>
        </p:txBody>
      </p:sp>
      <p:pic>
        <p:nvPicPr>
          <p:cNvPr id="9" name="Picture 8">
            <a:extLst>
              <a:ext uri="{FF2B5EF4-FFF2-40B4-BE49-F238E27FC236}">
                <a16:creationId xmlns:a16="http://schemas.microsoft.com/office/drawing/2014/main" id="{03BAA6A6-C6AE-4B1B-BE99-610BCB09F043}"/>
              </a:ext>
            </a:extLst>
          </p:cNvPr>
          <p:cNvPicPr>
            <a:picLocks noChangeAspect="1"/>
          </p:cNvPicPr>
          <p:nvPr/>
        </p:nvPicPr>
        <p:blipFill>
          <a:blip r:embed="rId2"/>
          <a:stretch>
            <a:fillRect/>
          </a:stretch>
        </p:blipFill>
        <p:spPr>
          <a:xfrm>
            <a:off x="84483" y="2942983"/>
            <a:ext cx="12056337" cy="3862115"/>
          </a:xfrm>
          <a:prstGeom prst="rect">
            <a:avLst/>
          </a:prstGeom>
          <a:effectLst>
            <a:outerShdw blurRad="50800" dist="38100" dir="2700000" algn="tl" rotWithShape="0">
              <a:prstClr val="black">
                <a:alpha val="40000"/>
              </a:prstClr>
            </a:outerShdw>
          </a:effectLst>
        </p:spPr>
      </p:pic>
      <p:sp>
        <p:nvSpPr>
          <p:cNvPr id="13" name="TextBox 12">
            <a:extLst>
              <a:ext uri="{FF2B5EF4-FFF2-40B4-BE49-F238E27FC236}">
                <a16:creationId xmlns:a16="http://schemas.microsoft.com/office/drawing/2014/main" id="{603F5AED-CACB-474B-AC89-DBD0CCBB54D6}"/>
              </a:ext>
            </a:extLst>
          </p:cNvPr>
          <p:cNvSpPr txBox="1"/>
          <p:nvPr/>
        </p:nvSpPr>
        <p:spPr>
          <a:xfrm>
            <a:off x="84483" y="1725162"/>
            <a:ext cx="12054069" cy="1477328"/>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rgbClr val="7030A0"/>
                </a:solidFill>
                <a:latin typeface="Arial" panose="020B0604020202020204" pitchFamily="34" charset="0"/>
                <a:cs typeface="Arial" panose="020B0604020202020204" pitchFamily="34" charset="0"/>
              </a:rPr>
              <a:t>High variance is </a:t>
            </a:r>
            <a:r>
              <a:rPr lang="en-GB"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absent</a:t>
            </a:r>
            <a:r>
              <a:rPr lang="en-GB" dirty="0">
                <a:solidFill>
                  <a:srgbClr val="7030A0"/>
                </a:solidFill>
                <a:latin typeface="Arial" panose="020B0604020202020204" pitchFamily="34" charset="0"/>
                <a:cs typeface="Arial" panose="020B0604020202020204" pitchFamily="34" charset="0"/>
              </a:rPr>
              <a:t> in case of extreme phenotype</a:t>
            </a:r>
            <a:r>
              <a:rPr lang="en-GB" dirty="0">
                <a:latin typeface="Arial" panose="020B0604020202020204" pitchFamily="34" charset="0"/>
                <a:cs typeface="Arial" panose="020B0604020202020204" pitchFamily="34" charset="0"/>
              </a:rPr>
              <a:t>, since </a:t>
            </a:r>
            <a:r>
              <a:rPr lang="en-GB"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extreme</a:t>
            </a:r>
            <a:r>
              <a:rPr lang="en-GB" dirty="0">
                <a:latin typeface="Arial" panose="020B0604020202020204" pitchFamily="34" charset="0"/>
                <a:cs typeface="Arial" panose="020B0604020202020204" pitchFamily="34" charset="0"/>
              </a:rPr>
              <a:t> performance is only possible with multi-homo-zygosity for either ‚always-good‘ or ‚always-bad‘ allele. This pattern is less strong in case of 10 loci. The frequency of types at -10 or +10 is extremely low (0.25</a:t>
            </a:r>
            <a:r>
              <a:rPr lang="en-GB" baseline="30000" dirty="0">
                <a:latin typeface="Arial" panose="020B0604020202020204" pitchFamily="34" charset="0"/>
                <a:cs typeface="Arial" panose="020B0604020202020204" pitchFamily="34" charset="0"/>
              </a:rPr>
              <a:t>10</a:t>
            </a:r>
            <a:r>
              <a:rPr lang="en-GB" dirty="0">
                <a:latin typeface="Arial" panose="020B0604020202020204" pitchFamily="34" charset="0"/>
                <a:cs typeface="Arial" panose="020B0604020202020204" pitchFamily="34" charset="0"/>
              </a:rPr>
              <a:t>; &lt; 1 per </a:t>
            </a:r>
            <a:r>
              <a:rPr lang="en-GB" dirty="0" err="1">
                <a:latin typeface="Arial" panose="020B0604020202020204" pitchFamily="34" charset="0"/>
                <a:cs typeface="Arial" panose="020B0604020202020204" pitchFamily="34" charset="0"/>
              </a:rPr>
              <a:t>mio</a:t>
            </a:r>
            <a:r>
              <a:rPr lang="en-GB" dirty="0">
                <a:latin typeface="Arial" panose="020B0604020202020204" pitchFamily="34" charset="0"/>
                <a:cs typeface="Arial" panose="020B0604020202020204" pitchFamily="34" charset="0"/>
              </a:rPr>
              <a:t>.). The rather extreme types that indeed do occur (e.g. -6 &amp;  +6 ) are (nearly) never fully homozygous (p² &lt; 2pq). So: Not only maximum variance but as well zero variance is </a:t>
            </a:r>
            <a:r>
              <a:rPr lang="en-GB" dirty="0">
                <a:solidFill>
                  <a:srgbClr val="7030A0"/>
                </a:solidFill>
                <a:latin typeface="Arial" panose="020B0604020202020204" pitchFamily="34" charset="0"/>
                <a:cs typeface="Arial" panose="020B0604020202020204" pitchFamily="34" charset="0"/>
              </a:rPr>
              <a:t>► at extreme values on X-axis◄ </a:t>
            </a:r>
            <a:r>
              <a:rPr lang="en-GB" dirty="0">
                <a:latin typeface="Arial" panose="020B0604020202020204" pitchFamily="34" charset="0"/>
                <a:cs typeface="Arial" panose="020B0604020202020204" pitchFamily="34" charset="0"/>
              </a:rPr>
              <a:t>very rare. </a:t>
            </a:r>
          </a:p>
        </p:txBody>
      </p:sp>
      <p:sp>
        <p:nvSpPr>
          <p:cNvPr id="15" name="Freeform: Shape 14">
            <a:extLst>
              <a:ext uri="{FF2B5EF4-FFF2-40B4-BE49-F238E27FC236}">
                <a16:creationId xmlns:a16="http://schemas.microsoft.com/office/drawing/2014/main" id="{BEFF1FF4-D124-48EE-AA15-A876EB213E59}"/>
              </a:ext>
            </a:extLst>
          </p:cNvPr>
          <p:cNvSpPr/>
          <p:nvPr/>
        </p:nvSpPr>
        <p:spPr>
          <a:xfrm rot="-60000">
            <a:off x="779257" y="3719601"/>
            <a:ext cx="1830535" cy="1764583"/>
          </a:xfrm>
          <a:custGeom>
            <a:avLst/>
            <a:gdLst>
              <a:gd name="connsiteX0" fmla="*/ 34832 w 1798042"/>
              <a:gd name="connsiteY0" fmla="*/ 0 h 1578015"/>
              <a:gd name="connsiteX1" fmla="*/ 30974 w 1798042"/>
              <a:gd name="connsiteY1" fmla="*/ 1578015 h 1578015"/>
              <a:gd name="connsiteX2" fmla="*/ 108 w 1798042"/>
              <a:gd name="connsiteY2" fmla="*/ 1554865 h 1578015"/>
              <a:gd name="connsiteX3" fmla="*/ 1798042 w 1798042"/>
              <a:gd name="connsiteY3" fmla="*/ 27007 h 1578015"/>
              <a:gd name="connsiteX4" fmla="*/ 34832 w 1798042"/>
              <a:gd name="connsiteY4" fmla="*/ 0 h 1578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42" h="1578015">
                <a:moveTo>
                  <a:pt x="34832" y="0"/>
                </a:moveTo>
                <a:lnTo>
                  <a:pt x="30974" y="1578015"/>
                </a:lnTo>
                <a:cubicBezTo>
                  <a:pt x="-3505" y="1565085"/>
                  <a:pt x="108" y="1577428"/>
                  <a:pt x="108" y="1554865"/>
                </a:cubicBezTo>
                <a:lnTo>
                  <a:pt x="1798042" y="27007"/>
                </a:lnTo>
                <a:lnTo>
                  <a:pt x="34832" y="0"/>
                </a:lnTo>
                <a:close/>
              </a:path>
            </a:pathLst>
          </a:custGeom>
          <a:solidFill>
            <a:srgbClr val="7030A0">
              <a:alpha val="3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Freeform: Shape 27">
            <a:extLst>
              <a:ext uri="{FF2B5EF4-FFF2-40B4-BE49-F238E27FC236}">
                <a16:creationId xmlns:a16="http://schemas.microsoft.com/office/drawing/2014/main" id="{F335E44D-33D0-4175-9F10-88CFE8CA7AA8}"/>
              </a:ext>
            </a:extLst>
          </p:cNvPr>
          <p:cNvSpPr/>
          <p:nvPr/>
        </p:nvSpPr>
        <p:spPr>
          <a:xfrm rot="60000" flipH="1">
            <a:off x="4222156" y="3720309"/>
            <a:ext cx="1704196" cy="1766787"/>
          </a:xfrm>
          <a:custGeom>
            <a:avLst/>
            <a:gdLst>
              <a:gd name="connsiteX0" fmla="*/ 34832 w 1798042"/>
              <a:gd name="connsiteY0" fmla="*/ 0 h 1578015"/>
              <a:gd name="connsiteX1" fmla="*/ 30974 w 1798042"/>
              <a:gd name="connsiteY1" fmla="*/ 1578015 h 1578015"/>
              <a:gd name="connsiteX2" fmla="*/ 108 w 1798042"/>
              <a:gd name="connsiteY2" fmla="*/ 1554865 h 1578015"/>
              <a:gd name="connsiteX3" fmla="*/ 1798042 w 1798042"/>
              <a:gd name="connsiteY3" fmla="*/ 27007 h 1578015"/>
              <a:gd name="connsiteX4" fmla="*/ 34832 w 1798042"/>
              <a:gd name="connsiteY4" fmla="*/ 0 h 1578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42" h="1578015">
                <a:moveTo>
                  <a:pt x="34832" y="0"/>
                </a:moveTo>
                <a:lnTo>
                  <a:pt x="30974" y="1578015"/>
                </a:lnTo>
                <a:cubicBezTo>
                  <a:pt x="-3505" y="1565085"/>
                  <a:pt x="108" y="1577428"/>
                  <a:pt x="108" y="1554865"/>
                </a:cubicBezTo>
                <a:lnTo>
                  <a:pt x="1798042" y="27007"/>
                </a:lnTo>
                <a:lnTo>
                  <a:pt x="34832" y="0"/>
                </a:lnTo>
                <a:close/>
              </a:path>
            </a:pathLst>
          </a:custGeom>
          <a:solidFill>
            <a:srgbClr val="7030A0">
              <a:alpha val="3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id="{A5AB2C9E-A9AF-4044-BF5F-8F4D6A3E288D}"/>
              </a:ext>
            </a:extLst>
          </p:cNvPr>
          <p:cNvSpPr txBox="1"/>
          <p:nvPr/>
        </p:nvSpPr>
        <p:spPr>
          <a:xfrm>
            <a:off x="389682" y="6369939"/>
            <a:ext cx="1049438" cy="369332"/>
          </a:xfrm>
          <a:prstGeom prst="rect">
            <a:avLst/>
          </a:prstGeom>
          <a:noFill/>
        </p:spPr>
        <p:txBody>
          <a:bodyPr wrap="square" rtlCol="0">
            <a:spAutoFit/>
          </a:bodyPr>
          <a:lstStyle/>
          <a:p>
            <a:r>
              <a:rPr lang="en-GB">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Extreme</a:t>
            </a:r>
          </a:p>
        </p:txBody>
      </p:sp>
      <p:sp>
        <p:nvSpPr>
          <p:cNvPr id="29" name="TextBox 28">
            <a:extLst>
              <a:ext uri="{FF2B5EF4-FFF2-40B4-BE49-F238E27FC236}">
                <a16:creationId xmlns:a16="http://schemas.microsoft.com/office/drawing/2014/main" id="{9E5017DC-153F-47BC-946B-ED565D1AF9B3}"/>
              </a:ext>
            </a:extLst>
          </p:cNvPr>
          <p:cNvSpPr txBox="1"/>
          <p:nvPr/>
        </p:nvSpPr>
        <p:spPr>
          <a:xfrm flipH="1">
            <a:off x="5237544" y="6385241"/>
            <a:ext cx="1109240" cy="369332"/>
          </a:xfrm>
          <a:prstGeom prst="rect">
            <a:avLst/>
          </a:prstGeom>
          <a:noFill/>
        </p:spPr>
        <p:txBody>
          <a:bodyPr wrap="square" rtlCol="0">
            <a:spAutoFit/>
          </a:bodyPr>
          <a:lstStyle/>
          <a:p>
            <a:r>
              <a:rPr lang="en-GB">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emertxE</a:t>
            </a:r>
          </a:p>
        </p:txBody>
      </p:sp>
      <p:sp>
        <p:nvSpPr>
          <p:cNvPr id="10" name="Textfeld 5">
            <a:extLst>
              <a:ext uri="{FF2B5EF4-FFF2-40B4-BE49-F238E27FC236}">
                <a16:creationId xmlns:a16="http://schemas.microsoft.com/office/drawing/2014/main" id="{5A74D249-0123-42B6-A307-D2778ACF3634}"/>
              </a:ext>
            </a:extLst>
          </p:cNvPr>
          <p:cNvSpPr txBox="1"/>
          <p:nvPr/>
        </p:nvSpPr>
        <p:spPr>
          <a:xfrm>
            <a:off x="11518642" y="6356230"/>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9</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199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2000"/>
                                        <p:tgtEl>
                                          <p:spTgt spid="15"/>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up)">
                                      <p:cBhvr>
                                        <p:cTn id="10"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F6CE29C-62D2-414E-BB4E-31FAC5B47480}"/>
              </a:ext>
            </a:extLst>
          </p:cNvPr>
          <p:cNvSpPr txBox="1"/>
          <p:nvPr/>
        </p:nvSpPr>
        <p:spPr>
          <a:xfrm>
            <a:off x="72000" y="36000"/>
            <a:ext cx="12060860"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The systematic connection between genotypes‘ performance and variance that </a:t>
            </a:r>
            <a:r>
              <a:rPr lang="en-GB" sz="2400" dirty="0" err="1">
                <a:latin typeface="Arial" panose="020B0604020202020204" pitchFamily="34" charset="0"/>
                <a:cs typeface="Arial" panose="020B0604020202020204" pitchFamily="34" charset="0"/>
              </a:rPr>
              <a:t>segre</a:t>
            </a:r>
            <a:r>
              <a:rPr lang="en-GB" sz="2400" dirty="0">
                <a:latin typeface="Arial" panose="020B0604020202020204" pitchFamily="34" charset="0"/>
                <a:cs typeface="Arial" panose="020B0604020202020204" pitchFamily="34" charset="0"/>
              </a:rPr>
              <a:t>-gates from them when developing their ‚bulks of DHs‘ vanishes with locus number </a:t>
            </a:r>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sz="2400" dirty="0">
                <a:latin typeface="Arial" panose="020B0604020202020204" pitchFamily="34" charset="0"/>
                <a:cs typeface="Arial" panose="020B0604020202020204" pitchFamily="34" charset="0"/>
              </a:rPr>
              <a:t>. </a:t>
            </a:r>
          </a:p>
        </p:txBody>
      </p:sp>
      <p:grpSp>
        <p:nvGrpSpPr>
          <p:cNvPr id="20" name="Group 19">
            <a:extLst>
              <a:ext uri="{FF2B5EF4-FFF2-40B4-BE49-F238E27FC236}">
                <a16:creationId xmlns:a16="http://schemas.microsoft.com/office/drawing/2014/main" id="{27920E15-5B68-4B91-9DF8-245C396F13B8}"/>
              </a:ext>
            </a:extLst>
          </p:cNvPr>
          <p:cNvGrpSpPr/>
          <p:nvPr/>
        </p:nvGrpSpPr>
        <p:grpSpPr>
          <a:xfrm>
            <a:off x="72000" y="1016291"/>
            <a:ext cx="8130304" cy="5470945"/>
            <a:chOff x="72000" y="1016291"/>
            <a:chExt cx="8130304" cy="5470945"/>
          </a:xfrm>
        </p:grpSpPr>
        <p:grpSp>
          <p:nvGrpSpPr>
            <p:cNvPr id="12" name="Group 11">
              <a:extLst>
                <a:ext uri="{FF2B5EF4-FFF2-40B4-BE49-F238E27FC236}">
                  <a16:creationId xmlns:a16="http://schemas.microsoft.com/office/drawing/2014/main" id="{082495AD-C5A4-4778-82C8-D41AA2D38C9F}"/>
                </a:ext>
              </a:extLst>
            </p:cNvPr>
            <p:cNvGrpSpPr/>
            <p:nvPr/>
          </p:nvGrpSpPr>
          <p:grpSpPr>
            <a:xfrm>
              <a:off x="72000" y="1016291"/>
              <a:ext cx="8130304" cy="5470945"/>
              <a:chOff x="72000" y="1016291"/>
              <a:chExt cx="8501803" cy="5516437"/>
            </a:xfrm>
          </p:grpSpPr>
          <p:grpSp>
            <p:nvGrpSpPr>
              <p:cNvPr id="9" name="Group 8">
                <a:extLst>
                  <a:ext uri="{FF2B5EF4-FFF2-40B4-BE49-F238E27FC236}">
                    <a16:creationId xmlns:a16="http://schemas.microsoft.com/office/drawing/2014/main" id="{B3DA0E12-E4E3-49A7-97A4-B802C2926FF0}"/>
                  </a:ext>
                </a:extLst>
              </p:cNvPr>
              <p:cNvGrpSpPr/>
              <p:nvPr/>
            </p:nvGrpSpPr>
            <p:grpSpPr>
              <a:xfrm>
                <a:off x="72000" y="1016291"/>
                <a:ext cx="8501803" cy="5516437"/>
                <a:chOff x="72000" y="807026"/>
                <a:chExt cx="8501803" cy="5516437"/>
              </a:xfrm>
            </p:grpSpPr>
            <p:pic>
              <p:nvPicPr>
                <p:cNvPr id="3" name="Picture 2">
                  <a:extLst>
                    <a:ext uri="{FF2B5EF4-FFF2-40B4-BE49-F238E27FC236}">
                      <a16:creationId xmlns:a16="http://schemas.microsoft.com/office/drawing/2014/main" id="{DC4FF48B-E566-43E8-8059-3445DE9D7DDD}"/>
                    </a:ext>
                  </a:extLst>
                </p:cNvPr>
                <p:cNvPicPr>
                  <a:picLocks noChangeAspect="1"/>
                </p:cNvPicPr>
                <p:nvPr/>
              </p:nvPicPr>
              <p:blipFill>
                <a:blip r:embed="rId2"/>
                <a:stretch>
                  <a:fillRect/>
                </a:stretch>
              </p:blipFill>
              <p:spPr>
                <a:xfrm>
                  <a:off x="72000" y="807026"/>
                  <a:ext cx="8501803" cy="5516437"/>
                </a:xfrm>
                <a:prstGeom prst="rect">
                  <a:avLst/>
                </a:prstGeom>
                <a:effectLst>
                  <a:outerShdw blurRad="50800" dist="38100" dir="2700000" algn="tl" rotWithShape="0">
                    <a:prstClr val="black">
                      <a:alpha val="40000"/>
                    </a:prstClr>
                  </a:outerShdw>
                </a:effectLst>
              </p:spPr>
            </p:pic>
            <p:sp>
              <p:nvSpPr>
                <p:cNvPr id="5" name="Rectangle 4">
                  <a:extLst>
                    <a:ext uri="{FF2B5EF4-FFF2-40B4-BE49-F238E27FC236}">
                      <a16:creationId xmlns:a16="http://schemas.microsoft.com/office/drawing/2014/main" id="{4B7D5900-8461-4142-82CC-2CF177050080}"/>
                    </a:ext>
                  </a:extLst>
                </p:cNvPr>
                <p:cNvSpPr/>
                <p:nvPr/>
              </p:nvSpPr>
              <p:spPr>
                <a:xfrm>
                  <a:off x="2106304" y="1469409"/>
                  <a:ext cx="1137314" cy="3138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867B6D31-8F13-42D0-A125-3A939D5F6FD7}"/>
                    </a:ext>
                  </a:extLst>
                </p:cNvPr>
                <p:cNvSpPr/>
                <p:nvPr/>
              </p:nvSpPr>
              <p:spPr>
                <a:xfrm>
                  <a:off x="6403074" y="1480782"/>
                  <a:ext cx="1137314" cy="3138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6E530168-1034-4E1F-B30B-25A5E5004FA1}"/>
                    </a:ext>
                  </a:extLst>
                </p:cNvPr>
                <p:cNvSpPr/>
                <p:nvPr/>
              </p:nvSpPr>
              <p:spPr>
                <a:xfrm>
                  <a:off x="2185916" y="3896436"/>
                  <a:ext cx="1137314" cy="3138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6B37699C-39BA-4300-96CD-FF5E71904D64}"/>
                    </a:ext>
                  </a:extLst>
                </p:cNvPr>
                <p:cNvSpPr/>
                <p:nvPr/>
              </p:nvSpPr>
              <p:spPr>
                <a:xfrm>
                  <a:off x="6403074" y="3912358"/>
                  <a:ext cx="1137314" cy="3138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1" name="TextBox 10">
                <a:extLst>
                  <a:ext uri="{FF2B5EF4-FFF2-40B4-BE49-F238E27FC236}">
                    <a16:creationId xmlns:a16="http://schemas.microsoft.com/office/drawing/2014/main" id="{9633BFBF-0DE8-4BFE-B012-9CEC537B02E0}"/>
                  </a:ext>
                </a:extLst>
              </p:cNvPr>
              <p:cNvSpPr txBox="1"/>
              <p:nvPr/>
            </p:nvSpPr>
            <p:spPr>
              <a:xfrm>
                <a:off x="72000" y="1016291"/>
                <a:ext cx="8501803"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atin typeface="Arial" panose="020B0604020202020204" pitchFamily="34" charset="0"/>
                    <a:cs typeface="Arial" panose="020B0604020202020204" pitchFamily="34" charset="0"/>
                  </a:rPr>
                  <a:t>HWE at p=q=0.5, a=1 and d=0, </a:t>
                </a:r>
                <a:r>
                  <a:rPr lang="en-GB">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for all N loci</a:t>
                </a:r>
                <a:r>
                  <a:rPr lang="en-GB">
                    <a:latin typeface="Arial" panose="020B0604020202020204" pitchFamily="34" charset="0"/>
                    <a:cs typeface="Arial" panose="020B0604020202020204" pitchFamily="34" charset="0"/>
                  </a:rPr>
                  <a:t>.</a:t>
                </a:r>
              </a:p>
            </p:txBody>
          </p:sp>
        </p:grpSp>
        <p:sp>
          <p:nvSpPr>
            <p:cNvPr id="14" name="TextBox 13">
              <a:extLst>
                <a:ext uri="{FF2B5EF4-FFF2-40B4-BE49-F238E27FC236}">
                  <a16:creationId xmlns:a16="http://schemas.microsoft.com/office/drawing/2014/main" id="{DF684057-8D0D-4DFB-B19F-0D35E8E60A6A}"/>
                </a:ext>
              </a:extLst>
            </p:cNvPr>
            <p:cNvSpPr txBox="1"/>
            <p:nvPr/>
          </p:nvSpPr>
          <p:spPr>
            <a:xfrm>
              <a:off x="1313104" y="1661356"/>
              <a:ext cx="731911" cy="3231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1500">
                  <a:latin typeface="Arial" panose="020B0604020202020204" pitchFamily="34" charset="0"/>
                  <a:cs typeface="Arial" panose="020B0604020202020204" pitchFamily="34" charset="0"/>
                </a:rPr>
                <a:t>3 loci</a:t>
              </a:r>
            </a:p>
          </p:txBody>
        </p:sp>
        <p:sp>
          <p:nvSpPr>
            <p:cNvPr id="15" name="TextBox 14">
              <a:extLst>
                <a:ext uri="{FF2B5EF4-FFF2-40B4-BE49-F238E27FC236}">
                  <a16:creationId xmlns:a16="http://schemas.microsoft.com/office/drawing/2014/main" id="{C68131A4-655E-4100-874F-4A56E74D1F7B}"/>
                </a:ext>
              </a:extLst>
            </p:cNvPr>
            <p:cNvSpPr txBox="1"/>
            <p:nvPr/>
          </p:nvSpPr>
          <p:spPr>
            <a:xfrm>
              <a:off x="5346970" y="1650137"/>
              <a:ext cx="748643" cy="3231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1500">
                  <a:latin typeface="Arial" panose="020B0604020202020204" pitchFamily="34" charset="0"/>
                  <a:cs typeface="Arial" panose="020B0604020202020204" pitchFamily="34" charset="0"/>
                </a:rPr>
                <a:t>10 loci</a:t>
              </a:r>
            </a:p>
          </p:txBody>
        </p:sp>
        <p:sp>
          <p:nvSpPr>
            <p:cNvPr id="16" name="TextBox 15">
              <a:extLst>
                <a:ext uri="{FF2B5EF4-FFF2-40B4-BE49-F238E27FC236}">
                  <a16:creationId xmlns:a16="http://schemas.microsoft.com/office/drawing/2014/main" id="{BEF9FED6-F8BB-4CD8-96A6-3F4056EE1FDE}"/>
                </a:ext>
              </a:extLst>
            </p:cNvPr>
            <p:cNvSpPr txBox="1"/>
            <p:nvPr/>
          </p:nvSpPr>
          <p:spPr>
            <a:xfrm>
              <a:off x="1304093" y="4079783"/>
              <a:ext cx="765019" cy="3231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1500">
                  <a:latin typeface="Arial" panose="020B0604020202020204" pitchFamily="34" charset="0"/>
                  <a:cs typeface="Arial" panose="020B0604020202020204" pitchFamily="34" charset="0"/>
                </a:rPr>
                <a:t>30 loci</a:t>
              </a:r>
            </a:p>
          </p:txBody>
        </p:sp>
        <p:sp>
          <p:nvSpPr>
            <p:cNvPr id="17" name="TextBox 16">
              <a:extLst>
                <a:ext uri="{FF2B5EF4-FFF2-40B4-BE49-F238E27FC236}">
                  <a16:creationId xmlns:a16="http://schemas.microsoft.com/office/drawing/2014/main" id="{BDDFCA31-C330-46A6-8395-748BFBF087A4}"/>
                </a:ext>
              </a:extLst>
            </p:cNvPr>
            <p:cNvSpPr txBox="1"/>
            <p:nvPr/>
          </p:nvSpPr>
          <p:spPr>
            <a:xfrm>
              <a:off x="5306087" y="4122672"/>
              <a:ext cx="1087617" cy="3231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1500">
                  <a:latin typeface="Arial" panose="020B0604020202020204" pitchFamily="34" charset="0"/>
                  <a:cs typeface="Arial" panose="020B0604020202020204" pitchFamily="34" charset="0"/>
                </a:rPr>
                <a:t>100 loci</a:t>
              </a:r>
            </a:p>
          </p:txBody>
        </p:sp>
      </p:grpSp>
      <p:sp>
        <p:nvSpPr>
          <p:cNvPr id="13" name="TextBox 12">
            <a:extLst>
              <a:ext uri="{FF2B5EF4-FFF2-40B4-BE49-F238E27FC236}">
                <a16:creationId xmlns:a16="http://schemas.microsoft.com/office/drawing/2014/main" id="{8CBFA020-D51E-4027-BC9A-8E35F02CB412}"/>
              </a:ext>
            </a:extLst>
          </p:cNvPr>
          <p:cNvSpPr txBox="1"/>
          <p:nvPr/>
        </p:nvSpPr>
        <p:spPr>
          <a:xfrm>
            <a:off x="8099442" y="957154"/>
            <a:ext cx="4033417" cy="5539978"/>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σ²</a:t>
            </a:r>
            <a:r>
              <a:rPr lang="en-GB" baseline="-25000" dirty="0">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 in our HWE (F=0) population (N loci): σ²</a:t>
            </a:r>
            <a:r>
              <a:rPr lang="en-GB" baseline="-25000" dirty="0">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 = N ∙ (½ a²) = 50.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N=3: Extreme performing genotypes must be homozygous for all positive or negative alleles and thus don‘t se-</a:t>
            </a:r>
            <a:r>
              <a:rPr lang="en-GB" dirty="0" err="1">
                <a:latin typeface="Arial" panose="020B0604020202020204" pitchFamily="34" charset="0"/>
                <a:cs typeface="Arial" panose="020B0604020202020204" pitchFamily="34" charset="0"/>
              </a:rPr>
              <a:t>gregate</a:t>
            </a:r>
            <a:r>
              <a:rPr lang="en-GB" dirty="0">
                <a:latin typeface="Arial" panose="020B0604020202020204" pitchFamily="34" charset="0"/>
                <a:cs typeface="Arial" panose="020B0604020202020204" pitchFamily="34" charset="0"/>
              </a:rPr>
              <a:t>. N=many: Extreme </a:t>
            </a:r>
            <a:r>
              <a:rPr lang="en-GB" dirty="0" err="1">
                <a:latin typeface="Arial" panose="020B0604020202020204" pitchFamily="34" charset="0"/>
                <a:cs typeface="Arial" panose="020B0604020202020204" pitchFamily="34" charset="0"/>
              </a:rPr>
              <a:t>geno</a:t>
            </a:r>
            <a:r>
              <a:rPr lang="en-GB" dirty="0">
                <a:latin typeface="Arial" panose="020B0604020202020204" pitchFamily="34" charset="0"/>
                <a:cs typeface="Arial" panose="020B0604020202020204" pitchFamily="34" charset="0"/>
              </a:rPr>
              <a:t>-types are very rare! With the then-existing genotypes, no prediction is possible from (1) number of loci </a:t>
            </a:r>
            <a:r>
              <a:rPr lang="en-GB" dirty="0" err="1">
                <a:latin typeface="Arial" panose="020B0604020202020204" pitchFamily="34" charset="0"/>
                <a:cs typeface="Arial" panose="020B0604020202020204" pitchFamily="34" charset="0"/>
              </a:rPr>
              <a:t>ho-mozygous</a:t>
            </a:r>
            <a:r>
              <a:rPr lang="en-GB" dirty="0">
                <a:latin typeface="Arial" panose="020B0604020202020204" pitchFamily="34" charset="0"/>
                <a:cs typeface="Arial" panose="020B0604020202020204" pitchFamily="34" charset="0"/>
              </a:rPr>
              <a:t> for favourable allele (~per-</a:t>
            </a:r>
            <a:r>
              <a:rPr lang="en-GB" dirty="0" err="1">
                <a:latin typeface="Arial" panose="020B0604020202020204" pitchFamily="34" charset="0"/>
                <a:cs typeface="Arial" panose="020B0604020202020204" pitchFamily="34" charset="0"/>
              </a:rPr>
              <a:t>formance</a:t>
            </a:r>
            <a:r>
              <a:rPr lang="en-GB" dirty="0">
                <a:latin typeface="Arial" panose="020B0604020202020204" pitchFamily="34" charset="0"/>
                <a:cs typeface="Arial" panose="020B0604020202020204" pitchFamily="34" charset="0"/>
              </a:rPr>
              <a:t>) and (2) number of hetero-</a:t>
            </a:r>
            <a:r>
              <a:rPr lang="en-GB" dirty="0" err="1">
                <a:latin typeface="Arial" panose="020B0604020202020204" pitchFamily="34" charset="0"/>
                <a:cs typeface="Arial" panose="020B0604020202020204" pitchFamily="34" charset="0"/>
              </a:rPr>
              <a:t>zygous</a:t>
            </a:r>
            <a:r>
              <a:rPr lang="en-GB" dirty="0">
                <a:latin typeface="Arial" panose="020B0604020202020204" pitchFamily="34" charset="0"/>
                <a:cs typeface="Arial" panose="020B0604020202020204" pitchFamily="34" charset="0"/>
              </a:rPr>
              <a:t> loci (segregation). A genotype with e.g. </a:t>
            </a:r>
            <a:r>
              <a:rPr lang="en-GB" dirty="0">
                <a:solidFill>
                  <a:srgbClr val="9A7200"/>
                </a:solidFill>
                <a:latin typeface="Arial" panose="020B0604020202020204" pitchFamily="34" charset="0"/>
                <a:cs typeface="Arial" panose="020B0604020202020204" pitchFamily="34" charset="0"/>
              </a:rPr>
              <a:t>performance 20 </a:t>
            </a:r>
            <a:r>
              <a:rPr lang="en-GB" dirty="0">
                <a:latin typeface="Arial" panose="020B0604020202020204" pitchFamily="34" charset="0"/>
                <a:cs typeface="Arial" panose="020B0604020202020204" pitchFamily="34" charset="0"/>
              </a:rPr>
              <a:t>could as well have </a:t>
            </a:r>
            <a:r>
              <a:rPr lang="en-GB" dirty="0">
                <a:solidFill>
                  <a:srgbClr val="0000FF"/>
                </a:solidFill>
                <a:latin typeface="Arial" panose="020B0604020202020204" pitchFamily="34" charset="0"/>
                <a:cs typeface="Arial" panose="020B0604020202020204" pitchFamily="34" charset="0"/>
              </a:rPr>
              <a:t>● 80 loci heterozygous and 20 loci ‘homozygous good’ ►</a:t>
            </a:r>
            <a:r>
              <a:rPr lang="en-GB" dirty="0" err="1">
                <a:solidFill>
                  <a:srgbClr val="0000FF"/>
                </a:solidFill>
                <a:latin typeface="Arial" panose="020B0604020202020204" pitchFamily="34" charset="0"/>
                <a:cs typeface="Arial" panose="020B0604020202020204" pitchFamily="34" charset="0"/>
              </a:rPr>
              <a:t>segre</a:t>
            </a:r>
            <a:r>
              <a:rPr lang="en-GB" dirty="0">
                <a:solidFill>
                  <a:srgbClr val="0000FF"/>
                </a:solidFill>
                <a:latin typeface="Arial" panose="020B0604020202020204" pitchFamily="34" charset="0"/>
                <a:cs typeface="Arial" panose="020B0604020202020204" pitchFamily="34" charset="0"/>
              </a:rPr>
              <a:t>-gate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much</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or </a:t>
            </a:r>
            <a:r>
              <a:rPr lang="en-GB" dirty="0">
                <a:solidFill>
                  <a:srgbClr val="C00000"/>
                </a:solidFill>
                <a:latin typeface="Arial" panose="020B0604020202020204" pitchFamily="34" charset="0"/>
                <a:cs typeface="Arial" panose="020B0604020202020204" pitchFamily="34" charset="0"/>
              </a:rPr>
              <a:t>● 20 loci heterozygous and 50 loci homozygous ‘good’ and 30 homozygous ‘bad’  ►segregate </a:t>
            </a:r>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little</a:t>
            </a:r>
            <a:r>
              <a:rPr lang="en-GB" dirty="0">
                <a:latin typeface="Arial" panose="020B0604020202020204" pitchFamily="34" charset="0"/>
                <a:cs typeface="Arial" panose="020B0604020202020204" pitchFamily="34" charset="0"/>
              </a:rPr>
              <a:t>; and many options more.</a:t>
            </a:r>
          </a:p>
        </p:txBody>
      </p:sp>
      <p:sp>
        <p:nvSpPr>
          <p:cNvPr id="21" name="TextBox 20">
            <a:extLst>
              <a:ext uri="{FF2B5EF4-FFF2-40B4-BE49-F238E27FC236}">
                <a16:creationId xmlns:a16="http://schemas.microsoft.com/office/drawing/2014/main" id="{A3999668-EAA7-4EC4-A284-BBA894DA96BB}"/>
              </a:ext>
            </a:extLst>
          </p:cNvPr>
          <p:cNvSpPr txBox="1"/>
          <p:nvPr/>
        </p:nvSpPr>
        <p:spPr>
          <a:xfrm>
            <a:off x="5169159" y="1013245"/>
            <a:ext cx="2632094" cy="369332"/>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Analysis with </a:t>
            </a:r>
            <a:r>
              <a:rPr lang="en-GB" dirty="0" err="1">
                <a:latin typeface="Arial" panose="020B0604020202020204" pitchFamily="34" charset="0"/>
                <a:cs typeface="Arial" panose="020B0604020202020204" pitchFamily="34" charset="0"/>
              </a:rPr>
              <a:t>ChatGPT</a:t>
            </a:r>
            <a:endParaRPr lang="en-GB" dirty="0">
              <a:latin typeface="Arial" panose="020B0604020202020204" pitchFamily="34" charset="0"/>
              <a:cs typeface="Arial" panose="020B0604020202020204" pitchFamily="34" charset="0"/>
            </a:endParaRPr>
          </a:p>
        </p:txBody>
      </p:sp>
      <p:grpSp>
        <p:nvGrpSpPr>
          <p:cNvPr id="18" name="Group 17">
            <a:extLst>
              <a:ext uri="{FF2B5EF4-FFF2-40B4-BE49-F238E27FC236}">
                <a16:creationId xmlns:a16="http://schemas.microsoft.com/office/drawing/2014/main" id="{0E185C99-9E82-4603-832F-78744CA56E7A}"/>
              </a:ext>
            </a:extLst>
          </p:cNvPr>
          <p:cNvGrpSpPr/>
          <p:nvPr/>
        </p:nvGrpSpPr>
        <p:grpSpPr>
          <a:xfrm>
            <a:off x="598886" y="1816497"/>
            <a:ext cx="7627851" cy="4351039"/>
            <a:chOff x="598886" y="1816497"/>
            <a:chExt cx="7627851" cy="4351039"/>
          </a:xfrm>
        </p:grpSpPr>
        <p:sp>
          <p:nvSpPr>
            <p:cNvPr id="2" name="Isosceles Triangle 1">
              <a:extLst>
                <a:ext uri="{FF2B5EF4-FFF2-40B4-BE49-F238E27FC236}">
                  <a16:creationId xmlns:a16="http://schemas.microsoft.com/office/drawing/2014/main" id="{0D566C4C-97E1-4DDF-A68F-27E923F534F6}"/>
                </a:ext>
              </a:extLst>
            </p:cNvPr>
            <p:cNvSpPr/>
            <p:nvPr/>
          </p:nvSpPr>
          <p:spPr>
            <a:xfrm>
              <a:off x="598886" y="1816497"/>
              <a:ext cx="3493673" cy="1875576"/>
            </a:xfrm>
            <a:prstGeom prst="triangle">
              <a:avLst>
                <a:gd name="adj" fmla="val 50401"/>
              </a:avLst>
            </a:pr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7C49756A-28FC-4610-A81B-9EC26C0B4FDE}"/>
                </a:ext>
              </a:extLst>
            </p:cNvPr>
            <p:cNvSpPr/>
            <p:nvPr/>
          </p:nvSpPr>
          <p:spPr>
            <a:xfrm>
              <a:off x="4599992" y="4329405"/>
              <a:ext cx="3626745" cy="1838131"/>
            </a:xfrm>
            <a:prstGeom prst="ellipse">
              <a:avLst/>
            </a:pr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2" name="Textfeld 5">
            <a:extLst>
              <a:ext uri="{FF2B5EF4-FFF2-40B4-BE49-F238E27FC236}">
                <a16:creationId xmlns:a16="http://schemas.microsoft.com/office/drawing/2014/main" id="{BFD9950C-A11B-4B9B-8B9C-1EBF41B6F557}"/>
              </a:ext>
            </a:extLst>
          </p:cNvPr>
          <p:cNvSpPr txBox="1"/>
          <p:nvPr/>
        </p:nvSpPr>
        <p:spPr>
          <a:xfrm>
            <a:off x="11518642" y="6356230"/>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10</a:t>
            </a:fld>
            <a:endParaRPr lang="en-GB" sz="2400" dirty="0">
              <a:latin typeface="Arial" panose="020B0604020202020204" pitchFamily="34" charset="0"/>
              <a:cs typeface="Arial" panose="020B0604020202020204" pitchFamily="34" charset="0"/>
            </a:endParaRPr>
          </a:p>
        </p:txBody>
      </p:sp>
      <p:grpSp>
        <p:nvGrpSpPr>
          <p:cNvPr id="32" name="Group 31">
            <a:extLst>
              <a:ext uri="{FF2B5EF4-FFF2-40B4-BE49-F238E27FC236}">
                <a16:creationId xmlns:a16="http://schemas.microsoft.com/office/drawing/2014/main" id="{5462FE28-D22F-4E5B-B082-3AFA4EBB2BFD}"/>
              </a:ext>
            </a:extLst>
          </p:cNvPr>
          <p:cNvGrpSpPr/>
          <p:nvPr/>
        </p:nvGrpSpPr>
        <p:grpSpPr>
          <a:xfrm>
            <a:off x="7851536" y="4881609"/>
            <a:ext cx="0" cy="720000"/>
            <a:chOff x="12736285" y="2216021"/>
            <a:chExt cx="0" cy="1984234"/>
          </a:xfrm>
        </p:grpSpPr>
        <p:cxnSp>
          <p:nvCxnSpPr>
            <p:cNvPr id="23" name="Straight Arrow Connector 22">
              <a:extLst>
                <a:ext uri="{FF2B5EF4-FFF2-40B4-BE49-F238E27FC236}">
                  <a16:creationId xmlns:a16="http://schemas.microsoft.com/office/drawing/2014/main" id="{B7E37F6C-D23E-4189-91D8-BBA0DACC0081}"/>
                </a:ext>
              </a:extLst>
            </p:cNvPr>
            <p:cNvCxnSpPr/>
            <p:nvPr/>
          </p:nvCxnSpPr>
          <p:spPr>
            <a:xfrm>
              <a:off x="12736285" y="2362324"/>
              <a:ext cx="0" cy="1837931"/>
            </a:xfrm>
            <a:prstGeom prst="straightConnector1">
              <a:avLst/>
            </a:prstGeom>
            <a:ln w="57150">
              <a:solidFill>
                <a:srgbClr val="CC99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E3563DA1-5002-4FAB-AA4F-5F629327B5C5}"/>
                </a:ext>
              </a:extLst>
            </p:cNvPr>
            <p:cNvCxnSpPr>
              <a:cxnSpLocks/>
            </p:cNvCxnSpPr>
            <p:nvPr/>
          </p:nvCxnSpPr>
          <p:spPr>
            <a:xfrm flipV="1">
              <a:off x="12736285" y="2216021"/>
              <a:ext cx="0" cy="1863762"/>
            </a:xfrm>
            <a:prstGeom prst="straightConnector1">
              <a:avLst/>
            </a:prstGeom>
            <a:ln w="57150">
              <a:solidFill>
                <a:srgbClr val="CC9900"/>
              </a:solidFill>
              <a:tailEnd type="triangle"/>
            </a:ln>
          </p:spPr>
          <p:style>
            <a:lnRef idx="1">
              <a:schemeClr val="accent1"/>
            </a:lnRef>
            <a:fillRef idx="0">
              <a:schemeClr val="accent1"/>
            </a:fillRef>
            <a:effectRef idx="0">
              <a:schemeClr val="accent1"/>
            </a:effectRef>
            <a:fontRef idx="minor">
              <a:schemeClr val="tx1"/>
            </a:fontRef>
          </p:style>
        </p:cxnSp>
      </p:grpSp>
      <p:sp>
        <p:nvSpPr>
          <p:cNvPr id="19" name="Rechteck: abgerundete Ecken 18">
            <a:extLst>
              <a:ext uri="{FF2B5EF4-FFF2-40B4-BE49-F238E27FC236}">
                <a16:creationId xmlns:a16="http://schemas.microsoft.com/office/drawing/2014/main" id="{1B430868-7764-4712-AEDD-E29641512E61}"/>
              </a:ext>
            </a:extLst>
          </p:cNvPr>
          <p:cNvSpPr/>
          <p:nvPr/>
        </p:nvSpPr>
        <p:spPr>
          <a:xfrm>
            <a:off x="2852057" y="957154"/>
            <a:ext cx="478971" cy="471192"/>
          </a:xfrm>
          <a:prstGeom prst="roundRect">
            <a:avLst/>
          </a:prstGeom>
          <a:noFill/>
          <a:ln w="19050">
            <a:solidFill>
              <a:srgbClr val="C00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Rechteck: abgerundete Ecken 25">
            <a:extLst>
              <a:ext uri="{FF2B5EF4-FFF2-40B4-BE49-F238E27FC236}">
                <a16:creationId xmlns:a16="http://schemas.microsoft.com/office/drawing/2014/main" id="{5EC08F4E-41F1-4324-8FE4-A4D36741769A}"/>
              </a:ext>
            </a:extLst>
          </p:cNvPr>
          <p:cNvSpPr/>
          <p:nvPr/>
        </p:nvSpPr>
        <p:spPr>
          <a:xfrm>
            <a:off x="9648549" y="1187308"/>
            <a:ext cx="703765" cy="471192"/>
          </a:xfrm>
          <a:prstGeom prst="roundRect">
            <a:avLst/>
          </a:prstGeom>
          <a:noFill/>
          <a:ln w="19050">
            <a:solidFill>
              <a:srgbClr val="C00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84412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2000"/>
                                        <p:tgtEl>
                                          <p:spTgt spid="18"/>
                                        </p:tgtEl>
                                      </p:cBhvr>
                                    </p:animEffect>
                                  </p:childTnLst>
                                </p:cTn>
                              </p:par>
                              <p:par>
                                <p:cTn id="8" presetID="6" presetClass="emph" presetSubtype="0" fill="hold" nodeType="withEffect">
                                  <p:stCondLst>
                                    <p:cond delay="0"/>
                                  </p:stCondLst>
                                  <p:childTnLst>
                                    <p:animScale>
                                      <p:cBhvr>
                                        <p:cTn id="9" dur="2000" fill="hold"/>
                                        <p:tgtEl>
                                          <p:spTgt spid="32"/>
                                        </p:tgtEl>
                                      </p:cBhvr>
                                      <p:by x="150000" y="150000"/>
                                    </p:animScale>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down)">
                                      <p:cBhvr>
                                        <p:cTn id="14" dur="580">
                                          <p:stCondLst>
                                            <p:cond delay="0"/>
                                          </p:stCondLst>
                                        </p:cTn>
                                        <p:tgtEl>
                                          <p:spTgt spid="19"/>
                                        </p:tgtEl>
                                      </p:cBhvr>
                                    </p:animEffect>
                                    <p:anim calcmode="lin" valueType="num">
                                      <p:cBhvr>
                                        <p:cTn id="15"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20" dur="26">
                                          <p:stCondLst>
                                            <p:cond delay="650"/>
                                          </p:stCondLst>
                                        </p:cTn>
                                        <p:tgtEl>
                                          <p:spTgt spid="19"/>
                                        </p:tgtEl>
                                      </p:cBhvr>
                                      <p:to x="100000" y="60000"/>
                                    </p:animScale>
                                    <p:animScale>
                                      <p:cBhvr>
                                        <p:cTn id="21" dur="166" decel="50000">
                                          <p:stCondLst>
                                            <p:cond delay="676"/>
                                          </p:stCondLst>
                                        </p:cTn>
                                        <p:tgtEl>
                                          <p:spTgt spid="19"/>
                                        </p:tgtEl>
                                      </p:cBhvr>
                                      <p:to x="100000" y="100000"/>
                                    </p:animScale>
                                    <p:animScale>
                                      <p:cBhvr>
                                        <p:cTn id="22" dur="26">
                                          <p:stCondLst>
                                            <p:cond delay="1312"/>
                                          </p:stCondLst>
                                        </p:cTn>
                                        <p:tgtEl>
                                          <p:spTgt spid="19"/>
                                        </p:tgtEl>
                                      </p:cBhvr>
                                      <p:to x="100000" y="80000"/>
                                    </p:animScale>
                                    <p:animScale>
                                      <p:cBhvr>
                                        <p:cTn id="23" dur="166" decel="50000">
                                          <p:stCondLst>
                                            <p:cond delay="1338"/>
                                          </p:stCondLst>
                                        </p:cTn>
                                        <p:tgtEl>
                                          <p:spTgt spid="19"/>
                                        </p:tgtEl>
                                      </p:cBhvr>
                                      <p:to x="100000" y="100000"/>
                                    </p:animScale>
                                    <p:animScale>
                                      <p:cBhvr>
                                        <p:cTn id="24" dur="26">
                                          <p:stCondLst>
                                            <p:cond delay="1642"/>
                                          </p:stCondLst>
                                        </p:cTn>
                                        <p:tgtEl>
                                          <p:spTgt spid="19"/>
                                        </p:tgtEl>
                                      </p:cBhvr>
                                      <p:to x="100000" y="90000"/>
                                    </p:animScale>
                                    <p:animScale>
                                      <p:cBhvr>
                                        <p:cTn id="25" dur="166" decel="50000">
                                          <p:stCondLst>
                                            <p:cond delay="1668"/>
                                          </p:stCondLst>
                                        </p:cTn>
                                        <p:tgtEl>
                                          <p:spTgt spid="19"/>
                                        </p:tgtEl>
                                      </p:cBhvr>
                                      <p:to x="100000" y="100000"/>
                                    </p:animScale>
                                    <p:animScale>
                                      <p:cBhvr>
                                        <p:cTn id="26" dur="26">
                                          <p:stCondLst>
                                            <p:cond delay="1808"/>
                                          </p:stCondLst>
                                        </p:cTn>
                                        <p:tgtEl>
                                          <p:spTgt spid="19"/>
                                        </p:tgtEl>
                                      </p:cBhvr>
                                      <p:to x="100000" y="95000"/>
                                    </p:animScale>
                                    <p:animScale>
                                      <p:cBhvr>
                                        <p:cTn id="27" dur="166" decel="50000">
                                          <p:stCondLst>
                                            <p:cond delay="1834"/>
                                          </p:stCondLst>
                                        </p:cTn>
                                        <p:tgtEl>
                                          <p:spTgt spid="19"/>
                                        </p:tgtEl>
                                      </p:cBhvr>
                                      <p:to x="100000" y="100000"/>
                                    </p:animScale>
                                  </p:childTnLst>
                                </p:cTn>
                              </p:par>
                              <p:par>
                                <p:cTn id="28" presetID="26" presetClass="entr" presetSubtype="0"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down)">
                                      <p:cBhvr>
                                        <p:cTn id="30" dur="580">
                                          <p:stCondLst>
                                            <p:cond delay="0"/>
                                          </p:stCondLst>
                                        </p:cTn>
                                        <p:tgtEl>
                                          <p:spTgt spid="26"/>
                                        </p:tgtEl>
                                      </p:cBhvr>
                                    </p:animEffect>
                                    <p:anim calcmode="lin" valueType="num">
                                      <p:cBhvr>
                                        <p:cTn id="31"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36" dur="26">
                                          <p:stCondLst>
                                            <p:cond delay="650"/>
                                          </p:stCondLst>
                                        </p:cTn>
                                        <p:tgtEl>
                                          <p:spTgt spid="26"/>
                                        </p:tgtEl>
                                      </p:cBhvr>
                                      <p:to x="100000" y="60000"/>
                                    </p:animScale>
                                    <p:animScale>
                                      <p:cBhvr>
                                        <p:cTn id="37" dur="166" decel="50000">
                                          <p:stCondLst>
                                            <p:cond delay="676"/>
                                          </p:stCondLst>
                                        </p:cTn>
                                        <p:tgtEl>
                                          <p:spTgt spid="26"/>
                                        </p:tgtEl>
                                      </p:cBhvr>
                                      <p:to x="100000" y="100000"/>
                                    </p:animScale>
                                    <p:animScale>
                                      <p:cBhvr>
                                        <p:cTn id="38" dur="26">
                                          <p:stCondLst>
                                            <p:cond delay="1312"/>
                                          </p:stCondLst>
                                        </p:cTn>
                                        <p:tgtEl>
                                          <p:spTgt spid="26"/>
                                        </p:tgtEl>
                                      </p:cBhvr>
                                      <p:to x="100000" y="80000"/>
                                    </p:animScale>
                                    <p:animScale>
                                      <p:cBhvr>
                                        <p:cTn id="39" dur="166" decel="50000">
                                          <p:stCondLst>
                                            <p:cond delay="1338"/>
                                          </p:stCondLst>
                                        </p:cTn>
                                        <p:tgtEl>
                                          <p:spTgt spid="26"/>
                                        </p:tgtEl>
                                      </p:cBhvr>
                                      <p:to x="100000" y="100000"/>
                                    </p:animScale>
                                    <p:animScale>
                                      <p:cBhvr>
                                        <p:cTn id="40" dur="26">
                                          <p:stCondLst>
                                            <p:cond delay="1642"/>
                                          </p:stCondLst>
                                        </p:cTn>
                                        <p:tgtEl>
                                          <p:spTgt spid="26"/>
                                        </p:tgtEl>
                                      </p:cBhvr>
                                      <p:to x="100000" y="90000"/>
                                    </p:animScale>
                                    <p:animScale>
                                      <p:cBhvr>
                                        <p:cTn id="41" dur="166" decel="50000">
                                          <p:stCondLst>
                                            <p:cond delay="1668"/>
                                          </p:stCondLst>
                                        </p:cTn>
                                        <p:tgtEl>
                                          <p:spTgt spid="26"/>
                                        </p:tgtEl>
                                      </p:cBhvr>
                                      <p:to x="100000" y="100000"/>
                                    </p:animScale>
                                    <p:animScale>
                                      <p:cBhvr>
                                        <p:cTn id="42" dur="26">
                                          <p:stCondLst>
                                            <p:cond delay="1808"/>
                                          </p:stCondLst>
                                        </p:cTn>
                                        <p:tgtEl>
                                          <p:spTgt spid="26"/>
                                        </p:tgtEl>
                                      </p:cBhvr>
                                      <p:to x="100000" y="95000"/>
                                    </p:animScale>
                                    <p:animScale>
                                      <p:cBhvr>
                                        <p:cTn id="43" dur="166" decel="50000">
                                          <p:stCondLst>
                                            <p:cond delay="1834"/>
                                          </p:stCondLst>
                                        </p:cTn>
                                        <p:tgtEl>
                                          <p:spTgt spid="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B59133-67E8-44D5-8AE4-821C8DD46192}"/>
              </a:ext>
            </a:extLst>
          </p:cNvPr>
          <p:cNvPicPr>
            <a:picLocks noChangeAspect="1"/>
          </p:cNvPicPr>
          <p:nvPr/>
        </p:nvPicPr>
        <p:blipFill>
          <a:blip r:embed="rId2"/>
          <a:stretch>
            <a:fillRect/>
          </a:stretch>
        </p:blipFill>
        <p:spPr>
          <a:xfrm>
            <a:off x="145577" y="1095232"/>
            <a:ext cx="10382936" cy="5628565"/>
          </a:xfrm>
          <a:prstGeom prst="rect">
            <a:avLst/>
          </a:prstGeom>
          <a:effectLst>
            <a:outerShdw blurRad="50800" dist="38100" dir="2700000" algn="tl" rotWithShape="0">
              <a:prstClr val="black">
                <a:alpha val="40000"/>
              </a:prstClr>
            </a:outerShdw>
          </a:effectLst>
        </p:spPr>
      </p:pic>
      <p:sp>
        <p:nvSpPr>
          <p:cNvPr id="4" name="TextBox 3">
            <a:extLst>
              <a:ext uri="{FF2B5EF4-FFF2-40B4-BE49-F238E27FC236}">
                <a16:creationId xmlns:a16="http://schemas.microsoft.com/office/drawing/2014/main" id="{A85FCE16-F88D-4133-8CD6-F4ADCD8AE462}"/>
              </a:ext>
            </a:extLst>
          </p:cNvPr>
          <p:cNvSpPr txBox="1"/>
          <p:nvPr/>
        </p:nvSpPr>
        <p:spPr>
          <a:xfrm>
            <a:off x="45493" y="45493"/>
            <a:ext cx="12046423" cy="830997"/>
          </a:xfrm>
          <a:prstGeom prst="rect">
            <a:avLst/>
          </a:prstGeom>
          <a:noFill/>
        </p:spPr>
        <p:txBody>
          <a:bodyPr wrap="square" rtlCol="0">
            <a:spAutoFit/>
          </a:bodyPr>
          <a:lstStyle/>
          <a:p>
            <a:r>
              <a:rPr lang="en-GB" sz="2400">
                <a:solidFill>
                  <a:srgbClr val="006600"/>
                </a:solidFill>
                <a:latin typeface="Arial" panose="020B0604020202020204" pitchFamily="34" charset="0"/>
                <a:cs typeface="Arial" panose="020B0604020202020204" pitchFamily="34" charset="0"/>
              </a:rPr>
              <a:t>A genotype with heterozygosity at all </a:t>
            </a:r>
            <a:r>
              <a:rPr lang="en-GB" sz="2400">
                <a:solidFill>
                  <a:srgbClr val="0066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100 loci </a:t>
            </a:r>
            <a:r>
              <a:rPr lang="en-GB" sz="2400">
                <a:solidFill>
                  <a:srgbClr val="006600"/>
                </a:solidFill>
                <a:latin typeface="Arial" panose="020B0604020202020204" pitchFamily="34" charset="0"/>
                <a:cs typeface="Arial" panose="020B0604020202020204" pitchFamily="34" charset="0"/>
              </a:rPr>
              <a:t>would lead to a panel of DH lines with a σ²</a:t>
            </a:r>
            <a:r>
              <a:rPr lang="en-GB" sz="2400" baseline="-25000">
                <a:solidFill>
                  <a:srgbClr val="006600"/>
                </a:solidFill>
                <a:latin typeface="Arial" panose="020B0604020202020204" pitchFamily="34" charset="0"/>
                <a:cs typeface="Arial" panose="020B0604020202020204" pitchFamily="34" charset="0"/>
              </a:rPr>
              <a:t>G </a:t>
            </a:r>
            <a:r>
              <a:rPr lang="en-GB" sz="2400">
                <a:solidFill>
                  <a:srgbClr val="006600"/>
                </a:solidFill>
                <a:latin typeface="Arial" panose="020B0604020202020204" pitchFamily="34" charset="0"/>
                <a:cs typeface="Arial" panose="020B0604020202020204" pitchFamily="34" charset="0"/>
              </a:rPr>
              <a:t>= 100</a:t>
            </a:r>
            <a:r>
              <a:rPr lang="en-GB" sz="2400">
                <a:latin typeface="Arial" panose="020B0604020202020204" pitchFamily="34" charset="0"/>
                <a:cs typeface="Arial" panose="020B0604020202020204" pitchFamily="34" charset="0"/>
              </a:rPr>
              <a:t>. </a:t>
            </a:r>
            <a:r>
              <a:rPr lang="en-GB" sz="2400">
                <a:solidFill>
                  <a:srgbClr val="0000FF"/>
                </a:solidFill>
                <a:latin typeface="Arial" panose="020B0604020202020204" pitchFamily="34" charset="0"/>
                <a:cs typeface="Arial" panose="020B0604020202020204" pitchFamily="34" charset="0"/>
              </a:rPr>
              <a:t>A genotype with homozygosity at all </a:t>
            </a:r>
            <a:r>
              <a:rPr lang="en-GB" sz="240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100 loci </a:t>
            </a:r>
            <a:r>
              <a:rPr lang="en-GB" sz="2400">
                <a:solidFill>
                  <a:srgbClr val="0000FF"/>
                </a:solidFill>
                <a:latin typeface="Arial" panose="020B0604020202020204" pitchFamily="34" charset="0"/>
                <a:cs typeface="Arial" panose="020B0604020202020204" pitchFamily="34" charset="0"/>
              </a:rPr>
              <a:t>‚good‘ would perform 100. </a:t>
            </a:r>
          </a:p>
        </p:txBody>
      </p:sp>
      <p:grpSp>
        <p:nvGrpSpPr>
          <p:cNvPr id="13" name="Group 12">
            <a:extLst>
              <a:ext uri="{FF2B5EF4-FFF2-40B4-BE49-F238E27FC236}">
                <a16:creationId xmlns:a16="http://schemas.microsoft.com/office/drawing/2014/main" id="{A3A06E4C-BCB6-49E4-9911-86DCDB923A34}"/>
              </a:ext>
            </a:extLst>
          </p:cNvPr>
          <p:cNvGrpSpPr/>
          <p:nvPr/>
        </p:nvGrpSpPr>
        <p:grpSpPr>
          <a:xfrm>
            <a:off x="736979" y="782472"/>
            <a:ext cx="5132167" cy="1059635"/>
            <a:chOff x="736979" y="782472"/>
            <a:chExt cx="5132167" cy="1059635"/>
          </a:xfrm>
        </p:grpSpPr>
        <p:sp>
          <p:nvSpPr>
            <p:cNvPr id="5" name="Oval 4">
              <a:extLst>
                <a:ext uri="{FF2B5EF4-FFF2-40B4-BE49-F238E27FC236}">
                  <a16:creationId xmlns:a16="http://schemas.microsoft.com/office/drawing/2014/main" id="{06CA150E-D70F-4D0F-9A8C-8558A3A4EF77}"/>
                </a:ext>
              </a:extLst>
            </p:cNvPr>
            <p:cNvSpPr/>
            <p:nvPr/>
          </p:nvSpPr>
          <p:spPr>
            <a:xfrm>
              <a:off x="5509146" y="1478507"/>
              <a:ext cx="360000" cy="363600"/>
            </a:xfrm>
            <a:prstGeom prst="ellipse">
              <a:avLst/>
            </a:prstGeom>
            <a:noFill/>
            <a:ln w="28575">
              <a:solidFill>
                <a:srgbClr val="00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rgbClr val="006600"/>
                  </a:solidFill>
                </a:ln>
                <a:noFill/>
              </a:endParaRPr>
            </a:p>
          </p:txBody>
        </p:sp>
        <p:cxnSp>
          <p:nvCxnSpPr>
            <p:cNvPr id="9" name="Straight Arrow Connector 8">
              <a:extLst>
                <a:ext uri="{FF2B5EF4-FFF2-40B4-BE49-F238E27FC236}">
                  <a16:creationId xmlns:a16="http://schemas.microsoft.com/office/drawing/2014/main" id="{31EDBC21-2747-46EC-B9B9-CF41D116FC5A}"/>
                </a:ext>
              </a:extLst>
            </p:cNvPr>
            <p:cNvCxnSpPr>
              <a:endCxn id="5" idx="2"/>
            </p:cNvCxnSpPr>
            <p:nvPr/>
          </p:nvCxnSpPr>
          <p:spPr>
            <a:xfrm>
              <a:off x="736979" y="782472"/>
              <a:ext cx="4772167" cy="877835"/>
            </a:xfrm>
            <a:prstGeom prst="straightConnector1">
              <a:avLst/>
            </a:prstGeom>
            <a:ln>
              <a:solidFill>
                <a:srgbClr val="0066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64CF0A59-ADCF-43AB-B031-99723F6CABB9}"/>
              </a:ext>
            </a:extLst>
          </p:cNvPr>
          <p:cNvGrpSpPr/>
          <p:nvPr/>
        </p:nvGrpSpPr>
        <p:grpSpPr>
          <a:xfrm>
            <a:off x="10042477" y="827964"/>
            <a:ext cx="580031" cy="5333659"/>
            <a:chOff x="10042477" y="827964"/>
            <a:chExt cx="580031" cy="5333659"/>
          </a:xfrm>
        </p:grpSpPr>
        <p:sp>
          <p:nvSpPr>
            <p:cNvPr id="6" name="Oval 5">
              <a:extLst>
                <a:ext uri="{FF2B5EF4-FFF2-40B4-BE49-F238E27FC236}">
                  <a16:creationId xmlns:a16="http://schemas.microsoft.com/office/drawing/2014/main" id="{1AF44635-3C2F-4A82-AD9F-CA8E2C7ABF9B}"/>
                </a:ext>
              </a:extLst>
            </p:cNvPr>
            <p:cNvSpPr/>
            <p:nvPr/>
          </p:nvSpPr>
          <p:spPr>
            <a:xfrm>
              <a:off x="10042477" y="5798023"/>
              <a:ext cx="360000" cy="363600"/>
            </a:xfrm>
            <a:prstGeom prst="ellipse">
              <a:avLst/>
            </a:prstGeom>
            <a:noFill/>
            <a:ln w="28575">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rgbClr val="006600"/>
                  </a:solidFill>
                </a:ln>
                <a:noFill/>
              </a:endParaRPr>
            </a:p>
          </p:txBody>
        </p:sp>
        <p:cxnSp>
          <p:nvCxnSpPr>
            <p:cNvPr id="10" name="Straight Arrow Connector 9">
              <a:extLst>
                <a:ext uri="{FF2B5EF4-FFF2-40B4-BE49-F238E27FC236}">
                  <a16:creationId xmlns:a16="http://schemas.microsoft.com/office/drawing/2014/main" id="{B5A16BEA-FFEB-44D9-A3E0-CB0566B41876}"/>
                </a:ext>
              </a:extLst>
            </p:cNvPr>
            <p:cNvCxnSpPr>
              <a:cxnSpLocks/>
            </p:cNvCxnSpPr>
            <p:nvPr/>
          </p:nvCxnSpPr>
          <p:spPr>
            <a:xfrm flipH="1">
              <a:off x="10262507" y="827964"/>
              <a:ext cx="360001" cy="4999970"/>
            </a:xfrm>
            <a:prstGeom prst="straightConnector1">
              <a:avLst/>
            </a:prstGeom>
            <a:ln>
              <a:solidFill>
                <a:srgbClr val="0000FF"/>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6452A08B-57DF-49F3-9C62-5B1CCEB167C8}"/>
              </a:ext>
            </a:extLst>
          </p:cNvPr>
          <p:cNvSpPr txBox="1"/>
          <p:nvPr/>
        </p:nvSpPr>
        <p:spPr>
          <a:xfrm rot="16200000">
            <a:off x="-2420927" y="3633018"/>
            <a:ext cx="5444904"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Segregation Variance within S0-derived F∞ bulks</a:t>
            </a:r>
          </a:p>
        </p:txBody>
      </p:sp>
      <p:grpSp>
        <p:nvGrpSpPr>
          <p:cNvPr id="2" name="Group 1">
            <a:extLst>
              <a:ext uri="{FF2B5EF4-FFF2-40B4-BE49-F238E27FC236}">
                <a16:creationId xmlns:a16="http://schemas.microsoft.com/office/drawing/2014/main" id="{EEE94F52-CA52-4725-8560-429D8AC37BF6}"/>
              </a:ext>
            </a:extLst>
          </p:cNvPr>
          <p:cNvGrpSpPr/>
          <p:nvPr/>
        </p:nvGrpSpPr>
        <p:grpSpPr>
          <a:xfrm>
            <a:off x="2397968" y="5754552"/>
            <a:ext cx="6022910" cy="941595"/>
            <a:chOff x="2397968" y="5754552"/>
            <a:chExt cx="6022910" cy="941595"/>
          </a:xfrm>
        </p:grpSpPr>
        <p:sp>
          <p:nvSpPr>
            <p:cNvPr id="8" name="TextBox 7">
              <a:extLst>
                <a:ext uri="{FF2B5EF4-FFF2-40B4-BE49-F238E27FC236}">
                  <a16:creationId xmlns:a16="http://schemas.microsoft.com/office/drawing/2014/main" id="{41FBFDC1-445D-44EA-A095-FEA78BC39EDE}"/>
                </a:ext>
              </a:extLst>
            </p:cNvPr>
            <p:cNvSpPr txBox="1"/>
            <p:nvPr/>
          </p:nvSpPr>
          <p:spPr>
            <a:xfrm>
              <a:off x="2397968" y="5754552"/>
              <a:ext cx="6022910"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Performance of HWE individuals (S0) ‘made’ by 100 loci.</a:t>
              </a:r>
            </a:p>
          </p:txBody>
        </p:sp>
        <p:sp>
          <p:nvSpPr>
            <p:cNvPr id="11" name="TextBox 10">
              <a:extLst>
                <a:ext uri="{FF2B5EF4-FFF2-40B4-BE49-F238E27FC236}">
                  <a16:creationId xmlns:a16="http://schemas.microsoft.com/office/drawing/2014/main" id="{8C8E0971-310D-4462-8DD4-215DE907E1A4}"/>
                </a:ext>
              </a:extLst>
            </p:cNvPr>
            <p:cNvSpPr txBox="1"/>
            <p:nvPr/>
          </p:nvSpPr>
          <p:spPr>
            <a:xfrm>
              <a:off x="3354517" y="6388370"/>
              <a:ext cx="4315790" cy="307777"/>
            </a:xfrm>
            <a:prstGeom prst="rect">
              <a:avLst/>
            </a:prstGeom>
            <a:solidFill>
              <a:schemeClr val="bg1"/>
            </a:solidFill>
            <a:effectLst/>
          </p:spPr>
          <p:txBody>
            <a:bodyPr wrap="square" rtlCol="0">
              <a:spAutoFit/>
            </a:bodyPr>
            <a:lstStyle/>
            <a:p>
              <a:pPr algn="ctr"/>
              <a:r>
                <a:rPr lang="en-GB" sz="1400" dirty="0">
                  <a:solidFill>
                    <a:schemeClr val="bg1"/>
                  </a:solidFill>
                  <a:latin typeface="Arial" panose="020B0604020202020204" pitchFamily="34" charset="0"/>
                  <a:cs typeface="Arial" panose="020B0604020202020204" pitchFamily="34" charset="0"/>
                </a:rPr>
                <a:t>Performance ‘made’ by 100 loci</a:t>
              </a:r>
            </a:p>
          </p:txBody>
        </p:sp>
      </p:grpSp>
      <p:sp>
        <p:nvSpPr>
          <p:cNvPr id="12" name="TextBox 11">
            <a:extLst>
              <a:ext uri="{FF2B5EF4-FFF2-40B4-BE49-F238E27FC236}">
                <a16:creationId xmlns:a16="http://schemas.microsoft.com/office/drawing/2014/main" id="{ED825104-507C-47C4-B3E8-61A0B1B19496}"/>
              </a:ext>
            </a:extLst>
          </p:cNvPr>
          <p:cNvSpPr txBox="1"/>
          <p:nvPr/>
        </p:nvSpPr>
        <p:spPr>
          <a:xfrm>
            <a:off x="994803" y="1095232"/>
            <a:ext cx="8953679"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atin typeface="Arial" panose="020B0604020202020204" pitchFamily="34" charset="0"/>
                <a:cs typeface="Arial" panose="020B0604020202020204" pitchFamily="34" charset="0"/>
              </a:rPr>
              <a:t>1000 individuals were simulated </a:t>
            </a:r>
            <a:r>
              <a:rPr lang="en-GB">
                <a:effectLst>
                  <a:outerShdw blurRad="38100" dist="38100" dir="2700000" algn="tl">
                    <a:srgbClr val="000000">
                      <a:alpha val="43137"/>
                    </a:srgbClr>
                  </a:outerShdw>
                </a:effectLst>
                <a:latin typeface="Arial" panose="020B0604020202020204" pitchFamily="34" charset="0"/>
                <a:cs typeface="Arial" panose="020B0604020202020204" pitchFamily="34" charset="0"/>
              </a:rPr>
              <a:t>with 100 loci</a:t>
            </a:r>
            <a:r>
              <a:rPr lang="en-GB">
                <a:latin typeface="Arial" panose="020B0604020202020204" pitchFamily="34" charset="0"/>
                <a:cs typeface="Arial" panose="020B0604020202020204" pitchFamily="34" charset="0"/>
              </a:rPr>
              <a:t>, LD=0, a=1 and d=0 per locus, p=q=0.5</a:t>
            </a:r>
          </a:p>
        </p:txBody>
      </p:sp>
      <p:sp>
        <p:nvSpPr>
          <p:cNvPr id="18" name="TextBox 17">
            <a:extLst>
              <a:ext uri="{FF2B5EF4-FFF2-40B4-BE49-F238E27FC236}">
                <a16:creationId xmlns:a16="http://schemas.microsoft.com/office/drawing/2014/main" id="{D30A083E-298E-46C4-BDE4-1D264EF58790}"/>
              </a:ext>
            </a:extLst>
          </p:cNvPr>
          <p:cNvSpPr txBox="1"/>
          <p:nvPr/>
        </p:nvSpPr>
        <p:spPr>
          <a:xfrm>
            <a:off x="7458075" y="1990725"/>
            <a:ext cx="2433638" cy="1200329"/>
          </a:xfrm>
          <a:prstGeom prst="rect">
            <a:avLst/>
          </a:prstGeom>
          <a:solidFill>
            <a:schemeClr val="bg1"/>
          </a:solidFill>
          <a:ln>
            <a:solidFill>
              <a:schemeClr val="tx1">
                <a:lumMod val="50000"/>
                <a:lumOff val="50000"/>
              </a:schemeClr>
            </a:solidFill>
          </a:ln>
          <a:effectLst>
            <a:outerShdw blurRad="50800" dist="38100" dir="2700000" algn="tl" rotWithShape="0">
              <a:prstClr val="black">
                <a:alpha val="40000"/>
              </a:prstClr>
            </a:outerShdw>
          </a:effectLst>
        </p:spPr>
        <p:txBody>
          <a:bodyPr wrap="square" rtlCol="0">
            <a:spAutoFit/>
          </a:bodyPr>
          <a:lstStyle/>
          <a:p>
            <a:r>
              <a:rPr lang="en-GB">
                <a:latin typeface="Arial" panose="020B0604020202020204" pitchFamily="34" charset="0"/>
                <a:cs typeface="Arial" panose="020B0604020202020204" pitchFamily="34" charset="0"/>
              </a:rPr>
              <a:t>These types do not exist here because of too low probability to come into existance</a:t>
            </a:r>
          </a:p>
        </p:txBody>
      </p:sp>
      <p:cxnSp>
        <p:nvCxnSpPr>
          <p:cNvPr id="20" name="Straight Arrow Connector 19">
            <a:extLst>
              <a:ext uri="{FF2B5EF4-FFF2-40B4-BE49-F238E27FC236}">
                <a16:creationId xmlns:a16="http://schemas.microsoft.com/office/drawing/2014/main" id="{C4BF2573-02AE-4123-A3FB-F763214277A8}"/>
              </a:ext>
            </a:extLst>
          </p:cNvPr>
          <p:cNvCxnSpPr>
            <a:cxnSpLocks/>
            <a:stCxn id="18" idx="1"/>
            <a:endCxn id="5" idx="6"/>
          </p:cNvCxnSpPr>
          <p:nvPr/>
        </p:nvCxnSpPr>
        <p:spPr>
          <a:xfrm flipH="1" flipV="1">
            <a:off x="5869146" y="1660307"/>
            <a:ext cx="1588929" cy="930583"/>
          </a:xfrm>
          <a:prstGeom prst="straightConnector1">
            <a:avLst/>
          </a:prstGeom>
          <a:ln w="127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2FCB086-9049-427F-93FB-1DF9B6139B9D}"/>
              </a:ext>
            </a:extLst>
          </p:cNvPr>
          <p:cNvCxnSpPr>
            <a:cxnSpLocks/>
            <a:stCxn id="18" idx="2"/>
            <a:endCxn id="6" idx="1"/>
          </p:cNvCxnSpPr>
          <p:nvPr/>
        </p:nvCxnSpPr>
        <p:spPr>
          <a:xfrm>
            <a:off x="8674894" y="3191054"/>
            <a:ext cx="1420304" cy="2660217"/>
          </a:xfrm>
          <a:prstGeom prst="straightConnector1">
            <a:avLst/>
          </a:prstGeom>
          <a:ln w="127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feld 5">
            <a:extLst>
              <a:ext uri="{FF2B5EF4-FFF2-40B4-BE49-F238E27FC236}">
                <a16:creationId xmlns:a16="http://schemas.microsoft.com/office/drawing/2014/main" id="{037DB588-63F7-414C-B8AE-5DFB8DC2153C}"/>
              </a:ext>
            </a:extLst>
          </p:cNvPr>
          <p:cNvSpPr txBox="1"/>
          <p:nvPr/>
        </p:nvSpPr>
        <p:spPr>
          <a:xfrm>
            <a:off x="11518642" y="6356230"/>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11</a:t>
            </a:fld>
            <a:endParaRPr lang="en-GB" sz="2400" dirty="0">
              <a:latin typeface="Arial" panose="020B0604020202020204" pitchFamily="34" charset="0"/>
              <a:cs typeface="Arial" panose="020B0604020202020204" pitchFamily="34" charset="0"/>
            </a:endParaRPr>
          </a:p>
        </p:txBody>
      </p:sp>
      <p:grpSp>
        <p:nvGrpSpPr>
          <p:cNvPr id="15" name="Gruppieren 14">
            <a:extLst>
              <a:ext uri="{FF2B5EF4-FFF2-40B4-BE49-F238E27FC236}">
                <a16:creationId xmlns:a16="http://schemas.microsoft.com/office/drawing/2014/main" id="{AFB8FE2A-59A5-400B-8796-D4681FE7952A}"/>
              </a:ext>
            </a:extLst>
          </p:cNvPr>
          <p:cNvGrpSpPr/>
          <p:nvPr/>
        </p:nvGrpSpPr>
        <p:grpSpPr>
          <a:xfrm>
            <a:off x="8793099" y="1044302"/>
            <a:ext cx="2201473" cy="478164"/>
            <a:chOff x="8793099" y="1044302"/>
            <a:chExt cx="2201473" cy="478164"/>
          </a:xfrm>
        </p:grpSpPr>
        <p:sp>
          <p:nvSpPr>
            <p:cNvPr id="22" name="Rechteck: abgerundete Ecken 21">
              <a:extLst>
                <a:ext uri="{FF2B5EF4-FFF2-40B4-BE49-F238E27FC236}">
                  <a16:creationId xmlns:a16="http://schemas.microsoft.com/office/drawing/2014/main" id="{958FE1DD-E578-4D63-8366-90BC24B0981A}"/>
                </a:ext>
              </a:extLst>
            </p:cNvPr>
            <p:cNvSpPr/>
            <p:nvPr/>
          </p:nvSpPr>
          <p:spPr>
            <a:xfrm>
              <a:off x="8793099" y="1044302"/>
              <a:ext cx="1004044" cy="471192"/>
            </a:xfrm>
            <a:prstGeom prst="roundRect">
              <a:avLst/>
            </a:prstGeom>
            <a:noFill/>
            <a:ln w="19050">
              <a:solidFill>
                <a:srgbClr val="C00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a:extLst>
                <a:ext uri="{FF2B5EF4-FFF2-40B4-BE49-F238E27FC236}">
                  <a16:creationId xmlns:a16="http://schemas.microsoft.com/office/drawing/2014/main" id="{3C6FCC15-815F-47AE-AD67-E55EBE222408}"/>
                </a:ext>
              </a:extLst>
            </p:cNvPr>
            <p:cNvSpPr txBox="1"/>
            <p:nvPr/>
          </p:nvSpPr>
          <p:spPr>
            <a:xfrm>
              <a:off x="9830942" y="1102204"/>
              <a:ext cx="1163630" cy="369332"/>
            </a:xfrm>
            <a:prstGeom prst="rect">
              <a:avLst/>
            </a:prstGeom>
            <a:noFill/>
          </p:spPr>
          <p:txBody>
            <a:bodyPr wrap="square" rtlCol="0">
              <a:spAutoFit/>
            </a:bodyPr>
            <a:lstStyle/>
            <a:p>
              <a:r>
                <a:rPr lang="de-DE" dirty="0" err="1">
                  <a:latin typeface="Arial" panose="020B0604020202020204" pitchFamily="34" charset="0"/>
                  <a:cs typeface="Arial" panose="020B0604020202020204" pitchFamily="34" charset="0"/>
                </a:rPr>
                <a:t>reminder</a:t>
              </a:r>
              <a:endParaRPr lang="de-DE" dirty="0">
                <a:latin typeface="Arial" panose="020B0604020202020204" pitchFamily="34" charset="0"/>
                <a:cs typeface="Arial" panose="020B0604020202020204" pitchFamily="34" charset="0"/>
              </a:endParaRPr>
            </a:p>
          </p:txBody>
        </p:sp>
        <p:sp>
          <p:nvSpPr>
            <p:cNvPr id="23" name="Rechteck: abgerundete Ecken 22">
              <a:extLst>
                <a:ext uri="{FF2B5EF4-FFF2-40B4-BE49-F238E27FC236}">
                  <a16:creationId xmlns:a16="http://schemas.microsoft.com/office/drawing/2014/main" id="{4089B6E6-842D-4EF9-82FA-3C3B4DBD9724}"/>
                </a:ext>
              </a:extLst>
            </p:cNvPr>
            <p:cNvSpPr/>
            <p:nvPr/>
          </p:nvSpPr>
          <p:spPr>
            <a:xfrm>
              <a:off x="9797142" y="1051274"/>
              <a:ext cx="1094957" cy="471192"/>
            </a:xfrm>
            <a:prstGeom prst="roundRect">
              <a:avLst/>
            </a:prstGeom>
            <a:noFill/>
            <a:ln w="19050">
              <a:solidFill>
                <a:srgbClr val="C00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Tree>
    <p:extLst>
      <p:ext uri="{BB962C8B-B14F-4D97-AF65-F5344CB8AC3E}">
        <p14:creationId xmlns:p14="http://schemas.microsoft.com/office/powerpoint/2010/main" val="284909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80">
                                          <p:stCondLst>
                                            <p:cond delay="0"/>
                                          </p:stCondLst>
                                        </p:cTn>
                                        <p:tgtEl>
                                          <p:spTgt spid="15"/>
                                        </p:tgtEl>
                                      </p:cBhvr>
                                    </p:animEffect>
                                    <p:anim calcmode="lin" valueType="num">
                                      <p:cBhvr>
                                        <p:cTn id="8"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3" dur="26">
                                          <p:stCondLst>
                                            <p:cond delay="650"/>
                                          </p:stCondLst>
                                        </p:cTn>
                                        <p:tgtEl>
                                          <p:spTgt spid="15"/>
                                        </p:tgtEl>
                                      </p:cBhvr>
                                      <p:to x="100000" y="60000"/>
                                    </p:animScale>
                                    <p:animScale>
                                      <p:cBhvr>
                                        <p:cTn id="14" dur="166" decel="50000">
                                          <p:stCondLst>
                                            <p:cond delay="676"/>
                                          </p:stCondLst>
                                        </p:cTn>
                                        <p:tgtEl>
                                          <p:spTgt spid="15"/>
                                        </p:tgtEl>
                                      </p:cBhvr>
                                      <p:to x="100000" y="100000"/>
                                    </p:animScale>
                                    <p:animScale>
                                      <p:cBhvr>
                                        <p:cTn id="15" dur="26">
                                          <p:stCondLst>
                                            <p:cond delay="1312"/>
                                          </p:stCondLst>
                                        </p:cTn>
                                        <p:tgtEl>
                                          <p:spTgt spid="15"/>
                                        </p:tgtEl>
                                      </p:cBhvr>
                                      <p:to x="100000" y="80000"/>
                                    </p:animScale>
                                    <p:animScale>
                                      <p:cBhvr>
                                        <p:cTn id="16" dur="166" decel="50000">
                                          <p:stCondLst>
                                            <p:cond delay="1338"/>
                                          </p:stCondLst>
                                        </p:cTn>
                                        <p:tgtEl>
                                          <p:spTgt spid="15"/>
                                        </p:tgtEl>
                                      </p:cBhvr>
                                      <p:to x="100000" y="100000"/>
                                    </p:animScale>
                                    <p:animScale>
                                      <p:cBhvr>
                                        <p:cTn id="17" dur="26">
                                          <p:stCondLst>
                                            <p:cond delay="1642"/>
                                          </p:stCondLst>
                                        </p:cTn>
                                        <p:tgtEl>
                                          <p:spTgt spid="15"/>
                                        </p:tgtEl>
                                      </p:cBhvr>
                                      <p:to x="100000" y="90000"/>
                                    </p:animScale>
                                    <p:animScale>
                                      <p:cBhvr>
                                        <p:cTn id="18" dur="166" decel="50000">
                                          <p:stCondLst>
                                            <p:cond delay="1668"/>
                                          </p:stCondLst>
                                        </p:cTn>
                                        <p:tgtEl>
                                          <p:spTgt spid="15"/>
                                        </p:tgtEl>
                                      </p:cBhvr>
                                      <p:to x="100000" y="100000"/>
                                    </p:animScale>
                                    <p:animScale>
                                      <p:cBhvr>
                                        <p:cTn id="19" dur="26">
                                          <p:stCondLst>
                                            <p:cond delay="1808"/>
                                          </p:stCondLst>
                                        </p:cTn>
                                        <p:tgtEl>
                                          <p:spTgt spid="15"/>
                                        </p:tgtEl>
                                      </p:cBhvr>
                                      <p:to x="100000" y="95000"/>
                                    </p:animScale>
                                    <p:animScale>
                                      <p:cBhvr>
                                        <p:cTn id="20" dur="166" decel="50000">
                                          <p:stCondLst>
                                            <p:cond delay="1834"/>
                                          </p:stCondLst>
                                        </p:cTn>
                                        <p:tgtEl>
                                          <p:spTgt spid="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B59133-67E8-44D5-8AE4-821C8DD46192}"/>
              </a:ext>
            </a:extLst>
          </p:cNvPr>
          <p:cNvPicPr>
            <a:picLocks noChangeAspect="1"/>
          </p:cNvPicPr>
          <p:nvPr/>
        </p:nvPicPr>
        <p:blipFill>
          <a:blip r:embed="rId2"/>
          <a:stretch>
            <a:fillRect/>
          </a:stretch>
        </p:blipFill>
        <p:spPr>
          <a:xfrm>
            <a:off x="145577" y="1095232"/>
            <a:ext cx="10382936" cy="5628565"/>
          </a:xfrm>
          <a:prstGeom prst="rect">
            <a:avLst/>
          </a:prstGeom>
          <a:effectLst>
            <a:outerShdw blurRad="50800" dist="38100" dir="2700000" algn="tl" rotWithShape="0">
              <a:prstClr val="black">
                <a:alpha val="40000"/>
              </a:prstClr>
            </a:outerShdw>
          </a:effectLst>
        </p:spPr>
      </p:pic>
      <p:sp>
        <p:nvSpPr>
          <p:cNvPr id="4" name="TextBox 3">
            <a:extLst>
              <a:ext uri="{FF2B5EF4-FFF2-40B4-BE49-F238E27FC236}">
                <a16:creationId xmlns:a16="http://schemas.microsoft.com/office/drawing/2014/main" id="{A85FCE16-F88D-4133-8CD6-F4ADCD8AE462}"/>
              </a:ext>
            </a:extLst>
          </p:cNvPr>
          <p:cNvSpPr txBox="1"/>
          <p:nvPr/>
        </p:nvSpPr>
        <p:spPr>
          <a:xfrm>
            <a:off x="45493" y="45493"/>
            <a:ext cx="12046423" cy="830997"/>
          </a:xfrm>
          <a:prstGeom prst="rect">
            <a:avLst/>
          </a:prstGeom>
          <a:noFill/>
        </p:spPr>
        <p:txBody>
          <a:bodyPr wrap="square" rtlCol="0">
            <a:spAutoFit/>
          </a:bodyPr>
          <a:lstStyle/>
          <a:p>
            <a:r>
              <a:rPr lang="en-GB" sz="2400" dirty="0">
                <a:solidFill>
                  <a:srgbClr val="006600"/>
                </a:solidFill>
                <a:latin typeface="Arial" panose="020B0604020202020204" pitchFamily="34" charset="0"/>
                <a:cs typeface="Arial" panose="020B0604020202020204" pitchFamily="34" charset="0"/>
              </a:rPr>
              <a:t>A genotype with heterozygosity at all 100 loci would lead to a panel of DH lines with a σ²</a:t>
            </a:r>
            <a:r>
              <a:rPr lang="en-GB" sz="2400" baseline="-25000" dirty="0">
                <a:solidFill>
                  <a:srgbClr val="006600"/>
                </a:solidFill>
                <a:latin typeface="Arial" panose="020B0604020202020204" pitchFamily="34" charset="0"/>
                <a:cs typeface="Arial" panose="020B0604020202020204" pitchFamily="34" charset="0"/>
              </a:rPr>
              <a:t>G </a:t>
            </a:r>
            <a:r>
              <a:rPr lang="en-GB" sz="2400" dirty="0">
                <a:solidFill>
                  <a:srgbClr val="006600"/>
                </a:solidFill>
                <a:latin typeface="Arial" panose="020B0604020202020204" pitchFamily="34" charset="0"/>
                <a:cs typeface="Arial" panose="020B0604020202020204" pitchFamily="34" charset="0"/>
              </a:rPr>
              <a:t>= 100</a:t>
            </a:r>
            <a:r>
              <a:rPr lang="en-GB" sz="2400" dirty="0">
                <a:latin typeface="Arial" panose="020B0604020202020204" pitchFamily="34" charset="0"/>
                <a:cs typeface="Arial" panose="020B0604020202020204" pitchFamily="34" charset="0"/>
              </a:rPr>
              <a:t>. </a:t>
            </a:r>
            <a:r>
              <a:rPr lang="en-GB" sz="2400" dirty="0">
                <a:solidFill>
                  <a:srgbClr val="0000FF"/>
                </a:solidFill>
                <a:latin typeface="Arial" panose="020B0604020202020204" pitchFamily="34" charset="0"/>
                <a:cs typeface="Arial" panose="020B0604020202020204" pitchFamily="34" charset="0"/>
              </a:rPr>
              <a:t>A genotype with homozygosity at all N=100 loci ‚good‘ would perform 100. </a:t>
            </a:r>
          </a:p>
        </p:txBody>
      </p:sp>
      <p:grpSp>
        <p:nvGrpSpPr>
          <p:cNvPr id="13" name="Group 12">
            <a:extLst>
              <a:ext uri="{FF2B5EF4-FFF2-40B4-BE49-F238E27FC236}">
                <a16:creationId xmlns:a16="http://schemas.microsoft.com/office/drawing/2014/main" id="{A3A06E4C-BCB6-49E4-9911-86DCDB923A34}"/>
              </a:ext>
            </a:extLst>
          </p:cNvPr>
          <p:cNvGrpSpPr/>
          <p:nvPr/>
        </p:nvGrpSpPr>
        <p:grpSpPr>
          <a:xfrm>
            <a:off x="736979" y="782472"/>
            <a:ext cx="5132167" cy="1059635"/>
            <a:chOff x="736979" y="782472"/>
            <a:chExt cx="5132167" cy="1059635"/>
          </a:xfrm>
        </p:grpSpPr>
        <p:sp>
          <p:nvSpPr>
            <p:cNvPr id="5" name="Oval 4">
              <a:extLst>
                <a:ext uri="{FF2B5EF4-FFF2-40B4-BE49-F238E27FC236}">
                  <a16:creationId xmlns:a16="http://schemas.microsoft.com/office/drawing/2014/main" id="{06CA150E-D70F-4D0F-9A8C-8558A3A4EF77}"/>
                </a:ext>
              </a:extLst>
            </p:cNvPr>
            <p:cNvSpPr/>
            <p:nvPr/>
          </p:nvSpPr>
          <p:spPr>
            <a:xfrm>
              <a:off x="5509146" y="1478507"/>
              <a:ext cx="360000" cy="363600"/>
            </a:xfrm>
            <a:prstGeom prst="ellipse">
              <a:avLst/>
            </a:prstGeom>
            <a:noFill/>
            <a:ln w="28575">
              <a:solidFill>
                <a:srgbClr val="00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rgbClr val="006600"/>
                  </a:solidFill>
                </a:ln>
                <a:noFill/>
              </a:endParaRPr>
            </a:p>
          </p:txBody>
        </p:sp>
        <p:cxnSp>
          <p:nvCxnSpPr>
            <p:cNvPr id="9" name="Straight Arrow Connector 8">
              <a:extLst>
                <a:ext uri="{FF2B5EF4-FFF2-40B4-BE49-F238E27FC236}">
                  <a16:creationId xmlns:a16="http://schemas.microsoft.com/office/drawing/2014/main" id="{31EDBC21-2747-46EC-B9B9-CF41D116FC5A}"/>
                </a:ext>
              </a:extLst>
            </p:cNvPr>
            <p:cNvCxnSpPr>
              <a:endCxn id="5" idx="2"/>
            </p:cNvCxnSpPr>
            <p:nvPr/>
          </p:nvCxnSpPr>
          <p:spPr>
            <a:xfrm>
              <a:off x="736979" y="782472"/>
              <a:ext cx="4772167" cy="877835"/>
            </a:xfrm>
            <a:prstGeom prst="straightConnector1">
              <a:avLst/>
            </a:prstGeom>
            <a:ln>
              <a:solidFill>
                <a:srgbClr val="0066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64CF0A59-ADCF-43AB-B031-99723F6CABB9}"/>
              </a:ext>
            </a:extLst>
          </p:cNvPr>
          <p:cNvGrpSpPr/>
          <p:nvPr/>
        </p:nvGrpSpPr>
        <p:grpSpPr>
          <a:xfrm>
            <a:off x="10042477" y="827964"/>
            <a:ext cx="580031" cy="5333659"/>
            <a:chOff x="10042477" y="827964"/>
            <a:chExt cx="580031" cy="5333659"/>
          </a:xfrm>
        </p:grpSpPr>
        <p:sp>
          <p:nvSpPr>
            <p:cNvPr id="6" name="Oval 5">
              <a:extLst>
                <a:ext uri="{FF2B5EF4-FFF2-40B4-BE49-F238E27FC236}">
                  <a16:creationId xmlns:a16="http://schemas.microsoft.com/office/drawing/2014/main" id="{1AF44635-3C2F-4A82-AD9F-CA8E2C7ABF9B}"/>
                </a:ext>
              </a:extLst>
            </p:cNvPr>
            <p:cNvSpPr/>
            <p:nvPr/>
          </p:nvSpPr>
          <p:spPr>
            <a:xfrm>
              <a:off x="10042477" y="5798023"/>
              <a:ext cx="360000" cy="363600"/>
            </a:xfrm>
            <a:prstGeom prst="ellipse">
              <a:avLst/>
            </a:prstGeom>
            <a:noFill/>
            <a:ln w="28575">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rgbClr val="006600"/>
                  </a:solidFill>
                </a:ln>
                <a:noFill/>
              </a:endParaRPr>
            </a:p>
          </p:txBody>
        </p:sp>
        <p:cxnSp>
          <p:nvCxnSpPr>
            <p:cNvPr id="10" name="Straight Arrow Connector 9">
              <a:extLst>
                <a:ext uri="{FF2B5EF4-FFF2-40B4-BE49-F238E27FC236}">
                  <a16:creationId xmlns:a16="http://schemas.microsoft.com/office/drawing/2014/main" id="{B5A16BEA-FFEB-44D9-A3E0-CB0566B41876}"/>
                </a:ext>
              </a:extLst>
            </p:cNvPr>
            <p:cNvCxnSpPr>
              <a:cxnSpLocks/>
            </p:cNvCxnSpPr>
            <p:nvPr/>
          </p:nvCxnSpPr>
          <p:spPr>
            <a:xfrm flipH="1">
              <a:off x="10262507" y="827964"/>
              <a:ext cx="360001" cy="4999970"/>
            </a:xfrm>
            <a:prstGeom prst="straightConnector1">
              <a:avLst/>
            </a:prstGeom>
            <a:ln>
              <a:solidFill>
                <a:srgbClr val="0000FF"/>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7" name="Oval 6">
            <a:extLst>
              <a:ext uri="{FF2B5EF4-FFF2-40B4-BE49-F238E27FC236}">
                <a16:creationId xmlns:a16="http://schemas.microsoft.com/office/drawing/2014/main" id="{4860145D-FB3D-410B-99F5-2C60FA12B487}"/>
              </a:ext>
            </a:extLst>
          </p:cNvPr>
          <p:cNvSpPr/>
          <p:nvPr/>
        </p:nvSpPr>
        <p:spPr>
          <a:xfrm>
            <a:off x="4408227" y="2947916"/>
            <a:ext cx="2438400" cy="1774209"/>
          </a:xfrm>
          <a:prstGeom prst="ellipse">
            <a:avLst/>
          </a:prstGeom>
          <a:noFill/>
          <a:ln w="38100">
            <a:solidFill>
              <a:srgbClr val="CC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endParaRPr>
          </a:p>
        </p:txBody>
      </p:sp>
      <p:sp>
        <p:nvSpPr>
          <p:cNvPr id="15" name="TextBox 14">
            <a:extLst>
              <a:ext uri="{FF2B5EF4-FFF2-40B4-BE49-F238E27FC236}">
                <a16:creationId xmlns:a16="http://schemas.microsoft.com/office/drawing/2014/main" id="{DCCE2B53-38A2-4444-8837-599E9E9DDF53}"/>
              </a:ext>
            </a:extLst>
          </p:cNvPr>
          <p:cNvSpPr txBox="1"/>
          <p:nvPr/>
        </p:nvSpPr>
        <p:spPr>
          <a:xfrm>
            <a:off x="6956279" y="1508857"/>
            <a:ext cx="2992203" cy="3970318"/>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such equations are meant as mean for all the many possible S0-individuals and homozygous bulks </a:t>
            </a:r>
            <a:r>
              <a:rPr lang="en-GB" dirty="0" err="1">
                <a:latin typeface="Arial" panose="020B0604020202020204" pitchFamily="34" charset="0"/>
                <a:cs typeface="Arial" panose="020B0604020202020204" pitchFamily="34" charset="0"/>
              </a:rPr>
              <a:t>deriva-ble</a:t>
            </a:r>
            <a:r>
              <a:rPr lang="en-GB" dirty="0">
                <a:latin typeface="Arial" panose="020B0604020202020204" pitchFamily="34" charset="0"/>
                <a:cs typeface="Arial" panose="020B0604020202020204" pitchFamily="34" charset="0"/>
              </a:rPr>
              <a:t> from them. The mean variance within such homo-</a:t>
            </a:r>
            <a:r>
              <a:rPr lang="en-GB" dirty="0" err="1">
                <a:latin typeface="Arial" panose="020B0604020202020204" pitchFamily="34" charset="0"/>
                <a:cs typeface="Arial" panose="020B0604020202020204" pitchFamily="34" charset="0"/>
              </a:rPr>
              <a:t>zygous</a:t>
            </a:r>
            <a:r>
              <a:rPr lang="en-GB" dirty="0">
                <a:latin typeface="Arial" panose="020B0604020202020204" pitchFamily="34" charset="0"/>
                <a:cs typeface="Arial" panose="020B0604020202020204" pitchFamily="34" charset="0"/>
              </a:rPr>
              <a:t> bulks is </a:t>
            </a:r>
            <a:r>
              <a:rPr lang="en-GB" dirty="0">
                <a:solidFill>
                  <a:srgbClr val="C00000"/>
                </a:solidFill>
                <a:latin typeface="Arial" panose="020B0604020202020204" pitchFamily="34" charset="0"/>
                <a:cs typeface="Arial" panose="020B0604020202020204" pitchFamily="34" charset="0"/>
              </a:rPr>
              <a:t>this </a:t>
            </a:r>
            <a:br>
              <a:rPr lang="en-GB" dirty="0">
                <a:solidFill>
                  <a:srgbClr val="C00000"/>
                </a:solidFill>
                <a:latin typeface="Arial" panose="020B0604020202020204" pitchFamily="34" charset="0"/>
                <a:cs typeface="Arial" panose="020B0604020202020204" pitchFamily="34" charset="0"/>
              </a:rPr>
            </a:br>
            <a:r>
              <a:rPr lang="en-GB" sz="1800" dirty="0">
                <a:solidFill>
                  <a:srgbClr val="C00000"/>
                </a:solidFill>
                <a:latin typeface="Arial" panose="020B0604020202020204" pitchFamily="34" charset="0"/>
                <a:cs typeface="Arial" panose="020B0604020202020204" pitchFamily="34" charset="0"/>
              </a:rPr>
              <a:t>σ²</a:t>
            </a:r>
            <a:r>
              <a:rPr lang="en-GB" sz="1800" baseline="-25000" dirty="0">
                <a:solidFill>
                  <a:srgbClr val="C00000"/>
                </a:solidFill>
                <a:latin typeface="Arial" panose="020B0604020202020204" pitchFamily="34" charset="0"/>
                <a:cs typeface="Arial" panose="020B0604020202020204" pitchFamily="34" charset="0"/>
              </a:rPr>
              <a:t>G </a:t>
            </a:r>
            <a:r>
              <a:rPr lang="en-GB" sz="1800" dirty="0">
                <a:solidFill>
                  <a:srgbClr val="C00000"/>
                </a:solidFill>
                <a:latin typeface="Arial" panose="020B0604020202020204" pitchFamily="34" charset="0"/>
                <a:cs typeface="Arial" panose="020B0604020202020204" pitchFamily="34" charset="0"/>
              </a:rPr>
              <a:t>= </a:t>
            </a:r>
            <a:r>
              <a:rPr lang="en-GB"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σ²</a:t>
            </a:r>
            <a:r>
              <a:rPr lang="en-GB" baseline="-250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A</a:t>
            </a:r>
            <a:r>
              <a:rPr lang="en-GB"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a:t>
            </a:r>
            <a:r>
              <a:rPr lang="en-GB" sz="1800" dirty="0">
                <a:solidFill>
                  <a:srgbClr val="C00000"/>
                </a:solidFill>
                <a:latin typeface="Arial" panose="020B0604020202020204" pitchFamily="34" charset="0"/>
                <a:cs typeface="Arial" panose="020B0604020202020204" pitchFamily="34" charset="0"/>
              </a:rPr>
              <a:t>= </a:t>
            </a:r>
            <a:r>
              <a:rPr lang="en-GB" sz="18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50</a:t>
            </a:r>
            <a:r>
              <a:rPr lang="en-GB" sz="1800" dirty="0">
                <a:latin typeface="Arial" panose="020B0604020202020204" pitchFamily="34" charset="0"/>
                <a:cs typeface="Arial" panose="020B0604020202020204" pitchFamily="34" charset="0"/>
              </a:rPr>
              <a:t>. A</a:t>
            </a:r>
            <a:r>
              <a:rPr lang="en-GB" dirty="0">
                <a:latin typeface="Arial" panose="020B0604020202020204" pitchFamily="34" charset="0"/>
                <a:cs typeface="Arial" panose="020B0604020202020204" pitchFamily="34" charset="0"/>
              </a:rPr>
              <a:t>s ex-</a:t>
            </a:r>
            <a:r>
              <a:rPr lang="en-GB" dirty="0" err="1">
                <a:latin typeface="Arial" panose="020B0604020202020204" pitchFamily="34" charset="0"/>
                <a:cs typeface="Arial" panose="020B0604020202020204" pitchFamily="34" charset="0"/>
              </a:rPr>
              <a:t>plained</a:t>
            </a:r>
            <a:r>
              <a:rPr lang="en-GB" dirty="0">
                <a:latin typeface="Arial" panose="020B0604020202020204" pitchFamily="34" charset="0"/>
                <a:cs typeface="Arial" panose="020B0604020202020204" pitchFamily="34" charset="0"/>
              </a:rPr>
              <a:t>, the variation bet-ween these bulks for their ‚within-variance’ is </a:t>
            </a:r>
            <a:r>
              <a:rPr lang="en-GB" dirty="0" err="1">
                <a:latin typeface="Arial" panose="020B0604020202020204" pitchFamily="34" charset="0"/>
                <a:cs typeface="Arial" panose="020B0604020202020204" pitchFamily="34" charset="0"/>
              </a:rPr>
              <a:t>neglec</a:t>
            </a:r>
            <a:r>
              <a:rPr lang="en-GB" dirty="0">
                <a:latin typeface="Arial" panose="020B0604020202020204" pitchFamily="34" charset="0"/>
                <a:cs typeface="Arial" panose="020B0604020202020204" pitchFamily="34" charset="0"/>
              </a:rPr>
              <a:t>-ted and negligible. </a:t>
            </a:r>
            <a:r>
              <a:rPr lang="en-GB" dirty="0">
                <a:solidFill>
                  <a:schemeClr val="tx1">
                    <a:lumMod val="50000"/>
                    <a:lumOff val="50000"/>
                  </a:schemeClr>
                </a:solidFill>
                <a:latin typeface="Arial" panose="020B0604020202020204" pitchFamily="34" charset="0"/>
                <a:cs typeface="Arial" panose="020B0604020202020204" pitchFamily="34" charset="0"/>
              </a:rPr>
              <a:t>For </a:t>
            </a:r>
            <a:r>
              <a:rPr lang="en-GB" dirty="0" err="1">
                <a:solidFill>
                  <a:schemeClr val="tx1">
                    <a:lumMod val="50000"/>
                    <a:lumOff val="50000"/>
                  </a:schemeClr>
                </a:solidFill>
                <a:latin typeface="Arial" panose="020B0604020202020204" pitchFamily="34" charset="0"/>
                <a:cs typeface="Arial" panose="020B0604020202020204" pitchFamily="34" charset="0"/>
              </a:rPr>
              <a:t>mo</a:t>
            </a:r>
            <a:r>
              <a:rPr lang="en-GB" dirty="0">
                <a:solidFill>
                  <a:schemeClr val="tx1">
                    <a:lumMod val="50000"/>
                    <a:lumOff val="50000"/>
                  </a:schemeClr>
                </a:solidFill>
                <a:latin typeface="Arial" panose="020B0604020202020204" pitchFamily="34" charset="0"/>
                <a:cs typeface="Arial" panose="020B0604020202020204" pitchFamily="34" charset="0"/>
              </a:rPr>
              <a:t>-no- and </a:t>
            </a:r>
            <a:r>
              <a:rPr lang="en-GB" dirty="0" err="1">
                <a:solidFill>
                  <a:schemeClr val="tx1">
                    <a:lumMod val="50000"/>
                    <a:lumOff val="50000"/>
                  </a:schemeClr>
                </a:solidFill>
                <a:latin typeface="Arial" panose="020B0604020202020204" pitchFamily="34" charset="0"/>
                <a:cs typeface="Arial" panose="020B0604020202020204" pitchFamily="34" charset="0"/>
              </a:rPr>
              <a:t>oligogenetic</a:t>
            </a:r>
            <a:r>
              <a:rPr lang="en-GB" dirty="0">
                <a:solidFill>
                  <a:schemeClr val="tx1">
                    <a:lumMod val="50000"/>
                    <a:lumOff val="50000"/>
                  </a:schemeClr>
                </a:solidFill>
                <a:latin typeface="Arial" panose="020B0604020202020204" pitchFamily="34" charset="0"/>
                <a:cs typeface="Arial" panose="020B0604020202020204" pitchFamily="34" charset="0"/>
              </a:rPr>
              <a:t> traits, this neglection is too harsh</a:t>
            </a:r>
            <a:r>
              <a:rPr lang="en-GB" dirty="0">
                <a:latin typeface="Arial" panose="020B0604020202020204" pitchFamily="34" charset="0"/>
                <a:cs typeface="Arial" panose="020B0604020202020204" pitchFamily="34" charset="0"/>
              </a:rPr>
              <a:t>.</a:t>
            </a:r>
          </a:p>
        </p:txBody>
      </p:sp>
      <p:sp>
        <p:nvSpPr>
          <p:cNvPr id="2" name="TextBox 1">
            <a:extLst>
              <a:ext uri="{FF2B5EF4-FFF2-40B4-BE49-F238E27FC236}">
                <a16:creationId xmlns:a16="http://schemas.microsoft.com/office/drawing/2014/main" id="{42F44529-EADF-4B8D-8A17-CC22E6176A54}"/>
              </a:ext>
            </a:extLst>
          </p:cNvPr>
          <p:cNvSpPr txBox="1"/>
          <p:nvPr/>
        </p:nvSpPr>
        <p:spPr>
          <a:xfrm>
            <a:off x="951258" y="1575787"/>
            <a:ext cx="3362974" cy="4154984"/>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Since default assumption in Quantitative Genetics is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a:t>
            </a:r>
            <a:r>
              <a:rPr lang="en-GB" dirty="0">
                <a:latin typeface="Arial" panose="020B0604020202020204" pitchFamily="34" charset="0"/>
                <a:cs typeface="Arial" panose="020B0604020202020204" pitchFamily="34" charset="0"/>
              </a:rPr>
              <a:t>,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variance on X- and Y-axis shrinks</a:t>
            </a:r>
            <a:r>
              <a:rPr lang="en-GB" dirty="0">
                <a:latin typeface="Arial" panose="020B0604020202020204" pitchFamily="34" charset="0"/>
                <a:cs typeface="Arial" panose="020B0604020202020204" pitchFamily="34" charset="0"/>
              </a:rPr>
              <a:t>. With N=very high &amp; LD=0 (zero linkage), </a:t>
            </a:r>
            <a:r>
              <a:rPr lang="en-GB" dirty="0" err="1">
                <a:latin typeface="Arial" panose="020B0604020202020204" pitchFamily="34" charset="0"/>
                <a:cs typeface="Arial" panose="020B0604020202020204" pitchFamily="34" charset="0"/>
              </a:rPr>
              <a:t>geno</a:t>
            </a:r>
            <a:r>
              <a:rPr lang="en-GB" dirty="0">
                <a:latin typeface="Arial" panose="020B0604020202020204" pitchFamily="34" charset="0"/>
                <a:cs typeface="Arial" panose="020B0604020202020204" pitchFamily="34" charset="0"/>
              </a:rPr>
              <a:t>-types are expected to differ little in performance and cause more or less the same (small) </a:t>
            </a:r>
            <a:r>
              <a:rPr lang="en-GB" sz="1800" dirty="0">
                <a:latin typeface="Arial" panose="020B0604020202020204" pitchFamily="34" charset="0"/>
                <a:cs typeface="Arial" panose="020B0604020202020204" pitchFamily="34" charset="0"/>
              </a:rPr>
              <a:t>σ²</a:t>
            </a:r>
            <a:r>
              <a:rPr lang="en-GB" sz="1800" baseline="-25000" dirty="0">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 when looking on the panel of DHs derived from them. </a:t>
            </a:r>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 </a:t>
            </a:r>
          </a:p>
          <a:p>
            <a:r>
              <a:rPr lang="en-GB" dirty="0">
                <a:latin typeface="Arial" panose="020B0604020202020204" pitchFamily="34" charset="0"/>
                <a:cs typeface="Arial" panose="020B0604020202020204" pitchFamily="34" charset="0"/>
              </a:rPr>
              <a:t>The </a:t>
            </a:r>
            <a:r>
              <a:rPr lang="en-GB" dirty="0" err="1">
                <a:latin typeface="Arial" panose="020B0604020202020204" pitchFamily="34" charset="0"/>
                <a:cs typeface="Arial" panose="020B0604020202020204" pitchFamily="34" charset="0"/>
              </a:rPr>
              <a:t>Qu.G</a:t>
            </a:r>
            <a:r>
              <a:rPr lang="en-GB" dirty="0">
                <a:latin typeface="Arial" panose="020B0604020202020204" pitchFamily="34" charset="0"/>
                <a:cs typeface="Arial" panose="020B0604020202020204" pitchFamily="34" charset="0"/>
              </a:rPr>
              <a:t>.-equations such as (in our case): </a:t>
            </a:r>
            <a:br>
              <a:rPr lang="en-GB" dirty="0">
                <a:latin typeface="Arial" panose="020B0604020202020204" pitchFamily="34" charset="0"/>
                <a:cs typeface="Arial" panose="020B0604020202020204" pitchFamily="34" charset="0"/>
              </a:rPr>
            </a:br>
            <a:r>
              <a:rPr lang="en-GB" sz="1800" dirty="0">
                <a:solidFill>
                  <a:srgbClr val="C00000"/>
                </a:solidFill>
                <a:latin typeface="Arial" panose="020B0604020202020204" pitchFamily="34" charset="0"/>
                <a:cs typeface="Arial" panose="020B0604020202020204" pitchFamily="34" charset="0"/>
              </a:rPr>
              <a:t>σ²</a:t>
            </a:r>
            <a:r>
              <a:rPr lang="en-GB" sz="1800" baseline="-25000" dirty="0">
                <a:solidFill>
                  <a:srgbClr val="C00000"/>
                </a:solidFill>
                <a:latin typeface="Arial" panose="020B0604020202020204" pitchFamily="34" charset="0"/>
                <a:cs typeface="Arial" panose="020B0604020202020204" pitchFamily="34" charset="0"/>
              </a:rPr>
              <a:t>G(within F∞-</a:t>
            </a:r>
            <a:r>
              <a:rPr lang="en-GB" baseline="-25000" dirty="0">
                <a:solidFill>
                  <a:srgbClr val="C00000"/>
                </a:solidFill>
                <a:latin typeface="Arial" panose="020B0604020202020204" pitchFamily="34" charset="0"/>
                <a:cs typeface="Arial" panose="020B0604020202020204" pitchFamily="34" charset="0"/>
              </a:rPr>
              <a:t>bulks</a:t>
            </a:r>
            <a:r>
              <a:rPr lang="en-GB" sz="1800" baseline="-25000" dirty="0">
                <a:solidFill>
                  <a:srgbClr val="C00000"/>
                </a:solidFill>
                <a:latin typeface="Arial" panose="020B0604020202020204" pitchFamily="34" charset="0"/>
                <a:cs typeface="Arial" panose="020B0604020202020204" pitchFamily="34" charset="0"/>
              </a:rPr>
              <a:t>) </a:t>
            </a:r>
            <a:r>
              <a:rPr lang="en-GB" sz="1800" dirty="0">
                <a:solidFill>
                  <a:srgbClr val="C00000"/>
                </a:solidFill>
                <a:latin typeface="Arial" panose="020B0604020202020204" pitchFamily="34" charset="0"/>
                <a:cs typeface="Arial" panose="020B0604020202020204" pitchFamily="34" charset="0"/>
              </a:rPr>
              <a:t>= </a:t>
            </a:r>
            <a:r>
              <a:rPr lang="en-GB"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σ²</a:t>
            </a:r>
            <a:r>
              <a:rPr lang="en-GB" baseline="-250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A</a:t>
            </a:r>
            <a:r>
              <a:rPr lang="en-GB"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a:t>
            </a:r>
            <a:r>
              <a:rPr lang="en-GB" sz="1800" dirty="0">
                <a:solidFill>
                  <a:srgbClr val="C00000"/>
                </a:solidFill>
                <a:latin typeface="Arial" panose="020B0604020202020204" pitchFamily="34" charset="0"/>
                <a:cs typeface="Arial" panose="020B0604020202020204" pitchFamily="34" charset="0"/>
              </a:rPr>
              <a:t>= ½ a²   </a:t>
            </a:r>
            <a:r>
              <a:rPr lang="en-GB" sz="1800" dirty="0">
                <a:latin typeface="Arial" panose="020B0604020202020204" pitchFamily="34" charset="0"/>
                <a:cs typeface="Arial" panose="020B0604020202020204" pitchFamily="34" charset="0"/>
              </a:rPr>
              <a:t>….</a:t>
            </a:r>
          </a:p>
        </p:txBody>
      </p:sp>
      <p:sp>
        <p:nvSpPr>
          <p:cNvPr id="8" name="TextBox 7">
            <a:extLst>
              <a:ext uri="{FF2B5EF4-FFF2-40B4-BE49-F238E27FC236}">
                <a16:creationId xmlns:a16="http://schemas.microsoft.com/office/drawing/2014/main" id="{41FBFDC1-445D-44EA-A095-FEA78BC39EDE}"/>
              </a:ext>
            </a:extLst>
          </p:cNvPr>
          <p:cNvSpPr txBox="1"/>
          <p:nvPr/>
        </p:nvSpPr>
        <p:spPr>
          <a:xfrm>
            <a:off x="994803" y="5787744"/>
            <a:ext cx="8953679"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Performance of HWE </a:t>
            </a:r>
            <a:r>
              <a:rPr lang="en-GB" dirty="0" err="1">
                <a:latin typeface="Arial" panose="020B0604020202020204" pitchFamily="34" charset="0"/>
                <a:cs typeface="Arial" panose="020B0604020202020204" pitchFamily="34" charset="0"/>
              </a:rPr>
              <a:t>indivs</a:t>
            </a:r>
            <a:r>
              <a:rPr lang="en-GB" dirty="0">
                <a:latin typeface="Arial" panose="020B0604020202020204" pitchFamily="34" charset="0"/>
                <a:cs typeface="Arial" panose="020B0604020202020204" pitchFamily="34" charset="0"/>
              </a:rPr>
              <a:t>. (S0) </a:t>
            </a:r>
            <a:r>
              <a:rPr lang="en-GB" i="1" dirty="0">
                <a:latin typeface="Arial" panose="020B0604020202020204" pitchFamily="34" charset="0"/>
                <a:cs typeface="Arial" panose="020B0604020202020204" pitchFamily="34" charset="0"/>
              </a:rPr>
              <a:t>vs</a:t>
            </a:r>
            <a:r>
              <a:rPr lang="en-GB" dirty="0">
                <a:latin typeface="Arial" panose="020B0604020202020204" pitchFamily="34" charset="0"/>
                <a:cs typeface="Arial" panose="020B0604020202020204" pitchFamily="34" charset="0"/>
              </a:rPr>
              <a:t>. Seg. Variance </a:t>
            </a:r>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within</a:t>
            </a:r>
            <a:r>
              <a:rPr lang="en-GB" dirty="0">
                <a:latin typeface="Arial" panose="020B0604020202020204" pitchFamily="34" charset="0"/>
                <a:cs typeface="Arial" panose="020B0604020202020204" pitchFamily="34" charset="0"/>
              </a:rPr>
              <a:t> F∞ bulks derived from them</a:t>
            </a:r>
          </a:p>
        </p:txBody>
      </p:sp>
      <p:sp>
        <p:nvSpPr>
          <p:cNvPr id="11" name="TextBox 10">
            <a:extLst>
              <a:ext uri="{FF2B5EF4-FFF2-40B4-BE49-F238E27FC236}">
                <a16:creationId xmlns:a16="http://schemas.microsoft.com/office/drawing/2014/main" id="{8C8E0971-310D-4462-8DD4-215DE907E1A4}"/>
              </a:ext>
            </a:extLst>
          </p:cNvPr>
          <p:cNvSpPr txBox="1"/>
          <p:nvPr/>
        </p:nvSpPr>
        <p:spPr>
          <a:xfrm>
            <a:off x="3354517" y="6388370"/>
            <a:ext cx="4315790" cy="30777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sz="1400">
                <a:latin typeface="Arial" panose="020B0604020202020204" pitchFamily="34" charset="0"/>
                <a:cs typeface="Arial" panose="020B0604020202020204" pitchFamily="34" charset="0"/>
              </a:rPr>
              <a:t>Performance ‘made’ by 100 loci</a:t>
            </a:r>
          </a:p>
        </p:txBody>
      </p:sp>
      <p:sp>
        <p:nvSpPr>
          <p:cNvPr id="12" name="TextBox 11">
            <a:extLst>
              <a:ext uri="{FF2B5EF4-FFF2-40B4-BE49-F238E27FC236}">
                <a16:creationId xmlns:a16="http://schemas.microsoft.com/office/drawing/2014/main" id="{ED825104-507C-47C4-B3E8-61A0B1B19496}"/>
              </a:ext>
            </a:extLst>
          </p:cNvPr>
          <p:cNvSpPr txBox="1"/>
          <p:nvPr/>
        </p:nvSpPr>
        <p:spPr>
          <a:xfrm>
            <a:off x="994803" y="1095232"/>
            <a:ext cx="8953679"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atin typeface="Arial" panose="020B0604020202020204" pitchFamily="34" charset="0"/>
                <a:cs typeface="Arial" panose="020B0604020202020204" pitchFamily="34" charset="0"/>
              </a:rPr>
              <a:t>1000 individuals were simulated with 100 loci, LD=0, a=1 and d=0 per locus, p=q=0.5</a:t>
            </a:r>
          </a:p>
        </p:txBody>
      </p:sp>
      <p:sp>
        <p:nvSpPr>
          <p:cNvPr id="17" name="Textfeld 5">
            <a:extLst>
              <a:ext uri="{FF2B5EF4-FFF2-40B4-BE49-F238E27FC236}">
                <a16:creationId xmlns:a16="http://schemas.microsoft.com/office/drawing/2014/main" id="{28E1D617-7837-4604-94A8-5F7418B9E617}"/>
              </a:ext>
            </a:extLst>
          </p:cNvPr>
          <p:cNvSpPr txBox="1"/>
          <p:nvPr/>
        </p:nvSpPr>
        <p:spPr>
          <a:xfrm>
            <a:off x="11518642" y="6356230"/>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12</a:t>
            </a:fld>
            <a:endParaRPr lang="en-GB" sz="240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ACAADD41-D112-4298-BBBE-96F0A21B67DE}"/>
              </a:ext>
            </a:extLst>
          </p:cNvPr>
          <p:cNvSpPr txBox="1"/>
          <p:nvPr/>
        </p:nvSpPr>
        <p:spPr>
          <a:xfrm>
            <a:off x="387189" y="3654084"/>
            <a:ext cx="443194"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de-DE"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50</a:t>
            </a:r>
            <a:endPar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6452A08B-57DF-49F3-9C62-5B1CCEB167C8}"/>
              </a:ext>
            </a:extLst>
          </p:cNvPr>
          <p:cNvSpPr txBox="1"/>
          <p:nvPr/>
        </p:nvSpPr>
        <p:spPr>
          <a:xfrm rot="16200000">
            <a:off x="-2449505" y="3633018"/>
            <a:ext cx="5444904"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Segregation Variance </a:t>
            </a:r>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within</a:t>
            </a:r>
            <a:r>
              <a:rPr lang="en-GB" dirty="0">
                <a:latin typeface="Arial" panose="020B0604020202020204" pitchFamily="34" charset="0"/>
                <a:cs typeface="Arial" panose="020B0604020202020204" pitchFamily="34" charset="0"/>
              </a:rPr>
              <a:t> S0-derived F∞ bulks</a:t>
            </a:r>
          </a:p>
        </p:txBody>
      </p:sp>
    </p:spTree>
    <p:extLst>
      <p:ext uri="{BB962C8B-B14F-4D97-AF65-F5344CB8AC3E}">
        <p14:creationId xmlns:p14="http://schemas.microsoft.com/office/powerpoint/2010/main" val="2303046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nodeType="clickEffect">
                                  <p:stCondLst>
                                    <p:cond delay="0"/>
                                  </p:stCondLst>
                                  <p:childTnLst>
                                    <p:animEffect transition="out" filter="wipe(left)">
                                      <p:cBhvr>
                                        <p:cTn id="6" dur="2000"/>
                                        <p:tgtEl>
                                          <p:spTgt spid="13"/>
                                        </p:tgtEl>
                                      </p:cBhvr>
                                    </p:animEffect>
                                    <p:set>
                                      <p:cBhvr>
                                        <p:cTn id="7" dur="1" fill="hold">
                                          <p:stCondLst>
                                            <p:cond delay="1999"/>
                                          </p:stCondLst>
                                        </p:cTn>
                                        <p:tgtEl>
                                          <p:spTgt spid="13"/>
                                        </p:tgtEl>
                                        <p:attrNameLst>
                                          <p:attrName>style.visibility</p:attrName>
                                        </p:attrNameLst>
                                      </p:cBhvr>
                                      <p:to>
                                        <p:strVal val="hidden"/>
                                      </p:to>
                                    </p:set>
                                  </p:childTnLst>
                                </p:cTn>
                              </p:par>
                              <p:par>
                                <p:cTn id="8" presetID="22" presetClass="exit" presetSubtype="8" fill="hold" nodeType="withEffect">
                                  <p:stCondLst>
                                    <p:cond delay="0"/>
                                  </p:stCondLst>
                                  <p:childTnLst>
                                    <p:animEffect transition="out" filter="wipe(left)">
                                      <p:cBhvr>
                                        <p:cTn id="9" dur="2000"/>
                                        <p:tgtEl>
                                          <p:spTgt spid="14"/>
                                        </p:tgtEl>
                                      </p:cBhvr>
                                    </p:animEffect>
                                    <p:set>
                                      <p:cBhvr>
                                        <p:cTn id="10" dur="1" fill="hold">
                                          <p:stCondLst>
                                            <p:cond delay="1999"/>
                                          </p:stCondLst>
                                        </p:cTn>
                                        <p:tgtEl>
                                          <p:spTgt spid="14"/>
                                        </p:tgtEl>
                                        <p:attrNameLst>
                                          <p:attrName>style.visibility</p:attrName>
                                        </p:attrNameLst>
                                      </p:cBhvr>
                                      <p:to>
                                        <p:strVal val="hidden"/>
                                      </p:to>
                                    </p:set>
                                  </p:childTnLst>
                                </p:cTn>
                              </p:par>
                            </p:childTnLst>
                          </p:cTn>
                        </p:par>
                        <p:par>
                          <p:cTn id="11" fill="hold">
                            <p:stCondLst>
                              <p:cond delay="2000"/>
                            </p:stCondLst>
                            <p:childTnLst>
                              <p:par>
                                <p:cTn id="12" presetID="6" presetClass="emph" presetSubtype="0" fill="hold" grpId="0" nodeType="afterEffect">
                                  <p:stCondLst>
                                    <p:cond delay="0"/>
                                  </p:stCondLst>
                                  <p:childTnLst>
                                    <p:animScale>
                                      <p:cBhvr>
                                        <p:cTn id="13" dur="2000" fill="hold"/>
                                        <p:tgtEl>
                                          <p:spTgt spid="7"/>
                                        </p:tgtEl>
                                      </p:cBhvr>
                                      <p:by x="25000" y="2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B59133-67E8-44D5-8AE4-821C8DD46192}"/>
              </a:ext>
            </a:extLst>
          </p:cNvPr>
          <p:cNvPicPr>
            <a:picLocks noChangeAspect="1"/>
          </p:cNvPicPr>
          <p:nvPr/>
        </p:nvPicPr>
        <p:blipFill>
          <a:blip r:embed="rId2"/>
          <a:stretch>
            <a:fillRect/>
          </a:stretch>
        </p:blipFill>
        <p:spPr>
          <a:xfrm>
            <a:off x="145577" y="1095232"/>
            <a:ext cx="10382936" cy="5628565"/>
          </a:xfrm>
          <a:prstGeom prst="rect">
            <a:avLst/>
          </a:prstGeom>
          <a:effectLst>
            <a:outerShdw blurRad="50800" dist="38100" dir="2700000" algn="tl" rotWithShape="0">
              <a:prstClr val="black">
                <a:alpha val="40000"/>
              </a:prstClr>
            </a:outerShdw>
          </a:effectLst>
        </p:spPr>
      </p:pic>
      <p:sp>
        <p:nvSpPr>
          <p:cNvPr id="4" name="TextBox 3">
            <a:extLst>
              <a:ext uri="{FF2B5EF4-FFF2-40B4-BE49-F238E27FC236}">
                <a16:creationId xmlns:a16="http://schemas.microsoft.com/office/drawing/2014/main" id="{A85FCE16-F88D-4133-8CD6-F4ADCD8AE462}"/>
              </a:ext>
            </a:extLst>
          </p:cNvPr>
          <p:cNvSpPr txBox="1"/>
          <p:nvPr/>
        </p:nvSpPr>
        <p:spPr>
          <a:xfrm>
            <a:off x="45493" y="45493"/>
            <a:ext cx="12046423" cy="830997"/>
          </a:xfrm>
          <a:prstGeom prst="rect">
            <a:avLst/>
          </a:prstGeom>
          <a:noFill/>
        </p:spPr>
        <p:txBody>
          <a:bodyPr wrap="square" rtlCol="0">
            <a:spAutoFit/>
          </a:bodyPr>
          <a:lstStyle/>
          <a:p>
            <a:r>
              <a:rPr lang="en-GB" sz="2400" dirty="0">
                <a:solidFill>
                  <a:srgbClr val="006600"/>
                </a:solidFill>
                <a:latin typeface="Arial" panose="020B0604020202020204" pitchFamily="34" charset="0"/>
                <a:cs typeface="Arial" panose="020B0604020202020204" pitchFamily="34" charset="0"/>
              </a:rPr>
              <a:t>A genotype with heterozygosity at all 100 loci would lead to a panel of DH lines with a σ²</a:t>
            </a:r>
            <a:r>
              <a:rPr lang="en-GB" sz="2400" baseline="-25000" dirty="0">
                <a:solidFill>
                  <a:srgbClr val="006600"/>
                </a:solidFill>
                <a:latin typeface="Arial" panose="020B0604020202020204" pitchFamily="34" charset="0"/>
                <a:cs typeface="Arial" panose="020B0604020202020204" pitchFamily="34" charset="0"/>
              </a:rPr>
              <a:t>G </a:t>
            </a:r>
            <a:r>
              <a:rPr lang="en-GB" sz="2400" dirty="0">
                <a:solidFill>
                  <a:srgbClr val="006600"/>
                </a:solidFill>
                <a:latin typeface="Arial" panose="020B0604020202020204" pitchFamily="34" charset="0"/>
                <a:cs typeface="Arial" panose="020B0604020202020204" pitchFamily="34" charset="0"/>
              </a:rPr>
              <a:t>= 100</a:t>
            </a:r>
            <a:r>
              <a:rPr lang="en-GB" sz="2400" dirty="0">
                <a:latin typeface="Arial" panose="020B0604020202020204" pitchFamily="34" charset="0"/>
                <a:cs typeface="Arial" panose="020B0604020202020204" pitchFamily="34" charset="0"/>
              </a:rPr>
              <a:t>. </a:t>
            </a:r>
            <a:r>
              <a:rPr lang="en-GB" sz="2400" dirty="0">
                <a:solidFill>
                  <a:srgbClr val="0000FF"/>
                </a:solidFill>
                <a:latin typeface="Arial" panose="020B0604020202020204" pitchFamily="34" charset="0"/>
                <a:cs typeface="Arial" panose="020B0604020202020204" pitchFamily="34" charset="0"/>
              </a:rPr>
              <a:t>A genotype with homozygosity at all N=100 loci ‚good‘ would perform 100. </a:t>
            </a:r>
          </a:p>
        </p:txBody>
      </p:sp>
      <p:grpSp>
        <p:nvGrpSpPr>
          <p:cNvPr id="13" name="Group 12">
            <a:extLst>
              <a:ext uri="{FF2B5EF4-FFF2-40B4-BE49-F238E27FC236}">
                <a16:creationId xmlns:a16="http://schemas.microsoft.com/office/drawing/2014/main" id="{A3A06E4C-BCB6-49E4-9911-86DCDB923A34}"/>
              </a:ext>
            </a:extLst>
          </p:cNvPr>
          <p:cNvGrpSpPr/>
          <p:nvPr/>
        </p:nvGrpSpPr>
        <p:grpSpPr>
          <a:xfrm>
            <a:off x="736979" y="782472"/>
            <a:ext cx="5132167" cy="1059635"/>
            <a:chOff x="736979" y="782472"/>
            <a:chExt cx="5132167" cy="1059635"/>
          </a:xfrm>
        </p:grpSpPr>
        <p:sp>
          <p:nvSpPr>
            <p:cNvPr id="5" name="Oval 4">
              <a:extLst>
                <a:ext uri="{FF2B5EF4-FFF2-40B4-BE49-F238E27FC236}">
                  <a16:creationId xmlns:a16="http://schemas.microsoft.com/office/drawing/2014/main" id="{06CA150E-D70F-4D0F-9A8C-8558A3A4EF77}"/>
                </a:ext>
              </a:extLst>
            </p:cNvPr>
            <p:cNvSpPr/>
            <p:nvPr/>
          </p:nvSpPr>
          <p:spPr>
            <a:xfrm>
              <a:off x="5509146" y="1478507"/>
              <a:ext cx="360000" cy="363600"/>
            </a:xfrm>
            <a:prstGeom prst="ellipse">
              <a:avLst/>
            </a:prstGeom>
            <a:noFill/>
            <a:ln w="28575">
              <a:solidFill>
                <a:srgbClr val="0066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rgbClr val="006600"/>
                  </a:solidFill>
                </a:ln>
                <a:noFill/>
              </a:endParaRPr>
            </a:p>
          </p:txBody>
        </p:sp>
        <p:cxnSp>
          <p:nvCxnSpPr>
            <p:cNvPr id="9" name="Straight Arrow Connector 8">
              <a:extLst>
                <a:ext uri="{FF2B5EF4-FFF2-40B4-BE49-F238E27FC236}">
                  <a16:creationId xmlns:a16="http://schemas.microsoft.com/office/drawing/2014/main" id="{31EDBC21-2747-46EC-B9B9-CF41D116FC5A}"/>
                </a:ext>
              </a:extLst>
            </p:cNvPr>
            <p:cNvCxnSpPr>
              <a:endCxn id="5" idx="2"/>
            </p:cNvCxnSpPr>
            <p:nvPr/>
          </p:nvCxnSpPr>
          <p:spPr>
            <a:xfrm>
              <a:off x="736979" y="782472"/>
              <a:ext cx="4772167" cy="877835"/>
            </a:xfrm>
            <a:prstGeom prst="straightConnector1">
              <a:avLst/>
            </a:prstGeom>
            <a:ln>
              <a:solidFill>
                <a:srgbClr val="0066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64CF0A59-ADCF-43AB-B031-99723F6CABB9}"/>
              </a:ext>
            </a:extLst>
          </p:cNvPr>
          <p:cNvGrpSpPr/>
          <p:nvPr/>
        </p:nvGrpSpPr>
        <p:grpSpPr>
          <a:xfrm>
            <a:off x="10042477" y="827964"/>
            <a:ext cx="580031" cy="5333659"/>
            <a:chOff x="10042477" y="827964"/>
            <a:chExt cx="580031" cy="5333659"/>
          </a:xfrm>
        </p:grpSpPr>
        <p:sp>
          <p:nvSpPr>
            <p:cNvPr id="6" name="Oval 5">
              <a:extLst>
                <a:ext uri="{FF2B5EF4-FFF2-40B4-BE49-F238E27FC236}">
                  <a16:creationId xmlns:a16="http://schemas.microsoft.com/office/drawing/2014/main" id="{1AF44635-3C2F-4A82-AD9F-CA8E2C7ABF9B}"/>
                </a:ext>
              </a:extLst>
            </p:cNvPr>
            <p:cNvSpPr/>
            <p:nvPr/>
          </p:nvSpPr>
          <p:spPr>
            <a:xfrm>
              <a:off x="10042477" y="5798023"/>
              <a:ext cx="360000" cy="363600"/>
            </a:xfrm>
            <a:prstGeom prst="ellipse">
              <a:avLst/>
            </a:prstGeom>
            <a:noFill/>
            <a:ln w="28575">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rgbClr val="006600"/>
                  </a:solidFill>
                </a:ln>
                <a:noFill/>
              </a:endParaRPr>
            </a:p>
          </p:txBody>
        </p:sp>
        <p:cxnSp>
          <p:nvCxnSpPr>
            <p:cNvPr id="10" name="Straight Arrow Connector 9">
              <a:extLst>
                <a:ext uri="{FF2B5EF4-FFF2-40B4-BE49-F238E27FC236}">
                  <a16:creationId xmlns:a16="http://schemas.microsoft.com/office/drawing/2014/main" id="{B5A16BEA-FFEB-44D9-A3E0-CB0566B41876}"/>
                </a:ext>
              </a:extLst>
            </p:cNvPr>
            <p:cNvCxnSpPr>
              <a:cxnSpLocks/>
            </p:cNvCxnSpPr>
            <p:nvPr/>
          </p:nvCxnSpPr>
          <p:spPr>
            <a:xfrm flipH="1">
              <a:off x="10262507" y="827964"/>
              <a:ext cx="360001" cy="4999970"/>
            </a:xfrm>
            <a:prstGeom prst="straightConnector1">
              <a:avLst/>
            </a:prstGeom>
            <a:ln>
              <a:solidFill>
                <a:srgbClr val="0000FF"/>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7" name="Oval 6">
            <a:extLst>
              <a:ext uri="{FF2B5EF4-FFF2-40B4-BE49-F238E27FC236}">
                <a16:creationId xmlns:a16="http://schemas.microsoft.com/office/drawing/2014/main" id="{4860145D-FB3D-410B-99F5-2C60FA12B487}"/>
              </a:ext>
            </a:extLst>
          </p:cNvPr>
          <p:cNvSpPr/>
          <p:nvPr/>
        </p:nvSpPr>
        <p:spPr>
          <a:xfrm>
            <a:off x="5277795" y="3617014"/>
            <a:ext cx="564785" cy="409984"/>
          </a:xfrm>
          <a:prstGeom prst="ellipse">
            <a:avLst/>
          </a:prstGeom>
          <a:noFill/>
          <a:ln w="38100">
            <a:solidFill>
              <a:srgbClr val="CC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endParaRPr>
          </a:p>
        </p:txBody>
      </p:sp>
      <p:sp>
        <p:nvSpPr>
          <p:cNvPr id="15" name="TextBox 14">
            <a:extLst>
              <a:ext uri="{FF2B5EF4-FFF2-40B4-BE49-F238E27FC236}">
                <a16:creationId xmlns:a16="http://schemas.microsoft.com/office/drawing/2014/main" id="{DCCE2B53-38A2-4444-8837-599E9E9DDF53}"/>
              </a:ext>
            </a:extLst>
          </p:cNvPr>
          <p:cNvSpPr txBox="1"/>
          <p:nvPr/>
        </p:nvSpPr>
        <p:spPr>
          <a:xfrm>
            <a:off x="6956279" y="1508857"/>
            <a:ext cx="2992203" cy="3970318"/>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such equations are meant as mean for all the many possible S0-individuals and homozygous bulks </a:t>
            </a:r>
            <a:r>
              <a:rPr lang="en-GB" dirty="0" err="1">
                <a:latin typeface="Arial" panose="020B0604020202020204" pitchFamily="34" charset="0"/>
                <a:cs typeface="Arial" panose="020B0604020202020204" pitchFamily="34" charset="0"/>
              </a:rPr>
              <a:t>deriva-ble</a:t>
            </a:r>
            <a:r>
              <a:rPr lang="en-GB" dirty="0">
                <a:latin typeface="Arial" panose="020B0604020202020204" pitchFamily="34" charset="0"/>
                <a:cs typeface="Arial" panose="020B0604020202020204" pitchFamily="34" charset="0"/>
              </a:rPr>
              <a:t> from them. The mean variance within such homo-</a:t>
            </a:r>
            <a:r>
              <a:rPr lang="en-GB" dirty="0" err="1">
                <a:latin typeface="Arial" panose="020B0604020202020204" pitchFamily="34" charset="0"/>
                <a:cs typeface="Arial" panose="020B0604020202020204" pitchFamily="34" charset="0"/>
              </a:rPr>
              <a:t>zygous</a:t>
            </a:r>
            <a:r>
              <a:rPr lang="en-GB" dirty="0">
                <a:latin typeface="Arial" panose="020B0604020202020204" pitchFamily="34" charset="0"/>
                <a:cs typeface="Arial" panose="020B0604020202020204" pitchFamily="34" charset="0"/>
              </a:rPr>
              <a:t> bulks is </a:t>
            </a:r>
            <a:r>
              <a:rPr lang="en-GB" dirty="0">
                <a:solidFill>
                  <a:srgbClr val="C00000"/>
                </a:solidFill>
                <a:latin typeface="Arial" panose="020B0604020202020204" pitchFamily="34" charset="0"/>
                <a:cs typeface="Arial" panose="020B0604020202020204" pitchFamily="34" charset="0"/>
              </a:rPr>
              <a:t>this </a:t>
            </a:r>
            <a:br>
              <a:rPr lang="en-GB" dirty="0">
                <a:solidFill>
                  <a:srgbClr val="C00000"/>
                </a:solidFill>
                <a:latin typeface="Arial" panose="020B0604020202020204" pitchFamily="34" charset="0"/>
                <a:cs typeface="Arial" panose="020B0604020202020204" pitchFamily="34" charset="0"/>
              </a:rPr>
            </a:br>
            <a:r>
              <a:rPr lang="en-GB" sz="1800" dirty="0">
                <a:solidFill>
                  <a:srgbClr val="C00000"/>
                </a:solidFill>
                <a:latin typeface="Arial" panose="020B0604020202020204" pitchFamily="34" charset="0"/>
                <a:cs typeface="Arial" panose="020B0604020202020204" pitchFamily="34" charset="0"/>
              </a:rPr>
              <a:t>σ²</a:t>
            </a:r>
            <a:r>
              <a:rPr lang="en-GB" sz="1800" baseline="-25000" dirty="0">
                <a:solidFill>
                  <a:srgbClr val="C00000"/>
                </a:solidFill>
                <a:latin typeface="Arial" panose="020B0604020202020204" pitchFamily="34" charset="0"/>
                <a:cs typeface="Arial" panose="020B0604020202020204" pitchFamily="34" charset="0"/>
              </a:rPr>
              <a:t>G </a:t>
            </a:r>
            <a:r>
              <a:rPr lang="en-GB" sz="1800" dirty="0">
                <a:solidFill>
                  <a:srgbClr val="C00000"/>
                </a:solidFill>
                <a:latin typeface="Arial" panose="020B0604020202020204" pitchFamily="34" charset="0"/>
                <a:cs typeface="Arial" panose="020B0604020202020204" pitchFamily="34" charset="0"/>
              </a:rPr>
              <a:t>= </a:t>
            </a:r>
            <a:r>
              <a:rPr lang="en-GB"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σ²</a:t>
            </a:r>
            <a:r>
              <a:rPr lang="en-GB" baseline="-250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A</a:t>
            </a:r>
            <a:r>
              <a:rPr lang="en-GB"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a:t>
            </a:r>
            <a:r>
              <a:rPr lang="en-GB" sz="1800" dirty="0">
                <a:solidFill>
                  <a:srgbClr val="C00000"/>
                </a:solidFill>
                <a:latin typeface="Arial" panose="020B0604020202020204" pitchFamily="34" charset="0"/>
                <a:cs typeface="Arial" panose="020B0604020202020204" pitchFamily="34" charset="0"/>
              </a:rPr>
              <a:t>= </a:t>
            </a:r>
            <a:r>
              <a:rPr lang="en-GB" sz="18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50</a:t>
            </a:r>
            <a:r>
              <a:rPr lang="en-GB" sz="1800" dirty="0">
                <a:latin typeface="Arial" panose="020B0604020202020204" pitchFamily="34" charset="0"/>
                <a:cs typeface="Arial" panose="020B0604020202020204" pitchFamily="34" charset="0"/>
              </a:rPr>
              <a:t>. A</a:t>
            </a:r>
            <a:r>
              <a:rPr lang="en-GB" dirty="0">
                <a:latin typeface="Arial" panose="020B0604020202020204" pitchFamily="34" charset="0"/>
                <a:cs typeface="Arial" panose="020B0604020202020204" pitchFamily="34" charset="0"/>
              </a:rPr>
              <a:t>s ex-</a:t>
            </a:r>
            <a:r>
              <a:rPr lang="en-GB" dirty="0" err="1">
                <a:latin typeface="Arial" panose="020B0604020202020204" pitchFamily="34" charset="0"/>
                <a:cs typeface="Arial" panose="020B0604020202020204" pitchFamily="34" charset="0"/>
              </a:rPr>
              <a:t>plained</a:t>
            </a:r>
            <a:r>
              <a:rPr lang="en-GB" dirty="0">
                <a:latin typeface="Arial" panose="020B0604020202020204" pitchFamily="34" charset="0"/>
                <a:cs typeface="Arial" panose="020B0604020202020204" pitchFamily="34" charset="0"/>
              </a:rPr>
              <a:t>, the variation bet-ween these bulks for their ‚within-variance’ is </a:t>
            </a:r>
            <a:r>
              <a:rPr lang="en-GB" dirty="0" err="1">
                <a:latin typeface="Arial" panose="020B0604020202020204" pitchFamily="34" charset="0"/>
                <a:cs typeface="Arial" panose="020B0604020202020204" pitchFamily="34" charset="0"/>
              </a:rPr>
              <a:t>neglec</a:t>
            </a:r>
            <a:r>
              <a:rPr lang="en-GB" dirty="0">
                <a:latin typeface="Arial" panose="020B0604020202020204" pitchFamily="34" charset="0"/>
                <a:cs typeface="Arial" panose="020B0604020202020204" pitchFamily="34" charset="0"/>
              </a:rPr>
              <a:t>-ted and negligible. </a:t>
            </a:r>
            <a:r>
              <a:rPr lang="en-GB" dirty="0">
                <a:solidFill>
                  <a:schemeClr val="tx1">
                    <a:lumMod val="50000"/>
                    <a:lumOff val="50000"/>
                  </a:schemeClr>
                </a:solidFill>
                <a:latin typeface="Arial" panose="020B0604020202020204" pitchFamily="34" charset="0"/>
                <a:cs typeface="Arial" panose="020B0604020202020204" pitchFamily="34" charset="0"/>
              </a:rPr>
              <a:t>For </a:t>
            </a:r>
            <a:r>
              <a:rPr lang="en-GB" dirty="0" err="1">
                <a:solidFill>
                  <a:schemeClr val="tx1">
                    <a:lumMod val="50000"/>
                    <a:lumOff val="50000"/>
                  </a:schemeClr>
                </a:solidFill>
                <a:latin typeface="Arial" panose="020B0604020202020204" pitchFamily="34" charset="0"/>
                <a:cs typeface="Arial" panose="020B0604020202020204" pitchFamily="34" charset="0"/>
              </a:rPr>
              <a:t>mo</a:t>
            </a:r>
            <a:r>
              <a:rPr lang="en-GB" dirty="0">
                <a:solidFill>
                  <a:schemeClr val="tx1">
                    <a:lumMod val="50000"/>
                    <a:lumOff val="50000"/>
                  </a:schemeClr>
                </a:solidFill>
                <a:latin typeface="Arial" panose="020B0604020202020204" pitchFamily="34" charset="0"/>
                <a:cs typeface="Arial" panose="020B0604020202020204" pitchFamily="34" charset="0"/>
              </a:rPr>
              <a:t>-no- and </a:t>
            </a:r>
            <a:r>
              <a:rPr lang="en-GB" dirty="0" err="1">
                <a:solidFill>
                  <a:schemeClr val="tx1">
                    <a:lumMod val="50000"/>
                    <a:lumOff val="50000"/>
                  </a:schemeClr>
                </a:solidFill>
                <a:latin typeface="Arial" panose="020B0604020202020204" pitchFamily="34" charset="0"/>
                <a:cs typeface="Arial" panose="020B0604020202020204" pitchFamily="34" charset="0"/>
              </a:rPr>
              <a:t>oligogenetic</a:t>
            </a:r>
            <a:r>
              <a:rPr lang="en-GB" dirty="0">
                <a:solidFill>
                  <a:schemeClr val="tx1">
                    <a:lumMod val="50000"/>
                    <a:lumOff val="50000"/>
                  </a:schemeClr>
                </a:solidFill>
                <a:latin typeface="Arial" panose="020B0604020202020204" pitchFamily="34" charset="0"/>
                <a:cs typeface="Arial" panose="020B0604020202020204" pitchFamily="34" charset="0"/>
              </a:rPr>
              <a:t> traits, this neglection is too harsh</a:t>
            </a:r>
            <a:r>
              <a:rPr lang="en-GB" dirty="0">
                <a:latin typeface="Arial" panose="020B0604020202020204" pitchFamily="34" charset="0"/>
                <a:cs typeface="Arial" panose="020B0604020202020204" pitchFamily="34" charset="0"/>
              </a:rPr>
              <a:t>.</a:t>
            </a:r>
          </a:p>
        </p:txBody>
      </p:sp>
      <p:sp>
        <p:nvSpPr>
          <p:cNvPr id="2" name="TextBox 1">
            <a:extLst>
              <a:ext uri="{FF2B5EF4-FFF2-40B4-BE49-F238E27FC236}">
                <a16:creationId xmlns:a16="http://schemas.microsoft.com/office/drawing/2014/main" id="{42F44529-EADF-4B8D-8A17-CC22E6176A54}"/>
              </a:ext>
            </a:extLst>
          </p:cNvPr>
          <p:cNvSpPr txBox="1"/>
          <p:nvPr/>
        </p:nvSpPr>
        <p:spPr>
          <a:xfrm>
            <a:off x="951258" y="1575787"/>
            <a:ext cx="3362974" cy="4154984"/>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Since default assumption in Quantitative Genetics is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a:t>
            </a:r>
            <a:r>
              <a:rPr lang="en-GB" dirty="0">
                <a:latin typeface="Arial" panose="020B0604020202020204" pitchFamily="34" charset="0"/>
                <a:cs typeface="Arial" panose="020B0604020202020204" pitchFamily="34" charset="0"/>
              </a:rPr>
              <a:t>,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variance on X- and Y-axis shrinks</a:t>
            </a:r>
            <a:r>
              <a:rPr lang="en-GB" dirty="0">
                <a:latin typeface="Arial" panose="020B0604020202020204" pitchFamily="34" charset="0"/>
                <a:cs typeface="Arial" panose="020B0604020202020204" pitchFamily="34" charset="0"/>
              </a:rPr>
              <a:t>. With N=very high &amp; LD=0 (zero linkage), </a:t>
            </a:r>
            <a:r>
              <a:rPr lang="en-GB" dirty="0" err="1">
                <a:latin typeface="Arial" panose="020B0604020202020204" pitchFamily="34" charset="0"/>
                <a:cs typeface="Arial" panose="020B0604020202020204" pitchFamily="34" charset="0"/>
              </a:rPr>
              <a:t>geno</a:t>
            </a:r>
            <a:r>
              <a:rPr lang="en-GB" dirty="0">
                <a:latin typeface="Arial" panose="020B0604020202020204" pitchFamily="34" charset="0"/>
                <a:cs typeface="Arial" panose="020B0604020202020204" pitchFamily="34" charset="0"/>
              </a:rPr>
              <a:t>-types are expected to differ little in performance and cause more or less the same (small) </a:t>
            </a:r>
            <a:r>
              <a:rPr lang="en-GB" sz="1800" dirty="0">
                <a:latin typeface="Arial" panose="020B0604020202020204" pitchFamily="34" charset="0"/>
                <a:cs typeface="Arial" panose="020B0604020202020204" pitchFamily="34" charset="0"/>
              </a:rPr>
              <a:t>σ²</a:t>
            </a:r>
            <a:r>
              <a:rPr lang="en-GB" sz="1800" baseline="-25000" dirty="0">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 when looking on the panel of DHs derived from them. </a:t>
            </a:r>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 </a:t>
            </a:r>
          </a:p>
          <a:p>
            <a:r>
              <a:rPr lang="en-GB" dirty="0">
                <a:latin typeface="Arial" panose="020B0604020202020204" pitchFamily="34" charset="0"/>
                <a:cs typeface="Arial" panose="020B0604020202020204" pitchFamily="34" charset="0"/>
              </a:rPr>
              <a:t>The </a:t>
            </a:r>
            <a:r>
              <a:rPr lang="en-GB" dirty="0" err="1">
                <a:latin typeface="Arial" panose="020B0604020202020204" pitchFamily="34" charset="0"/>
                <a:cs typeface="Arial" panose="020B0604020202020204" pitchFamily="34" charset="0"/>
              </a:rPr>
              <a:t>Qu.G</a:t>
            </a:r>
            <a:r>
              <a:rPr lang="en-GB" dirty="0">
                <a:latin typeface="Arial" panose="020B0604020202020204" pitchFamily="34" charset="0"/>
                <a:cs typeface="Arial" panose="020B0604020202020204" pitchFamily="34" charset="0"/>
              </a:rPr>
              <a:t>.-equations such as (in our case): </a:t>
            </a:r>
            <a:br>
              <a:rPr lang="en-GB" dirty="0">
                <a:latin typeface="Arial" panose="020B0604020202020204" pitchFamily="34" charset="0"/>
                <a:cs typeface="Arial" panose="020B0604020202020204" pitchFamily="34" charset="0"/>
              </a:rPr>
            </a:br>
            <a:r>
              <a:rPr lang="en-GB" sz="1800" dirty="0">
                <a:solidFill>
                  <a:srgbClr val="C00000"/>
                </a:solidFill>
                <a:latin typeface="Arial" panose="020B0604020202020204" pitchFamily="34" charset="0"/>
                <a:cs typeface="Arial" panose="020B0604020202020204" pitchFamily="34" charset="0"/>
              </a:rPr>
              <a:t>σ²</a:t>
            </a:r>
            <a:r>
              <a:rPr lang="en-GB" sz="1800" baseline="-25000" dirty="0">
                <a:solidFill>
                  <a:srgbClr val="C00000"/>
                </a:solidFill>
                <a:latin typeface="Arial" panose="020B0604020202020204" pitchFamily="34" charset="0"/>
                <a:cs typeface="Arial" panose="020B0604020202020204" pitchFamily="34" charset="0"/>
              </a:rPr>
              <a:t>G(within F∞-</a:t>
            </a:r>
            <a:r>
              <a:rPr lang="en-GB" baseline="-25000" dirty="0">
                <a:solidFill>
                  <a:srgbClr val="C00000"/>
                </a:solidFill>
                <a:latin typeface="Arial" panose="020B0604020202020204" pitchFamily="34" charset="0"/>
                <a:cs typeface="Arial" panose="020B0604020202020204" pitchFamily="34" charset="0"/>
              </a:rPr>
              <a:t>bulks</a:t>
            </a:r>
            <a:r>
              <a:rPr lang="en-GB" sz="1800" baseline="-25000" dirty="0">
                <a:solidFill>
                  <a:srgbClr val="C00000"/>
                </a:solidFill>
                <a:latin typeface="Arial" panose="020B0604020202020204" pitchFamily="34" charset="0"/>
                <a:cs typeface="Arial" panose="020B0604020202020204" pitchFamily="34" charset="0"/>
              </a:rPr>
              <a:t>) </a:t>
            </a:r>
            <a:r>
              <a:rPr lang="en-GB" sz="1800" dirty="0">
                <a:solidFill>
                  <a:srgbClr val="C00000"/>
                </a:solidFill>
                <a:latin typeface="Arial" panose="020B0604020202020204" pitchFamily="34" charset="0"/>
                <a:cs typeface="Arial" panose="020B0604020202020204" pitchFamily="34" charset="0"/>
              </a:rPr>
              <a:t>= </a:t>
            </a:r>
            <a:r>
              <a:rPr lang="en-GB"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σ²</a:t>
            </a:r>
            <a:r>
              <a:rPr lang="en-GB" baseline="-250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A</a:t>
            </a:r>
            <a:r>
              <a:rPr lang="en-GB"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a:t>
            </a:r>
            <a:r>
              <a:rPr lang="en-GB" sz="1800" dirty="0">
                <a:solidFill>
                  <a:srgbClr val="C00000"/>
                </a:solidFill>
                <a:latin typeface="Arial" panose="020B0604020202020204" pitchFamily="34" charset="0"/>
                <a:cs typeface="Arial" panose="020B0604020202020204" pitchFamily="34" charset="0"/>
              </a:rPr>
              <a:t>= ½ a²   </a:t>
            </a:r>
            <a:r>
              <a:rPr lang="en-GB" sz="1800" dirty="0">
                <a:latin typeface="Arial" panose="020B0604020202020204" pitchFamily="34" charset="0"/>
                <a:cs typeface="Arial" panose="020B0604020202020204" pitchFamily="34" charset="0"/>
              </a:rPr>
              <a:t>….</a:t>
            </a:r>
          </a:p>
        </p:txBody>
      </p:sp>
      <p:sp>
        <p:nvSpPr>
          <p:cNvPr id="8" name="TextBox 7">
            <a:extLst>
              <a:ext uri="{FF2B5EF4-FFF2-40B4-BE49-F238E27FC236}">
                <a16:creationId xmlns:a16="http://schemas.microsoft.com/office/drawing/2014/main" id="{41FBFDC1-445D-44EA-A095-FEA78BC39EDE}"/>
              </a:ext>
            </a:extLst>
          </p:cNvPr>
          <p:cNvSpPr txBox="1"/>
          <p:nvPr/>
        </p:nvSpPr>
        <p:spPr>
          <a:xfrm>
            <a:off x="994803" y="5787744"/>
            <a:ext cx="8953679"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Performance of HWE </a:t>
            </a:r>
            <a:r>
              <a:rPr lang="en-GB" dirty="0" err="1">
                <a:latin typeface="Arial" panose="020B0604020202020204" pitchFamily="34" charset="0"/>
                <a:cs typeface="Arial" panose="020B0604020202020204" pitchFamily="34" charset="0"/>
              </a:rPr>
              <a:t>indivs</a:t>
            </a:r>
            <a:r>
              <a:rPr lang="en-GB" dirty="0">
                <a:latin typeface="Arial" panose="020B0604020202020204" pitchFamily="34" charset="0"/>
                <a:cs typeface="Arial" panose="020B0604020202020204" pitchFamily="34" charset="0"/>
              </a:rPr>
              <a:t>. (S0) </a:t>
            </a:r>
            <a:r>
              <a:rPr lang="en-GB" i="1" dirty="0">
                <a:latin typeface="Arial" panose="020B0604020202020204" pitchFamily="34" charset="0"/>
                <a:cs typeface="Arial" panose="020B0604020202020204" pitchFamily="34" charset="0"/>
              </a:rPr>
              <a:t>vs</a:t>
            </a:r>
            <a:r>
              <a:rPr lang="en-GB" dirty="0">
                <a:latin typeface="Arial" panose="020B0604020202020204" pitchFamily="34" charset="0"/>
                <a:cs typeface="Arial" panose="020B0604020202020204" pitchFamily="34" charset="0"/>
              </a:rPr>
              <a:t>. Seg. Var. </a:t>
            </a:r>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between</a:t>
            </a:r>
            <a:r>
              <a:rPr lang="en-GB" dirty="0">
                <a:latin typeface="Arial" panose="020B0604020202020204" pitchFamily="34" charset="0"/>
                <a:cs typeface="Arial" panose="020B0604020202020204" pitchFamily="34" charset="0"/>
              </a:rPr>
              <a:t> F∞ bulks derived from them</a:t>
            </a:r>
          </a:p>
        </p:txBody>
      </p:sp>
      <p:sp>
        <p:nvSpPr>
          <p:cNvPr id="11" name="TextBox 10">
            <a:extLst>
              <a:ext uri="{FF2B5EF4-FFF2-40B4-BE49-F238E27FC236}">
                <a16:creationId xmlns:a16="http://schemas.microsoft.com/office/drawing/2014/main" id="{8C8E0971-310D-4462-8DD4-215DE907E1A4}"/>
              </a:ext>
            </a:extLst>
          </p:cNvPr>
          <p:cNvSpPr txBox="1"/>
          <p:nvPr/>
        </p:nvSpPr>
        <p:spPr>
          <a:xfrm>
            <a:off x="3354517" y="6388370"/>
            <a:ext cx="4315790" cy="30777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sz="1400">
                <a:latin typeface="Arial" panose="020B0604020202020204" pitchFamily="34" charset="0"/>
                <a:cs typeface="Arial" panose="020B0604020202020204" pitchFamily="34" charset="0"/>
              </a:rPr>
              <a:t>Performance ‘made’ by 100 loci</a:t>
            </a:r>
          </a:p>
        </p:txBody>
      </p:sp>
      <p:sp>
        <p:nvSpPr>
          <p:cNvPr id="12" name="TextBox 11">
            <a:extLst>
              <a:ext uri="{FF2B5EF4-FFF2-40B4-BE49-F238E27FC236}">
                <a16:creationId xmlns:a16="http://schemas.microsoft.com/office/drawing/2014/main" id="{ED825104-507C-47C4-B3E8-61A0B1B19496}"/>
              </a:ext>
            </a:extLst>
          </p:cNvPr>
          <p:cNvSpPr txBox="1"/>
          <p:nvPr/>
        </p:nvSpPr>
        <p:spPr>
          <a:xfrm>
            <a:off x="994803" y="1095232"/>
            <a:ext cx="8953679"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atin typeface="Arial" panose="020B0604020202020204" pitchFamily="34" charset="0"/>
                <a:cs typeface="Arial" panose="020B0604020202020204" pitchFamily="34" charset="0"/>
              </a:rPr>
              <a:t>1000 individuals were simulated with 100 loci, LD=0, a=1 and d=0 per locus, p=q=0.5</a:t>
            </a:r>
          </a:p>
        </p:txBody>
      </p:sp>
      <p:sp>
        <p:nvSpPr>
          <p:cNvPr id="17" name="Textfeld 5">
            <a:extLst>
              <a:ext uri="{FF2B5EF4-FFF2-40B4-BE49-F238E27FC236}">
                <a16:creationId xmlns:a16="http://schemas.microsoft.com/office/drawing/2014/main" id="{28E1D617-7837-4604-94A8-5F7418B9E617}"/>
              </a:ext>
            </a:extLst>
          </p:cNvPr>
          <p:cNvSpPr txBox="1"/>
          <p:nvPr/>
        </p:nvSpPr>
        <p:spPr>
          <a:xfrm>
            <a:off x="11518642" y="6356230"/>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13</a:t>
            </a:fld>
            <a:endParaRPr lang="en-GB" sz="240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ACAADD41-D112-4298-BBBE-96F0A21B67DE}"/>
              </a:ext>
            </a:extLst>
          </p:cNvPr>
          <p:cNvSpPr txBox="1"/>
          <p:nvPr/>
        </p:nvSpPr>
        <p:spPr>
          <a:xfrm>
            <a:off x="387189" y="3654084"/>
            <a:ext cx="443194"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de-DE"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50</a:t>
            </a:r>
            <a:endPar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6452A08B-57DF-49F3-9C62-5B1CCEB167C8}"/>
              </a:ext>
            </a:extLst>
          </p:cNvPr>
          <p:cNvSpPr txBox="1"/>
          <p:nvPr/>
        </p:nvSpPr>
        <p:spPr>
          <a:xfrm rot="16200000">
            <a:off x="-2449505" y="3633018"/>
            <a:ext cx="5444904"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Segregation Variance </a:t>
            </a:r>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between</a:t>
            </a:r>
            <a:r>
              <a:rPr lang="en-GB" dirty="0">
                <a:latin typeface="Arial" panose="020B0604020202020204" pitchFamily="34" charset="0"/>
                <a:cs typeface="Arial" panose="020B0604020202020204" pitchFamily="34" charset="0"/>
              </a:rPr>
              <a:t> S0-derived F∞ bulks</a:t>
            </a:r>
          </a:p>
        </p:txBody>
      </p:sp>
      <p:sp>
        <p:nvSpPr>
          <p:cNvPr id="21" name="Rechteck: abgerundete Ecken 20">
            <a:extLst>
              <a:ext uri="{FF2B5EF4-FFF2-40B4-BE49-F238E27FC236}">
                <a16:creationId xmlns:a16="http://schemas.microsoft.com/office/drawing/2014/main" id="{3A6F7AF3-CBE5-4821-91D1-6DC79A6983BB}"/>
              </a:ext>
            </a:extLst>
          </p:cNvPr>
          <p:cNvSpPr/>
          <p:nvPr/>
        </p:nvSpPr>
        <p:spPr>
          <a:xfrm>
            <a:off x="5842583" y="5760951"/>
            <a:ext cx="916563" cy="409983"/>
          </a:xfrm>
          <a:prstGeom prst="roundRect">
            <a:avLst/>
          </a:prstGeom>
          <a:noFill/>
          <a:ln w="19050">
            <a:solidFill>
              <a:srgbClr val="C00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Rechteck: abgerundete Ecken 22">
            <a:extLst>
              <a:ext uri="{FF2B5EF4-FFF2-40B4-BE49-F238E27FC236}">
                <a16:creationId xmlns:a16="http://schemas.microsoft.com/office/drawing/2014/main" id="{B4C395ED-25DC-4315-B1FA-2323C26002CA}"/>
              </a:ext>
            </a:extLst>
          </p:cNvPr>
          <p:cNvSpPr/>
          <p:nvPr/>
        </p:nvSpPr>
        <p:spPr>
          <a:xfrm>
            <a:off x="88281" y="3262184"/>
            <a:ext cx="369334" cy="1026648"/>
          </a:xfrm>
          <a:prstGeom prst="roundRect">
            <a:avLst/>
          </a:prstGeom>
          <a:noFill/>
          <a:ln w="19050">
            <a:solidFill>
              <a:srgbClr val="C00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232505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80">
                                          <p:stCondLst>
                                            <p:cond delay="0"/>
                                          </p:stCondLst>
                                        </p:cTn>
                                        <p:tgtEl>
                                          <p:spTgt spid="23"/>
                                        </p:tgtEl>
                                      </p:cBhvr>
                                    </p:animEffect>
                                    <p:anim calcmode="lin" valueType="num">
                                      <p:cBhvr>
                                        <p:cTn id="8"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13" dur="26">
                                          <p:stCondLst>
                                            <p:cond delay="650"/>
                                          </p:stCondLst>
                                        </p:cTn>
                                        <p:tgtEl>
                                          <p:spTgt spid="23"/>
                                        </p:tgtEl>
                                      </p:cBhvr>
                                      <p:to x="100000" y="60000"/>
                                    </p:animScale>
                                    <p:animScale>
                                      <p:cBhvr>
                                        <p:cTn id="14" dur="166" decel="50000">
                                          <p:stCondLst>
                                            <p:cond delay="676"/>
                                          </p:stCondLst>
                                        </p:cTn>
                                        <p:tgtEl>
                                          <p:spTgt spid="23"/>
                                        </p:tgtEl>
                                      </p:cBhvr>
                                      <p:to x="100000" y="100000"/>
                                    </p:animScale>
                                    <p:animScale>
                                      <p:cBhvr>
                                        <p:cTn id="15" dur="26">
                                          <p:stCondLst>
                                            <p:cond delay="1312"/>
                                          </p:stCondLst>
                                        </p:cTn>
                                        <p:tgtEl>
                                          <p:spTgt spid="23"/>
                                        </p:tgtEl>
                                      </p:cBhvr>
                                      <p:to x="100000" y="80000"/>
                                    </p:animScale>
                                    <p:animScale>
                                      <p:cBhvr>
                                        <p:cTn id="16" dur="166" decel="50000">
                                          <p:stCondLst>
                                            <p:cond delay="1338"/>
                                          </p:stCondLst>
                                        </p:cTn>
                                        <p:tgtEl>
                                          <p:spTgt spid="23"/>
                                        </p:tgtEl>
                                      </p:cBhvr>
                                      <p:to x="100000" y="100000"/>
                                    </p:animScale>
                                    <p:animScale>
                                      <p:cBhvr>
                                        <p:cTn id="17" dur="26">
                                          <p:stCondLst>
                                            <p:cond delay="1642"/>
                                          </p:stCondLst>
                                        </p:cTn>
                                        <p:tgtEl>
                                          <p:spTgt spid="23"/>
                                        </p:tgtEl>
                                      </p:cBhvr>
                                      <p:to x="100000" y="90000"/>
                                    </p:animScale>
                                    <p:animScale>
                                      <p:cBhvr>
                                        <p:cTn id="18" dur="166" decel="50000">
                                          <p:stCondLst>
                                            <p:cond delay="1668"/>
                                          </p:stCondLst>
                                        </p:cTn>
                                        <p:tgtEl>
                                          <p:spTgt spid="23"/>
                                        </p:tgtEl>
                                      </p:cBhvr>
                                      <p:to x="100000" y="100000"/>
                                    </p:animScale>
                                    <p:animScale>
                                      <p:cBhvr>
                                        <p:cTn id="19" dur="26">
                                          <p:stCondLst>
                                            <p:cond delay="1808"/>
                                          </p:stCondLst>
                                        </p:cTn>
                                        <p:tgtEl>
                                          <p:spTgt spid="23"/>
                                        </p:tgtEl>
                                      </p:cBhvr>
                                      <p:to x="100000" y="95000"/>
                                    </p:animScale>
                                    <p:animScale>
                                      <p:cBhvr>
                                        <p:cTn id="20" dur="166" decel="50000">
                                          <p:stCondLst>
                                            <p:cond delay="1834"/>
                                          </p:stCondLst>
                                        </p:cTn>
                                        <p:tgtEl>
                                          <p:spTgt spid="23"/>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down)">
                                      <p:cBhvr>
                                        <p:cTn id="23" dur="580">
                                          <p:stCondLst>
                                            <p:cond delay="0"/>
                                          </p:stCondLst>
                                        </p:cTn>
                                        <p:tgtEl>
                                          <p:spTgt spid="21"/>
                                        </p:tgtEl>
                                      </p:cBhvr>
                                    </p:animEffect>
                                    <p:anim calcmode="lin" valueType="num">
                                      <p:cBhvr>
                                        <p:cTn id="24"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29" dur="26">
                                          <p:stCondLst>
                                            <p:cond delay="650"/>
                                          </p:stCondLst>
                                        </p:cTn>
                                        <p:tgtEl>
                                          <p:spTgt spid="21"/>
                                        </p:tgtEl>
                                      </p:cBhvr>
                                      <p:to x="100000" y="60000"/>
                                    </p:animScale>
                                    <p:animScale>
                                      <p:cBhvr>
                                        <p:cTn id="30" dur="166" decel="50000">
                                          <p:stCondLst>
                                            <p:cond delay="676"/>
                                          </p:stCondLst>
                                        </p:cTn>
                                        <p:tgtEl>
                                          <p:spTgt spid="21"/>
                                        </p:tgtEl>
                                      </p:cBhvr>
                                      <p:to x="100000" y="100000"/>
                                    </p:animScale>
                                    <p:animScale>
                                      <p:cBhvr>
                                        <p:cTn id="31" dur="26">
                                          <p:stCondLst>
                                            <p:cond delay="1312"/>
                                          </p:stCondLst>
                                        </p:cTn>
                                        <p:tgtEl>
                                          <p:spTgt spid="21"/>
                                        </p:tgtEl>
                                      </p:cBhvr>
                                      <p:to x="100000" y="80000"/>
                                    </p:animScale>
                                    <p:animScale>
                                      <p:cBhvr>
                                        <p:cTn id="32" dur="166" decel="50000">
                                          <p:stCondLst>
                                            <p:cond delay="1338"/>
                                          </p:stCondLst>
                                        </p:cTn>
                                        <p:tgtEl>
                                          <p:spTgt spid="21"/>
                                        </p:tgtEl>
                                      </p:cBhvr>
                                      <p:to x="100000" y="100000"/>
                                    </p:animScale>
                                    <p:animScale>
                                      <p:cBhvr>
                                        <p:cTn id="33" dur="26">
                                          <p:stCondLst>
                                            <p:cond delay="1642"/>
                                          </p:stCondLst>
                                        </p:cTn>
                                        <p:tgtEl>
                                          <p:spTgt spid="21"/>
                                        </p:tgtEl>
                                      </p:cBhvr>
                                      <p:to x="100000" y="90000"/>
                                    </p:animScale>
                                    <p:animScale>
                                      <p:cBhvr>
                                        <p:cTn id="34" dur="166" decel="50000">
                                          <p:stCondLst>
                                            <p:cond delay="1668"/>
                                          </p:stCondLst>
                                        </p:cTn>
                                        <p:tgtEl>
                                          <p:spTgt spid="21"/>
                                        </p:tgtEl>
                                      </p:cBhvr>
                                      <p:to x="100000" y="100000"/>
                                    </p:animScale>
                                    <p:animScale>
                                      <p:cBhvr>
                                        <p:cTn id="35" dur="26">
                                          <p:stCondLst>
                                            <p:cond delay="1808"/>
                                          </p:stCondLst>
                                        </p:cTn>
                                        <p:tgtEl>
                                          <p:spTgt spid="21"/>
                                        </p:tgtEl>
                                      </p:cBhvr>
                                      <p:to x="100000" y="95000"/>
                                    </p:animScale>
                                    <p:animScale>
                                      <p:cBhvr>
                                        <p:cTn id="36" dur="166" decel="50000">
                                          <p:stCondLst>
                                            <p:cond delay="1834"/>
                                          </p:stCondLst>
                                        </p:cTn>
                                        <p:tgtEl>
                                          <p:spTgt spid="2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5"/>
          <p:cNvSpPr txBox="1"/>
          <p:nvPr/>
        </p:nvSpPr>
        <p:spPr>
          <a:xfrm>
            <a:off x="11409830" y="6365558"/>
            <a:ext cx="782172" cy="461665"/>
          </a:xfrm>
          <a:prstGeom prst="rect">
            <a:avLst/>
          </a:prstGeom>
          <a:noFill/>
        </p:spPr>
        <p:txBody>
          <a:bodyPr wrap="square" rtlCol="0">
            <a:spAutoFit/>
          </a:bodyPr>
          <a:lstStyle/>
          <a:p>
            <a:fld id="{5B255CE3-06F4-4E80-85AD-A0878CDD5C50}" type="slidenum">
              <a:rPr lang="en-GB" sz="2400" smtClean="0"/>
              <a:t>14</a:t>
            </a:fld>
            <a:endParaRPr lang="en-GB" sz="2400"/>
          </a:p>
        </p:txBody>
      </p:sp>
      <p:sp>
        <p:nvSpPr>
          <p:cNvPr id="3" name="Abgerundete rechteckige Legende 4"/>
          <p:cNvSpPr/>
          <p:nvPr/>
        </p:nvSpPr>
        <p:spPr>
          <a:xfrm>
            <a:off x="96000" y="45205"/>
            <a:ext cx="11939973" cy="5842127"/>
          </a:xfrm>
          <a:prstGeom prst="wedgeRoundRectCallout">
            <a:avLst>
              <a:gd name="adj1" fmla="val -50595"/>
              <a:gd name="adj2" fmla="val 66044"/>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5" name="Rectangle 4"/>
          <p:cNvSpPr/>
          <p:nvPr/>
        </p:nvSpPr>
        <p:spPr>
          <a:xfrm>
            <a:off x="349582" y="562978"/>
            <a:ext cx="11730565" cy="338554"/>
          </a:xfrm>
          <a:prstGeom prst="rect">
            <a:avLst/>
          </a:prstGeom>
        </p:spPr>
        <p:txBody>
          <a:bodyPr wrap="square">
            <a:spAutoFit/>
          </a:bodyPr>
          <a:lstStyle/>
          <a:p>
            <a:pPr>
              <a:spcAft>
                <a:spcPts val="800"/>
              </a:spcAft>
            </a:pPr>
            <a:endParaRPr lang="en-GB" sz="2400" baseline="-25000" dirty="0">
              <a:solidFill>
                <a:srgbClr val="0000FF"/>
              </a:solidFill>
              <a:latin typeface="Arial" panose="020B0604020202020204" pitchFamily="34" charset="0"/>
              <a:cs typeface="Arial" panose="020B0604020202020204" pitchFamily="34" charset="0"/>
            </a:endParaRPr>
          </a:p>
        </p:txBody>
      </p:sp>
      <p:sp>
        <p:nvSpPr>
          <p:cNvPr id="4" name="Textfeld 3">
            <a:extLst>
              <a:ext uri="{FF2B5EF4-FFF2-40B4-BE49-F238E27FC236}">
                <a16:creationId xmlns:a16="http://schemas.microsoft.com/office/drawing/2014/main" id="{55DD1FE8-2CB0-4041-B0A5-A273487CBDD5}"/>
              </a:ext>
            </a:extLst>
          </p:cNvPr>
          <p:cNvSpPr txBox="1"/>
          <p:nvPr/>
        </p:nvSpPr>
        <p:spPr>
          <a:xfrm>
            <a:off x="263084" y="507230"/>
            <a:ext cx="2988265" cy="5608843"/>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nSpc>
                <a:spcPct val="115000"/>
              </a:lnSpc>
              <a:spcAft>
                <a:spcPts val="200"/>
              </a:spcAft>
            </a:pPr>
            <a:r>
              <a:rPr lang="de-DE" sz="2400" dirty="0">
                <a:solidFill>
                  <a:srgbClr val="C00000"/>
                </a:solidFill>
                <a:latin typeface="Arial" panose="020B0604020202020204" pitchFamily="34" charset="0"/>
                <a:ea typeface="Arial" panose="020B0604020202020204" pitchFamily="34" charset="0"/>
                <a:cs typeface="Times New Roman" panose="02020603050405020304" pitchFamily="18" charset="0"/>
              </a:rPr>
              <a:t>A </a:t>
            </a:r>
            <a:r>
              <a:rPr lang="de-DE" sz="2400" dirty="0" err="1">
                <a:solidFill>
                  <a:srgbClr val="C00000"/>
                </a:solidFill>
                <a:latin typeface="Arial" panose="020B0604020202020204" pitchFamily="34" charset="0"/>
                <a:ea typeface="Arial" panose="020B0604020202020204" pitchFamily="34" charset="0"/>
                <a:cs typeface="Times New Roman" panose="02020603050405020304" pitchFamily="18" charset="0"/>
              </a:rPr>
              <a:t>side</a:t>
            </a:r>
            <a:r>
              <a:rPr lang="de-DE" sz="2400" dirty="0">
                <a:solidFill>
                  <a:srgbClr val="C00000"/>
                </a:solidFill>
                <a:latin typeface="Arial" panose="020B0604020202020204" pitchFamily="34" charset="0"/>
                <a:ea typeface="Arial" panose="020B0604020202020204" pitchFamily="34" charset="0"/>
                <a:cs typeface="Times New Roman" panose="02020603050405020304" pitchFamily="18" charset="0"/>
              </a:rPr>
              <a:t> </a:t>
            </a:r>
            <a:r>
              <a:rPr lang="de-DE" sz="2400" dirty="0" err="1">
                <a:solidFill>
                  <a:srgbClr val="C00000"/>
                </a:solidFill>
                <a:latin typeface="Arial" panose="020B0604020202020204" pitchFamily="34" charset="0"/>
                <a:ea typeface="Arial" panose="020B0604020202020204" pitchFamily="34" charset="0"/>
                <a:cs typeface="Times New Roman" panose="02020603050405020304" pitchFamily="18" charset="0"/>
              </a:rPr>
              <a:t>remark</a:t>
            </a:r>
            <a:r>
              <a:rPr lang="de-DE" sz="2400" dirty="0">
                <a:solidFill>
                  <a:srgbClr val="C00000"/>
                </a:solidFill>
                <a:latin typeface="Arial" panose="020B0604020202020204" pitchFamily="34" charset="0"/>
                <a:ea typeface="Arial" panose="020B0604020202020204" pitchFamily="34" charset="0"/>
                <a:cs typeface="Times New Roman" panose="02020603050405020304" pitchFamily="18" charset="0"/>
              </a:rPr>
              <a:t> … </a:t>
            </a:r>
          </a:p>
          <a:p>
            <a:pPr marL="342900" lvl="0" indent="-342900">
              <a:lnSpc>
                <a:spcPct val="115000"/>
              </a:lnSpc>
              <a:spcAft>
                <a:spcPts val="200"/>
              </a:spcAft>
              <a:buFont typeface="Wingdings" panose="05000000000000000000" pitchFamily="2" charset="2"/>
              <a:buChar char=""/>
            </a:pPr>
            <a:r>
              <a:rPr lang="en-US" sz="2400" dirty="0">
                <a:solidFill>
                  <a:srgbClr val="C00000"/>
                </a:solidFill>
                <a:latin typeface="Arial" panose="020B0604020202020204" pitchFamily="34" charset="0"/>
                <a:ea typeface="Arial" panose="020B0604020202020204" pitchFamily="34" charset="0"/>
                <a:cs typeface="Arial" panose="020B0604020202020204" pitchFamily="34" charset="0"/>
              </a:rPr>
              <a:t>σ²  </a:t>
            </a:r>
            <a:r>
              <a:rPr lang="en-US" sz="2400" dirty="0">
                <a:solidFill>
                  <a:srgbClr val="C00000"/>
                </a:solidFill>
                <a:effectLst>
                  <a:outerShdw blurRad="38100" dist="38100" dir="2700000" algn="tl">
                    <a:srgbClr val="000000">
                      <a:alpha val="43137"/>
                    </a:srgbClr>
                  </a:outerShdw>
                </a:effectLst>
                <a:latin typeface="Arial" panose="020B0604020202020204" pitchFamily="34" charset="0"/>
                <a:ea typeface="Arial" panose="020B0604020202020204" pitchFamily="34" charset="0"/>
                <a:cs typeface="Arial" panose="020B0604020202020204" pitchFamily="34" charset="0"/>
              </a:rPr>
              <a:t>between</a:t>
            </a:r>
            <a:r>
              <a:rPr lang="en-US" sz="2400" dirty="0">
                <a:solidFill>
                  <a:srgbClr val="C00000"/>
                </a:solidFill>
                <a:latin typeface="Arial" panose="020B0604020202020204" pitchFamily="34" charset="0"/>
                <a:ea typeface="Arial" panose="020B0604020202020204" pitchFamily="34" charset="0"/>
                <a:cs typeface="Arial" panose="020B0604020202020204" pitchFamily="34" charset="0"/>
              </a:rPr>
              <a:t> DH-family means = 1/2 a²</a:t>
            </a:r>
            <a:endParaRPr lang="de-DE" sz="2400" dirty="0">
              <a:solidFill>
                <a:srgbClr val="C00000"/>
              </a:solidFill>
              <a:latin typeface="Arial" panose="020B0604020202020204" pitchFamily="34" charset="0"/>
              <a:ea typeface="Arial" panose="020B0604020202020204" pitchFamily="34" charset="0"/>
              <a:cs typeface="Times New Roman" panose="02020603050405020304" pitchFamily="18" charset="0"/>
            </a:endParaRPr>
          </a:p>
          <a:p>
            <a:pPr marL="342900" lvl="0" indent="-342900">
              <a:lnSpc>
                <a:spcPct val="115000"/>
              </a:lnSpc>
              <a:spcAft>
                <a:spcPts val="200"/>
              </a:spcAft>
              <a:buFont typeface="Wingdings" panose="05000000000000000000" pitchFamily="2" charset="2"/>
              <a:buChar char=""/>
            </a:pPr>
            <a:r>
              <a:rPr lang="en-US" sz="2400" dirty="0">
                <a:solidFill>
                  <a:srgbClr val="BC7336"/>
                </a:solidFill>
                <a:latin typeface="Arial" panose="020B0604020202020204" pitchFamily="34" charset="0"/>
                <a:ea typeface="Arial" panose="020B0604020202020204" pitchFamily="34" charset="0"/>
                <a:cs typeface="Arial" panose="020B0604020202020204" pitchFamily="34" charset="0"/>
              </a:rPr>
              <a:t>Mean σ²</a:t>
            </a:r>
            <a:r>
              <a:rPr lang="en-US" sz="2400" baseline="-25000" dirty="0">
                <a:solidFill>
                  <a:srgbClr val="BC7336"/>
                </a:solidFill>
                <a:latin typeface="Arial" panose="020B0604020202020204" pitchFamily="34" charset="0"/>
                <a:ea typeface="Arial" panose="020B0604020202020204" pitchFamily="34" charset="0"/>
                <a:cs typeface="Arial" panose="020B0604020202020204" pitchFamily="34" charset="0"/>
              </a:rPr>
              <a:t>G</a:t>
            </a:r>
            <a:r>
              <a:rPr lang="en-US" sz="2400" dirty="0">
                <a:solidFill>
                  <a:srgbClr val="BC7336"/>
                </a:solidFill>
                <a:latin typeface="Arial" panose="020B0604020202020204" pitchFamily="34" charset="0"/>
                <a:ea typeface="Arial" panose="020B0604020202020204" pitchFamily="34" charset="0"/>
                <a:cs typeface="Arial" panose="020B0604020202020204" pitchFamily="34" charset="0"/>
              </a:rPr>
              <a:t> </a:t>
            </a:r>
            <a:r>
              <a:rPr lang="en-US" sz="2400" dirty="0">
                <a:solidFill>
                  <a:srgbClr val="BC7336"/>
                </a:solidFill>
                <a:effectLst>
                  <a:outerShdw blurRad="38100" dist="38100" dir="2700000" algn="tl">
                    <a:srgbClr val="000000">
                      <a:alpha val="43137"/>
                    </a:srgbClr>
                  </a:outerShdw>
                </a:effectLst>
                <a:latin typeface="Arial" panose="020B0604020202020204" pitchFamily="34" charset="0"/>
                <a:ea typeface="Arial" panose="020B0604020202020204" pitchFamily="34" charset="0"/>
                <a:cs typeface="Arial" panose="020B0604020202020204" pitchFamily="34" charset="0"/>
              </a:rPr>
              <a:t>within</a:t>
            </a:r>
            <a:r>
              <a:rPr lang="en-US" sz="2400" dirty="0">
                <a:solidFill>
                  <a:srgbClr val="BC7336"/>
                </a:solidFill>
                <a:latin typeface="Arial" panose="020B0604020202020204" pitchFamily="34" charset="0"/>
                <a:ea typeface="Arial" panose="020B0604020202020204" pitchFamily="34" charset="0"/>
                <a:cs typeface="Arial" panose="020B0604020202020204" pitchFamily="34" charset="0"/>
              </a:rPr>
              <a:t> DH families = </a:t>
            </a:r>
            <a:br>
              <a:rPr lang="en-US" sz="2400" dirty="0">
                <a:solidFill>
                  <a:srgbClr val="BC7336"/>
                </a:solidFill>
                <a:latin typeface="Arial" panose="020B0604020202020204" pitchFamily="34" charset="0"/>
                <a:ea typeface="Arial" panose="020B0604020202020204" pitchFamily="34" charset="0"/>
                <a:cs typeface="Arial" panose="020B0604020202020204" pitchFamily="34" charset="0"/>
              </a:rPr>
            </a:br>
            <a:r>
              <a:rPr lang="en-US" sz="2400" dirty="0">
                <a:solidFill>
                  <a:srgbClr val="BC7336"/>
                </a:solidFill>
                <a:latin typeface="Arial" panose="020B0604020202020204" pitchFamily="34" charset="0"/>
                <a:ea typeface="Arial" panose="020B0604020202020204" pitchFamily="34" charset="0"/>
                <a:cs typeface="Arial" panose="020B0604020202020204" pitchFamily="34" charset="0"/>
              </a:rPr>
              <a:t>1/2 a²  </a:t>
            </a:r>
            <a:br>
              <a:rPr lang="en-US" sz="2400" dirty="0">
                <a:solidFill>
                  <a:srgbClr val="BC7336"/>
                </a:solidFill>
                <a:latin typeface="Arial" panose="020B0604020202020204" pitchFamily="34" charset="0"/>
                <a:ea typeface="Arial" panose="020B0604020202020204" pitchFamily="34" charset="0"/>
                <a:cs typeface="Arial" panose="020B0604020202020204" pitchFamily="34" charset="0"/>
              </a:rPr>
            </a:br>
            <a:r>
              <a:rPr lang="en-US" sz="2400" dirty="0">
                <a:solidFill>
                  <a:srgbClr val="BC7336"/>
                </a:solidFill>
                <a:latin typeface="Arial" panose="020B0604020202020204" pitchFamily="34" charset="0"/>
                <a:ea typeface="Arial" panose="020B0604020202020204" pitchFamily="34" charset="0"/>
                <a:cs typeface="Arial" panose="020B0604020202020204" pitchFamily="34" charset="0"/>
              </a:rPr>
              <a:t>(you saw it earlier here</a:t>
            </a:r>
            <a:r>
              <a:rPr lang="en-US" sz="1800" dirty="0">
                <a:solidFill>
                  <a:srgbClr val="BC7336"/>
                </a:solidFill>
                <a:latin typeface="Arial" panose="020B0604020202020204" pitchFamily="34" charset="0"/>
                <a:ea typeface="Arial" panose="020B0604020202020204" pitchFamily="34" charset="0"/>
                <a:cs typeface="Arial" panose="020B0604020202020204" pitchFamily="34" charset="0"/>
              </a:rPr>
              <a:t>)</a:t>
            </a:r>
          </a:p>
          <a:p>
            <a:pPr lvl="0">
              <a:lnSpc>
                <a:spcPct val="115000"/>
              </a:lnSpc>
              <a:spcAft>
                <a:spcPts val="200"/>
              </a:spcAft>
            </a:pPr>
            <a:r>
              <a:rPr lang="en-US" dirty="0">
                <a:solidFill>
                  <a:schemeClr val="tx1">
                    <a:lumMod val="50000"/>
                    <a:lumOff val="50000"/>
                  </a:schemeClr>
                </a:solidFill>
                <a:latin typeface="Arial" panose="020B0604020202020204" pitchFamily="34" charset="0"/>
                <a:ea typeface="Arial" panose="020B0604020202020204" pitchFamily="34" charset="0"/>
                <a:cs typeface="Arial" panose="020B0604020202020204" pitchFamily="34" charset="0"/>
              </a:rPr>
              <a:t>●   Two same amount of</a:t>
            </a:r>
            <a:br>
              <a:rPr lang="en-US" dirty="0">
                <a:solidFill>
                  <a:schemeClr val="tx1">
                    <a:lumMod val="50000"/>
                    <a:lumOff val="50000"/>
                  </a:schemeClr>
                </a:solidFill>
                <a:latin typeface="Arial" panose="020B0604020202020204" pitchFamily="34" charset="0"/>
                <a:ea typeface="Arial" panose="020B0604020202020204" pitchFamily="34" charset="0"/>
                <a:cs typeface="Arial" panose="020B0604020202020204" pitchFamily="34" charset="0"/>
              </a:rPr>
            </a:br>
            <a:r>
              <a:rPr lang="en-US" dirty="0">
                <a:solidFill>
                  <a:schemeClr val="tx1">
                    <a:lumMod val="50000"/>
                    <a:lumOff val="50000"/>
                  </a:schemeClr>
                </a:solidFill>
                <a:latin typeface="Arial" panose="020B0604020202020204" pitchFamily="34" charset="0"/>
                <a:ea typeface="Arial" panose="020B0604020202020204" pitchFamily="34" charset="0"/>
                <a:cs typeface="Arial" panose="020B0604020202020204" pitchFamily="34" charset="0"/>
              </a:rPr>
              <a:t>     genetic variance</a:t>
            </a:r>
          </a:p>
          <a:p>
            <a:pPr lvl="0">
              <a:lnSpc>
                <a:spcPct val="115000"/>
              </a:lnSpc>
              <a:spcAft>
                <a:spcPts val="200"/>
              </a:spcAft>
            </a:pPr>
            <a:endParaRPr lang="en-US" sz="1800" dirty="0">
              <a:solidFill>
                <a:schemeClr val="tx1">
                  <a:lumMod val="50000"/>
                  <a:lumOff val="50000"/>
                </a:schemeClr>
              </a:solidFill>
              <a:latin typeface="Arial" panose="020B0604020202020204" pitchFamily="34" charset="0"/>
              <a:ea typeface="Arial" panose="020B0604020202020204" pitchFamily="34" charset="0"/>
              <a:cs typeface="Arial" panose="020B0604020202020204" pitchFamily="34" charset="0"/>
            </a:endParaRPr>
          </a:p>
          <a:p>
            <a:pPr lvl="0">
              <a:lnSpc>
                <a:spcPct val="115000"/>
              </a:lnSpc>
              <a:spcAft>
                <a:spcPts val="200"/>
              </a:spcAft>
            </a:pPr>
            <a:r>
              <a:rPr lang="en-US" dirty="0">
                <a:solidFill>
                  <a:schemeClr val="tx1">
                    <a:lumMod val="50000"/>
                    <a:lumOff val="50000"/>
                  </a:schemeClr>
                </a:solidFill>
                <a:latin typeface="Arial" panose="020B0604020202020204" pitchFamily="34" charset="0"/>
                <a:ea typeface="Arial" panose="020B0604020202020204" pitchFamily="34" charset="0"/>
                <a:cs typeface="Arial" panose="020B0604020202020204" pitchFamily="34" charset="0"/>
              </a:rPr>
              <a:t>Page 22 will deal with this, too.</a:t>
            </a:r>
            <a:endParaRPr lang="de-DE" sz="1800" dirty="0">
              <a:solidFill>
                <a:schemeClr val="tx1">
                  <a:lumMod val="50000"/>
                  <a:lumOff val="50000"/>
                </a:schemeClr>
              </a:solidFill>
              <a:latin typeface="Arial" panose="020B0604020202020204" pitchFamily="34" charset="0"/>
              <a:ea typeface="Arial" panose="020B0604020202020204" pitchFamily="34" charset="0"/>
              <a:cs typeface="Times New Roman" panose="02020603050405020304" pitchFamily="18" charset="0"/>
            </a:endParaRPr>
          </a:p>
        </p:txBody>
      </p:sp>
      <p:graphicFrame>
        <p:nvGraphicFramePr>
          <p:cNvPr id="6" name="Objekt 5">
            <a:extLst>
              <a:ext uri="{FF2B5EF4-FFF2-40B4-BE49-F238E27FC236}">
                <a16:creationId xmlns:a16="http://schemas.microsoft.com/office/drawing/2014/main" id="{71E2DD4B-99E5-4C23-B3DD-2EFE66F93FF5}"/>
              </a:ext>
            </a:extLst>
          </p:cNvPr>
          <p:cNvGraphicFramePr>
            <a:graphicFrameLocks noChangeAspect="1"/>
          </p:cNvGraphicFramePr>
          <p:nvPr>
            <p:extLst>
              <p:ext uri="{D42A27DB-BD31-4B8C-83A1-F6EECF244321}">
                <p14:modId xmlns:p14="http://schemas.microsoft.com/office/powerpoint/2010/main" val="2720559217"/>
              </p:ext>
            </p:extLst>
          </p:nvPr>
        </p:nvGraphicFramePr>
        <p:xfrm>
          <a:off x="3619500" y="276225"/>
          <a:ext cx="8218488" cy="5383213"/>
        </p:xfrm>
        <a:graphic>
          <a:graphicData uri="http://schemas.openxmlformats.org/presentationml/2006/ole">
            <mc:AlternateContent xmlns:mc="http://schemas.openxmlformats.org/markup-compatibility/2006">
              <mc:Choice xmlns:v="urn:schemas-microsoft-com:vml" Requires="v">
                <p:oleObj spid="_x0000_s10268" name="Document" r:id="rId3" imgW="8218423" imgH="5383327" progId="Word.Document.12">
                  <p:link updateAutomatic="1"/>
                </p:oleObj>
              </mc:Choice>
              <mc:Fallback>
                <p:oleObj name="Document" r:id="rId3" imgW="8218423" imgH="5383327" progId="Word.Document.12">
                  <p:link updateAutomatic="1"/>
                  <p:pic>
                    <p:nvPicPr>
                      <p:cNvPr id="0" name=""/>
                      <p:cNvPicPr/>
                      <p:nvPr/>
                    </p:nvPicPr>
                    <p:blipFill>
                      <a:blip r:embed="rId4"/>
                      <a:stretch>
                        <a:fillRect/>
                      </a:stretch>
                    </p:blipFill>
                    <p:spPr>
                      <a:xfrm>
                        <a:off x="3619500" y="276225"/>
                        <a:ext cx="8218488" cy="5383213"/>
                      </a:xfrm>
                      <a:prstGeom prst="rect">
                        <a:avLst/>
                      </a:prstGeom>
                    </p:spPr>
                  </p:pic>
                </p:oleObj>
              </mc:Fallback>
            </mc:AlternateContent>
          </a:graphicData>
        </a:graphic>
      </p:graphicFrame>
    </p:spTree>
    <p:extLst>
      <p:ext uri="{BB962C8B-B14F-4D97-AF65-F5344CB8AC3E}">
        <p14:creationId xmlns:p14="http://schemas.microsoft.com/office/powerpoint/2010/main" val="11167315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434250-5456-460F-95D0-24A3107D1076}"/>
              </a:ext>
            </a:extLst>
          </p:cNvPr>
          <p:cNvSpPr txBox="1"/>
          <p:nvPr/>
        </p:nvSpPr>
        <p:spPr>
          <a:xfrm>
            <a:off x="171061" y="161536"/>
            <a:ext cx="11849878" cy="6370975"/>
          </a:xfrm>
          <a:prstGeom prst="rect">
            <a:avLst/>
          </a:prstGeom>
          <a:noFill/>
        </p:spPr>
        <p:txBody>
          <a:bodyPr wrap="square" rtlCol="0">
            <a:spAutoFit/>
          </a:bodyPr>
          <a:lstStyle/>
          <a:p>
            <a:r>
              <a:rPr lang="en-GB" sz="2400" dirty="0" err="1">
                <a:latin typeface="Arial" panose="020B0604020202020204" pitchFamily="34" charset="0"/>
                <a:cs typeface="Arial" panose="020B0604020202020204" pitchFamily="34" charset="0"/>
              </a:rPr>
              <a:t>So.</a:t>
            </a:r>
            <a:r>
              <a:rPr lang="en-GB" sz="2400" dirty="0">
                <a:latin typeface="Arial" panose="020B0604020202020204" pitchFamily="34" charset="0"/>
                <a:cs typeface="Arial" panose="020B0604020202020204" pitchFamily="34" charset="0"/>
              </a:rPr>
              <a:t> </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We now continue with focus on the mean case and neglect </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the differences  between individuals and families </a:t>
            </a:r>
            <a:r>
              <a:rPr lang="en-GB" sz="2400" dirty="0">
                <a:solidFill>
                  <a:schemeClr val="tx1">
                    <a:lumMod val="50000"/>
                    <a:lumOff val="50000"/>
                  </a:schemeClr>
                </a:solidFill>
                <a:latin typeface="Arial" panose="020B0604020202020204" pitchFamily="34" charset="0"/>
                <a:cs typeface="Arial" panose="020B0604020202020204" pitchFamily="34" charset="0"/>
              </a:rPr>
              <a:t>for their </a:t>
            </a:r>
            <a:br>
              <a:rPr lang="en-GB" sz="2400" dirty="0">
                <a:solidFill>
                  <a:schemeClr val="tx1">
                    <a:lumMod val="50000"/>
                    <a:lumOff val="50000"/>
                  </a:schemeClr>
                </a:solidFill>
                <a:latin typeface="Arial" panose="020B0604020202020204" pitchFamily="34" charset="0"/>
                <a:cs typeface="Arial" panose="020B0604020202020204" pitchFamily="34" charset="0"/>
              </a:rPr>
            </a:br>
            <a:r>
              <a:rPr lang="en-GB" sz="2400" dirty="0">
                <a:solidFill>
                  <a:schemeClr val="tx1">
                    <a:lumMod val="50000"/>
                    <a:lumOff val="50000"/>
                  </a:schemeClr>
                </a:solidFill>
                <a:latin typeface="Arial" panose="020B0604020202020204" pitchFamily="34" charset="0"/>
                <a:cs typeface="Arial" panose="020B0604020202020204" pitchFamily="34" charset="0"/>
              </a:rPr>
              <a:t>frequency of good-allele and frequency of homozygosity </a:t>
            </a:r>
            <a:br>
              <a:rPr lang="en-GB" sz="2400" dirty="0">
                <a:solidFill>
                  <a:schemeClr val="tx1">
                    <a:lumMod val="50000"/>
                    <a:lumOff val="50000"/>
                  </a:schemeClr>
                </a:solidFill>
                <a:latin typeface="Arial" panose="020B0604020202020204" pitchFamily="34" charset="0"/>
                <a:cs typeface="Arial" panose="020B0604020202020204" pitchFamily="34" charset="0"/>
              </a:rPr>
            </a:br>
            <a:r>
              <a:rPr lang="en-GB" sz="2400" dirty="0">
                <a:solidFill>
                  <a:schemeClr val="tx1">
                    <a:lumMod val="50000"/>
                    <a:lumOff val="50000"/>
                  </a:schemeClr>
                </a:solidFill>
                <a:latin typeface="Arial" panose="020B0604020202020204" pitchFamily="34" charset="0"/>
                <a:cs typeface="Arial" panose="020B0604020202020204" pitchFamily="34" charset="0"/>
              </a:rPr>
              <a:t>(alike in state) and </a:t>
            </a:r>
            <a:r>
              <a:rPr lang="en-GB" sz="2400" dirty="0">
                <a:latin typeface="Arial" panose="020B0604020202020204" pitchFamily="34" charset="0"/>
                <a:cs typeface="Arial" panose="020B0604020202020204" pitchFamily="34" charset="0"/>
              </a:rPr>
              <a:t>for the potential variance they contribute </a:t>
            </a:r>
            <a:br>
              <a:rPr lang="en-GB" sz="2400" dirty="0">
                <a:latin typeface="Arial" panose="020B0604020202020204" pitchFamily="34" charset="0"/>
                <a:cs typeface="Arial" panose="020B0604020202020204" pitchFamily="34" charset="0"/>
              </a:rPr>
            </a:br>
            <a:r>
              <a:rPr lang="en-GB" sz="2400" i="1" dirty="0">
                <a:latin typeface="Arial" panose="020B0604020202020204" pitchFamily="34" charset="0"/>
                <a:cs typeface="Arial" panose="020B0604020202020204" pitchFamily="34" charset="0"/>
              </a:rPr>
              <a:t>via</a:t>
            </a:r>
            <a:r>
              <a:rPr lang="en-GB" sz="2400" dirty="0">
                <a:latin typeface="Arial" panose="020B0604020202020204" pitchFamily="34" charset="0"/>
                <a:cs typeface="Arial" panose="020B0604020202020204" pitchFamily="34" charset="0"/>
              </a:rPr>
              <a:t> the segregation of the gametes made by them. </a:t>
            </a:r>
          </a:p>
          <a:p>
            <a:r>
              <a:rPr lang="en-GB" sz="2400" dirty="0">
                <a:latin typeface="Arial" panose="020B0604020202020204" pitchFamily="34" charset="0"/>
                <a:cs typeface="Arial" panose="020B0604020202020204" pitchFamily="34" charset="0"/>
              </a:rPr>
              <a:t>I repeat: We now deal with the average case, the typical case, </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the usually to-be expected case.</a:t>
            </a:r>
          </a:p>
          <a:p>
            <a:endParaRPr lang="en-GB" sz="2400" dirty="0">
              <a:latin typeface="Arial" panose="020B0604020202020204" pitchFamily="34" charset="0"/>
              <a:cs typeface="Arial" panose="020B0604020202020204" pitchFamily="34" charset="0"/>
            </a:endParaRPr>
          </a:p>
          <a:p>
            <a:r>
              <a:rPr lang="en-GB" sz="2400" dirty="0">
                <a:solidFill>
                  <a:schemeClr val="tx1">
                    <a:lumMod val="50000"/>
                    <a:lumOff val="50000"/>
                  </a:schemeClr>
                </a:solidFill>
                <a:latin typeface="Arial" panose="020B0604020202020204" pitchFamily="34" charset="0"/>
                <a:cs typeface="Arial" panose="020B0604020202020204" pitchFamily="34" charset="0"/>
              </a:rPr>
              <a:t>We do this although .. Plant Breeding is partly a game, a </a:t>
            </a:r>
            <a:r>
              <a:rPr lang="en-GB" sz="2400" dirty="0">
                <a:latin typeface="Arial" panose="020B0604020202020204" pitchFamily="34" charset="0"/>
                <a:cs typeface="Arial" panose="020B0604020202020204" pitchFamily="34" charset="0"/>
              </a:rPr>
              <a:t>gambler’s job</a:t>
            </a:r>
            <a:r>
              <a:rPr lang="en-GB" sz="2400" dirty="0">
                <a:solidFill>
                  <a:schemeClr val="tx1">
                    <a:lumMod val="50000"/>
                    <a:lumOff val="50000"/>
                  </a:schemeClr>
                </a:solidFill>
                <a:latin typeface="Arial" panose="020B0604020202020204" pitchFamily="34" charset="0"/>
                <a:cs typeface="Arial" panose="020B0604020202020204" pitchFamily="34" charset="0"/>
              </a:rPr>
              <a:t>, </a:t>
            </a:r>
            <a:r>
              <a:rPr lang="en-GB" sz="2400" dirty="0">
                <a:latin typeface="Arial" panose="020B0604020202020204" pitchFamily="34" charset="0"/>
                <a:cs typeface="Arial" panose="020B0604020202020204" pitchFamily="34" charset="0"/>
              </a:rPr>
              <a:t>a bet</a:t>
            </a:r>
            <a:r>
              <a:rPr lang="en-GB" sz="2400" dirty="0">
                <a:solidFill>
                  <a:schemeClr val="tx1">
                    <a:lumMod val="50000"/>
                    <a:lumOff val="50000"/>
                  </a:schemeClr>
                </a:solidFill>
                <a:latin typeface="Arial" panose="020B0604020202020204" pitchFamily="34" charset="0"/>
                <a:cs typeface="Arial" panose="020B0604020202020204" pitchFamily="34" charset="0"/>
              </a:rPr>
              <a:t>, </a:t>
            </a:r>
            <a:r>
              <a:rPr lang="en-GB" sz="2400" dirty="0">
                <a:latin typeface="Arial" panose="020B0604020202020204" pitchFamily="34" charset="0"/>
                <a:cs typeface="Arial" panose="020B0604020202020204" pitchFamily="34" charset="0"/>
              </a:rPr>
              <a:t>even against the odds</a:t>
            </a:r>
            <a:r>
              <a:rPr lang="en-GB" sz="2400" dirty="0">
                <a:solidFill>
                  <a:schemeClr val="tx1">
                    <a:lumMod val="50000"/>
                    <a:lumOff val="50000"/>
                  </a:schemeClr>
                </a:solidFill>
                <a:latin typeface="Arial" panose="020B0604020202020204" pitchFamily="34" charset="0"/>
                <a:cs typeface="Arial" panose="020B0604020202020204" pitchFamily="34" charset="0"/>
              </a:rPr>
              <a:t>, and although the </a:t>
            </a:r>
            <a:r>
              <a:rPr lang="en-GB" sz="2400" dirty="0">
                <a:latin typeface="Arial" panose="020B0604020202020204" pitchFamily="34" charset="0"/>
                <a:cs typeface="Arial" panose="020B0604020202020204" pitchFamily="34" charset="0"/>
              </a:rPr>
              <a:t>winners</a:t>
            </a:r>
            <a:r>
              <a:rPr lang="en-GB" sz="2400" dirty="0">
                <a:solidFill>
                  <a:schemeClr val="tx1">
                    <a:lumMod val="50000"/>
                    <a:lumOff val="50000"/>
                  </a:schemeClr>
                </a:solidFill>
                <a:latin typeface="Arial" panose="020B0604020202020204" pitchFamily="34" charset="0"/>
                <a:cs typeface="Arial" panose="020B0604020202020204" pitchFamily="34" charset="0"/>
              </a:rPr>
              <a:t> are the </a:t>
            </a:r>
            <a:r>
              <a:rPr lang="en-GB" sz="2400" dirty="0">
                <a:latin typeface="Arial" panose="020B0604020202020204" pitchFamily="34" charset="0"/>
                <a:cs typeface="Arial" panose="020B0604020202020204" pitchFamily="34" charset="0"/>
              </a:rPr>
              <a:t>outliers</a:t>
            </a:r>
            <a:r>
              <a:rPr lang="en-GB" sz="2400" dirty="0">
                <a:solidFill>
                  <a:schemeClr val="tx1">
                    <a:lumMod val="50000"/>
                    <a:lumOff val="50000"/>
                  </a:schemeClr>
                </a:solidFill>
                <a:latin typeface="Arial" panose="020B0604020202020204" pitchFamily="34" charset="0"/>
                <a:cs typeface="Arial" panose="020B0604020202020204" pitchFamily="34" charset="0"/>
              </a:rPr>
              <a:t>, not the average types.</a:t>
            </a:r>
          </a:p>
          <a:p>
            <a:endParaRPr lang="en-GB" sz="2400" dirty="0">
              <a:solidFill>
                <a:schemeClr val="tx1">
                  <a:lumMod val="50000"/>
                  <a:lumOff val="50000"/>
                </a:schemeClr>
              </a:solidFill>
              <a:latin typeface="Arial" panose="020B0604020202020204" pitchFamily="34" charset="0"/>
              <a:cs typeface="Arial" panose="020B0604020202020204" pitchFamily="34" charset="0"/>
            </a:endParaRPr>
          </a:p>
          <a:p>
            <a:endParaRPr lang="en-GB" sz="2400" dirty="0">
              <a:solidFill>
                <a:schemeClr val="tx1">
                  <a:lumMod val="50000"/>
                  <a:lumOff val="50000"/>
                </a:schemeClr>
              </a:solidFill>
              <a:latin typeface="Arial" panose="020B0604020202020204" pitchFamily="34" charset="0"/>
              <a:cs typeface="Arial" panose="020B0604020202020204" pitchFamily="34" charset="0"/>
            </a:endParaRPr>
          </a:p>
          <a:p>
            <a:r>
              <a:rPr lang="en-GB" sz="2400" dirty="0">
                <a:solidFill>
                  <a:srgbClr val="0000FF"/>
                </a:solidFill>
                <a:latin typeface="Arial" panose="020B0604020202020204" pitchFamily="34" charset="0"/>
                <a:cs typeface="Arial" panose="020B0604020202020204" pitchFamily="34" charset="0"/>
              </a:rPr>
              <a:t>On the following pages, we recall that although a covariance of zero is desirable, this is (un)fortunately no longer the case if there is a certain degree of inbreeding (F&gt;0) in our population ...</a:t>
            </a:r>
          </a:p>
        </p:txBody>
      </p:sp>
      <p:sp>
        <p:nvSpPr>
          <p:cNvPr id="5" name="Textfeld 5">
            <a:extLst>
              <a:ext uri="{FF2B5EF4-FFF2-40B4-BE49-F238E27FC236}">
                <a16:creationId xmlns:a16="http://schemas.microsoft.com/office/drawing/2014/main" id="{25FC8531-22D6-4B87-B5A2-9B400827CCB5}"/>
              </a:ext>
            </a:extLst>
          </p:cNvPr>
          <p:cNvSpPr txBox="1"/>
          <p:nvPr/>
        </p:nvSpPr>
        <p:spPr>
          <a:xfrm>
            <a:off x="11518642" y="6356230"/>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15</a:t>
            </a:fld>
            <a:endParaRPr lang="en-GB" sz="24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0585C764-54C3-4748-82F9-2748DBF4C7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5530" y="91923"/>
            <a:ext cx="3125410" cy="3125410"/>
          </a:xfrm>
          <a:prstGeom prst="rect">
            <a:avLst/>
          </a:prstGeom>
        </p:spPr>
      </p:pic>
      <p:sp>
        <p:nvSpPr>
          <p:cNvPr id="7" name="TextBox 6">
            <a:extLst>
              <a:ext uri="{FF2B5EF4-FFF2-40B4-BE49-F238E27FC236}">
                <a16:creationId xmlns:a16="http://schemas.microsoft.com/office/drawing/2014/main" id="{97639CB5-E383-4DD3-904F-AF049BAB4FA2}"/>
              </a:ext>
            </a:extLst>
          </p:cNvPr>
          <p:cNvSpPr txBox="1"/>
          <p:nvPr/>
        </p:nvSpPr>
        <p:spPr>
          <a:xfrm>
            <a:off x="8895530" y="108318"/>
            <a:ext cx="3125410" cy="369332"/>
          </a:xfrm>
          <a:prstGeom prst="rect">
            <a:avLst/>
          </a:prstGeom>
          <a:solidFill>
            <a:schemeClr val="tx1">
              <a:lumMod val="65000"/>
              <a:lumOff val="35000"/>
            </a:schemeClr>
          </a:solidFill>
        </p:spPr>
        <p:txBody>
          <a:bodyPr wrap="square" rtlCol="0">
            <a:spAutoFit/>
          </a:bodyPr>
          <a:lstStyle/>
          <a:p>
            <a:pPr algn="ctr"/>
            <a:r>
              <a:rPr lang="en-GB" b="0" i="0" dirty="0">
                <a:solidFill>
                  <a:schemeClr val="bg1"/>
                </a:solidFill>
                <a:effectLst/>
                <a:latin typeface="Arial" panose="020B0604020202020204" pitchFamily="34" charset="0"/>
                <a:cs typeface="Arial" panose="020B0604020202020204" pitchFamily="34" charset="0"/>
              </a:rPr>
              <a:t>Bernoulli sends his regards</a:t>
            </a:r>
            <a:endParaRPr lang="en-GB"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18168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205663" y="71438"/>
            <a:ext cx="4914900" cy="673137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2" name="Object 1"/>
          <p:cNvGraphicFramePr>
            <a:graphicFrameLocks noChangeAspect="1"/>
          </p:cNvGraphicFramePr>
          <p:nvPr>
            <p:extLst>
              <p:ext uri="{D42A27DB-BD31-4B8C-83A1-F6EECF244321}">
                <p14:modId xmlns:p14="http://schemas.microsoft.com/office/powerpoint/2010/main" val="2621032149"/>
              </p:ext>
            </p:extLst>
          </p:nvPr>
        </p:nvGraphicFramePr>
        <p:xfrm>
          <a:off x="7264400" y="133350"/>
          <a:ext cx="4768850" cy="6564313"/>
        </p:xfrm>
        <a:graphic>
          <a:graphicData uri="http://schemas.openxmlformats.org/presentationml/2006/ole">
            <mc:AlternateContent xmlns:mc="http://schemas.openxmlformats.org/markup-compatibility/2006">
              <mc:Choice xmlns:v="urn:schemas-microsoft-com:vml" Requires="v">
                <p:oleObj spid="_x0000_s1379" name="Document" r:id="rId3" imgW="5960676" imgH="8201886" progId="Word.Document.12">
                  <p:link updateAutomatic="1"/>
                </p:oleObj>
              </mc:Choice>
              <mc:Fallback>
                <p:oleObj name="Document" r:id="rId3" imgW="5960676" imgH="8201886" progId="Word.Document.12">
                  <p:link updateAutomatic="1"/>
                  <p:pic>
                    <p:nvPicPr>
                      <p:cNvPr id="12" name="Object 11"/>
                      <p:cNvPicPr/>
                      <p:nvPr/>
                    </p:nvPicPr>
                    <p:blipFill>
                      <a:blip r:embed="rId4"/>
                      <a:stretch>
                        <a:fillRect/>
                      </a:stretch>
                    </p:blipFill>
                    <p:spPr>
                      <a:xfrm>
                        <a:off x="7264400" y="133350"/>
                        <a:ext cx="4768850" cy="6564313"/>
                      </a:xfrm>
                      <a:prstGeom prst="rect">
                        <a:avLst/>
                      </a:prstGeom>
                      <a:solidFill>
                        <a:schemeClr val="bg1"/>
                      </a:solidFill>
                    </p:spPr>
                  </p:pic>
                </p:oleObj>
              </mc:Fallback>
            </mc:AlternateContent>
          </a:graphicData>
        </a:graphic>
      </p:graphicFrame>
      <p:sp>
        <p:nvSpPr>
          <p:cNvPr id="3" name="TextBox 2"/>
          <p:cNvSpPr txBox="1"/>
          <p:nvPr/>
        </p:nvSpPr>
        <p:spPr>
          <a:xfrm>
            <a:off x="38100" y="71438"/>
            <a:ext cx="7110413"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Populations‘ </a:t>
            </a:r>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Genetic Variance </a:t>
            </a:r>
            <a:r>
              <a:rPr lang="en-GB" sz="2400" dirty="0">
                <a:latin typeface="Arial" panose="020B0604020202020204" pitchFamily="34" charset="0"/>
                <a:cs typeface="Arial" panose="020B0604020202020204" pitchFamily="34" charset="0"/>
              </a:rPr>
              <a:t>depends</a:t>
            </a:r>
            <a:r>
              <a:rPr lang="en-GB" dirty="0">
                <a:solidFill>
                  <a:schemeClr val="tx1">
                    <a:lumMod val="50000"/>
                    <a:lumOff val="50000"/>
                  </a:schemeClr>
                </a:solidFill>
                <a:latin typeface="Arial" panose="020B0604020202020204" pitchFamily="34" charset="0"/>
                <a:cs typeface="Arial" panose="020B0604020202020204" pitchFamily="34" charset="0"/>
              </a:rPr>
              <a:t> </a:t>
            </a:r>
            <a:r>
              <a:rPr lang="en-GB" sz="2400" dirty="0">
                <a:latin typeface="Arial" panose="020B0604020202020204" pitchFamily="34" charset="0"/>
                <a:cs typeface="Arial" panose="020B0604020202020204" pitchFamily="34" charset="0"/>
              </a:rPr>
              <a:t>on </a:t>
            </a:r>
            <a:r>
              <a:rPr lang="en-GB" dirty="0">
                <a:solidFill>
                  <a:schemeClr val="tx1">
                    <a:lumMod val="50000"/>
                    <a:lumOff val="50000"/>
                  </a:schemeClr>
                </a:solidFill>
                <a:latin typeface="Arial" panose="020B0604020202020204" pitchFamily="34" charset="0"/>
                <a:cs typeface="Arial" panose="020B0604020202020204" pitchFamily="34" charset="0"/>
              </a:rPr>
              <a:t>many parameters incl. </a:t>
            </a:r>
            <a:r>
              <a:rPr lang="en-GB" sz="2400" dirty="0">
                <a:latin typeface="Arial" panose="020B0604020202020204" pitchFamily="34" charset="0"/>
                <a:cs typeface="Arial" panose="020B0604020202020204" pitchFamily="34" charset="0"/>
              </a:rPr>
              <a:t>populations‘ inbreeding coefficient F.</a:t>
            </a:r>
          </a:p>
        </p:txBody>
      </p:sp>
      <p:sp>
        <p:nvSpPr>
          <p:cNvPr id="4" name="TextBox 3"/>
          <p:cNvSpPr txBox="1"/>
          <p:nvPr/>
        </p:nvSpPr>
        <p:spPr>
          <a:xfrm>
            <a:off x="99028" y="1245898"/>
            <a:ext cx="7077075" cy="5539978"/>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In case of F=0, we cannot predict an individual’s </a:t>
            </a:r>
            <a:r>
              <a:rPr lang="en-GB" dirty="0">
                <a:solidFill>
                  <a:srgbClr val="0000FF"/>
                </a:solidFill>
                <a:latin typeface="Arial" panose="020B0604020202020204" pitchFamily="34" charset="0"/>
                <a:cs typeface="Arial" panose="020B0604020202020204" pitchFamily="34" charset="0"/>
              </a:rPr>
              <a:t>2nd allele </a:t>
            </a:r>
            <a:r>
              <a:rPr lang="en-GB" dirty="0">
                <a:latin typeface="Arial" panose="020B0604020202020204" pitchFamily="34" charset="0"/>
                <a:cs typeface="Arial" panose="020B0604020202020204" pitchFamily="34" charset="0"/>
              </a:rPr>
              <a:t>after knowing the </a:t>
            </a:r>
            <a:r>
              <a:rPr lang="en-GB" dirty="0">
                <a:solidFill>
                  <a:srgbClr val="0000FF"/>
                </a:solidFill>
                <a:latin typeface="Arial" panose="020B0604020202020204" pitchFamily="34" charset="0"/>
                <a:cs typeface="Arial" panose="020B0604020202020204" pitchFamily="34" charset="0"/>
              </a:rPr>
              <a:t>1st</a:t>
            </a:r>
            <a:r>
              <a:rPr lang="en-GB" dirty="0">
                <a:latin typeface="Arial" panose="020B0604020202020204" pitchFamily="34" charset="0"/>
                <a:cs typeface="Arial" panose="020B0604020202020204" pitchFamily="34" charset="0"/>
              </a:rPr>
              <a:t> one (at the locus</a:t>
            </a:r>
            <a:r>
              <a:rPr lang="en-GB" b="1"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we are currently considering;  </a:t>
            </a:r>
            <a:r>
              <a:rPr lang="en-GB" dirty="0">
                <a:solidFill>
                  <a:schemeClr val="tx1">
                    <a:lumMod val="50000"/>
                    <a:lumOff val="50000"/>
                  </a:schemeClr>
                </a:solidFill>
                <a:latin typeface="Arial" panose="020B0604020202020204" pitchFamily="34" charset="0"/>
                <a:cs typeface="Arial" panose="020B0604020202020204" pitchFamily="34" charset="0"/>
              </a:rPr>
              <a:t>take the 1st allele as ‘from egg-cell received’ the 2nd as ‘pollen-grain received’ - if you like)</a:t>
            </a:r>
            <a:r>
              <a:rPr lang="en-GB" dirty="0">
                <a:latin typeface="Arial" panose="020B0604020202020204" pitchFamily="34" charset="0"/>
                <a:cs typeface="Arial" panose="020B0604020202020204" pitchFamily="34" charset="0"/>
              </a:rPr>
              <a:t>. With e.g.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p=0.75</a:t>
            </a:r>
            <a:r>
              <a:rPr lang="en-GB" dirty="0">
                <a:latin typeface="Arial" panose="020B0604020202020204" pitchFamily="34" charset="0"/>
                <a:cs typeface="Arial" panose="020B0604020202020204" pitchFamily="34" charset="0"/>
              </a:rPr>
              <a:t>, the probability that the </a:t>
            </a:r>
            <a:r>
              <a:rPr lang="en-GB" dirty="0">
                <a:solidFill>
                  <a:srgbClr val="0000FF"/>
                </a:solidFill>
                <a:latin typeface="Arial" panose="020B0604020202020204" pitchFamily="34" charset="0"/>
                <a:cs typeface="Arial" panose="020B0604020202020204" pitchFamily="34" charset="0"/>
              </a:rPr>
              <a:t>2nd is A1 </a:t>
            </a:r>
            <a:r>
              <a:rPr lang="en-GB" dirty="0">
                <a:latin typeface="Arial" panose="020B0604020202020204" pitchFamily="34" charset="0"/>
                <a:cs typeface="Arial" panose="020B0604020202020204" pitchFamily="34" charset="0"/>
              </a:rPr>
              <a:t>– given </a:t>
            </a:r>
            <a:r>
              <a:rPr lang="en-GB" dirty="0">
                <a:solidFill>
                  <a:srgbClr val="0000FF"/>
                </a:solidFill>
                <a:latin typeface="Arial" panose="020B0604020202020204" pitchFamily="34" charset="0"/>
                <a:cs typeface="Arial" panose="020B0604020202020204" pitchFamily="34" charset="0"/>
              </a:rPr>
              <a:t>A1 was the 1st  </a:t>
            </a:r>
            <a:r>
              <a:rPr lang="en-GB" dirty="0">
                <a:latin typeface="Arial" panose="020B0604020202020204" pitchFamily="34" charset="0"/>
                <a:cs typeface="Arial" panose="020B0604020202020204" pitchFamily="34" charset="0"/>
              </a:rPr>
              <a:t>- is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0.75</a:t>
            </a:r>
            <a:r>
              <a:rPr lang="en-GB" dirty="0">
                <a:latin typeface="Arial" panose="020B0604020202020204" pitchFamily="34" charset="0"/>
                <a:cs typeface="Arial" panose="020B0604020202020204" pitchFamily="34" charset="0"/>
              </a:rPr>
              <a:t>. The probability that the </a:t>
            </a:r>
            <a:r>
              <a:rPr lang="en-GB" dirty="0">
                <a:solidFill>
                  <a:srgbClr val="0000FF"/>
                </a:solidFill>
                <a:latin typeface="Arial" panose="020B0604020202020204" pitchFamily="34" charset="0"/>
                <a:cs typeface="Arial" panose="020B0604020202020204" pitchFamily="34" charset="0"/>
              </a:rPr>
              <a:t>2nd is A1 </a:t>
            </a:r>
            <a:r>
              <a:rPr lang="en-GB" dirty="0">
                <a:latin typeface="Arial" panose="020B0604020202020204" pitchFamily="34" charset="0"/>
                <a:cs typeface="Arial" panose="020B0604020202020204" pitchFamily="34" charset="0"/>
              </a:rPr>
              <a:t>– given </a:t>
            </a:r>
            <a:r>
              <a:rPr lang="en-GB" dirty="0">
                <a:solidFill>
                  <a:srgbClr val="0000FF"/>
                </a:solidFill>
                <a:latin typeface="Arial" panose="020B0604020202020204" pitchFamily="34" charset="0"/>
                <a:cs typeface="Arial" panose="020B0604020202020204" pitchFamily="34" charset="0"/>
              </a:rPr>
              <a:t>A2 was the 1st </a:t>
            </a:r>
            <a:r>
              <a:rPr lang="en-GB" dirty="0">
                <a:latin typeface="Arial" panose="020B0604020202020204" pitchFamily="34" charset="0"/>
                <a:cs typeface="Arial" panose="020B0604020202020204" pitchFamily="34" charset="0"/>
              </a:rPr>
              <a:t>- is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0.75</a:t>
            </a:r>
            <a:r>
              <a:rPr lang="en-GB" dirty="0">
                <a:latin typeface="Arial" panose="020B0604020202020204" pitchFamily="34" charset="0"/>
                <a:cs typeface="Arial" panose="020B0604020202020204" pitchFamily="34" charset="0"/>
              </a:rPr>
              <a:t>,  too. The prob. that the  </a:t>
            </a:r>
            <a:r>
              <a:rPr lang="en-GB" dirty="0">
                <a:solidFill>
                  <a:srgbClr val="C00000"/>
                </a:solidFill>
                <a:latin typeface="Arial" panose="020B0604020202020204" pitchFamily="34" charset="0"/>
                <a:cs typeface="Arial" panose="020B0604020202020204" pitchFamily="34" charset="0"/>
              </a:rPr>
              <a:t>2nd is A2 </a:t>
            </a:r>
            <a:r>
              <a:rPr lang="en-GB" dirty="0">
                <a:latin typeface="Arial" panose="020B0604020202020204" pitchFamily="34" charset="0"/>
                <a:cs typeface="Arial" panose="020B0604020202020204" pitchFamily="34" charset="0"/>
              </a:rPr>
              <a:t>– given A1 was the 1st or given A2 was the 1st  - is </a:t>
            </a:r>
            <a:r>
              <a:rPr lang="en-GB" dirty="0">
                <a:solidFill>
                  <a:srgbClr val="C00000"/>
                </a:solidFill>
                <a:latin typeface="Arial" panose="020B0604020202020204" pitchFamily="34" charset="0"/>
                <a:cs typeface="Arial" panose="020B0604020202020204" pitchFamily="34" charset="0"/>
              </a:rPr>
              <a:t>0.25</a:t>
            </a:r>
            <a:r>
              <a:rPr lang="en-GB" dirty="0">
                <a:latin typeface="Arial" panose="020B0604020202020204" pitchFamily="34" charset="0"/>
                <a:cs typeface="Arial" panose="020B0604020202020204" pitchFamily="34" charset="0"/>
              </a:rPr>
              <a:t>, which is just the frequency of A2 in the pool. You see the point.</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But: With e.g. F=0.5, this is not random! Given the 1st is A1, then the probability to have A1 as second is larger: It is </a:t>
            </a:r>
            <a:r>
              <a:rPr lang="en-GB" dirty="0">
                <a:solidFill>
                  <a:srgbClr val="0000FF"/>
                </a:solidFill>
                <a:latin typeface="Arial" panose="020B0604020202020204" pitchFamily="34" charset="0"/>
                <a:cs typeface="Arial" panose="020B0604020202020204" pitchFamily="34" charset="0"/>
              </a:rPr>
              <a:t>half-way</a:t>
            </a:r>
            <a:r>
              <a:rPr lang="en-GB" dirty="0">
                <a:latin typeface="Arial" panose="020B0604020202020204" pitchFamily="34" charset="0"/>
                <a:cs typeface="Arial" panose="020B0604020202020204" pitchFamily="34" charset="0"/>
              </a:rPr>
              <a:t> between 0.75 and 1.00 (0.875) ... </a:t>
            </a:r>
            <a:r>
              <a:rPr lang="en-GB" i="1" dirty="0">
                <a:latin typeface="Arial" panose="020B0604020202020204" pitchFamily="34" charset="0"/>
                <a:cs typeface="Arial" panose="020B0604020202020204" pitchFamily="34" charset="0"/>
              </a:rPr>
              <a:t>et cetera</a:t>
            </a:r>
            <a:r>
              <a:rPr lang="en-GB" dirty="0">
                <a:latin typeface="Arial" panose="020B0604020202020204" pitchFamily="34" charset="0"/>
                <a:cs typeface="Arial" panose="020B0604020202020204" pitchFamily="34" charset="0"/>
              </a:rPr>
              <a:t>. And: With e.g. F=1, you know the 2nd </a:t>
            </a:r>
            <a:r>
              <a:rPr lang="en-GB" dirty="0">
                <a:solidFill>
                  <a:srgbClr val="0000FF"/>
                </a:solidFill>
                <a:latin typeface="Arial" panose="020B0604020202020204" pitchFamily="34" charset="0"/>
                <a:cs typeface="Arial" panose="020B0604020202020204" pitchFamily="34" charset="0"/>
              </a:rPr>
              <a:t>for sure</a:t>
            </a:r>
            <a:r>
              <a:rPr lang="en-GB" dirty="0">
                <a:latin typeface="Arial" panose="020B0604020202020204" pitchFamily="34" charset="0"/>
                <a:cs typeface="Arial" panose="020B0604020202020204" pitchFamily="34" charset="0"/>
              </a:rPr>
              <a:t>. If the 1st is A1, then the 2nd is A1, too; </a:t>
            </a:r>
            <a:r>
              <a:rPr lang="en-GB" i="1" dirty="0">
                <a:latin typeface="Arial" panose="020B0604020202020204" pitchFamily="34" charset="0"/>
                <a:cs typeface="Arial" panose="020B0604020202020204" pitchFamily="34" charset="0"/>
              </a:rPr>
              <a:t>et cetera</a:t>
            </a:r>
            <a:r>
              <a:rPr lang="en-GB" dirty="0">
                <a:latin typeface="Arial" panose="020B0604020202020204" pitchFamily="34" charset="0"/>
                <a:cs typeface="Arial" panose="020B0604020202020204" pitchFamily="34" charset="0"/>
              </a:rPr>
              <a:t>.</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With F=0, this fact of </a:t>
            </a:r>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r=0.0</a:t>
            </a:r>
            <a:r>
              <a:rPr lang="en-GB" dirty="0">
                <a:latin typeface="Arial" panose="020B0604020202020204" pitchFamily="34" charset="0"/>
                <a:cs typeface="Arial" panose="020B0604020202020204" pitchFamily="34" charset="0"/>
              </a:rPr>
              <a:t> is the reason for σ²</a:t>
            </a:r>
            <a:r>
              <a:rPr lang="en-GB" baseline="-25000" dirty="0">
                <a:latin typeface="Arial" panose="020B0604020202020204" pitchFamily="34" charset="0"/>
                <a:cs typeface="Arial" panose="020B0604020202020204" pitchFamily="34" charset="0"/>
              </a:rPr>
              <a:t>A </a:t>
            </a:r>
            <a:r>
              <a:rPr lang="en-GB" dirty="0">
                <a:latin typeface="Arial" panose="020B0604020202020204" pitchFamily="34" charset="0"/>
                <a:cs typeface="Arial" panose="020B0604020202020204" pitchFamily="34" charset="0"/>
              </a:rPr>
              <a:t>= σ²</a:t>
            </a:r>
            <a:r>
              <a:rPr lang="en-GB" baseline="-25000" dirty="0">
                <a:latin typeface="Arial" panose="020B0604020202020204" pitchFamily="34" charset="0"/>
                <a:cs typeface="Arial" panose="020B0604020202020204" pitchFamily="34" charset="0"/>
              </a:rPr>
              <a:t>α'  </a:t>
            </a:r>
            <a:r>
              <a:rPr lang="en-GB" dirty="0">
                <a:latin typeface="Arial" panose="020B0604020202020204" pitchFamily="34" charset="0"/>
                <a:cs typeface="Arial" panose="020B0604020202020204" pitchFamily="34" charset="0"/>
              </a:rPr>
              <a:t>+  σ²</a:t>
            </a:r>
            <a:r>
              <a:rPr lang="en-GB" baseline="-25000" dirty="0">
                <a:latin typeface="Arial" panose="020B0604020202020204" pitchFamily="34" charset="0"/>
                <a:cs typeface="Arial" panose="020B0604020202020204" pitchFamily="34" charset="0"/>
              </a:rPr>
              <a:t>α‘</a:t>
            </a:r>
            <a:r>
              <a:rPr lang="en-GB" baseline="-25000" dirty="0">
                <a:solidFill>
                  <a:prstClr val="black"/>
                </a:solidFill>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and for covariance α'  &amp;  α'</a:t>
            </a:r>
            <a:r>
              <a:rPr lang="en-GB" dirty="0">
                <a:solidFill>
                  <a:prstClr val="black"/>
                </a:solidFill>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not being involved here. </a:t>
            </a:r>
            <a:r>
              <a:rPr lang="en-GB" dirty="0">
                <a:solidFill>
                  <a:srgbClr val="0000FF"/>
                </a:solidFill>
                <a:latin typeface="Arial" panose="020B0604020202020204" pitchFamily="34" charset="0"/>
                <a:cs typeface="Arial" panose="020B0604020202020204" pitchFamily="34" charset="0"/>
              </a:rPr>
              <a:t>“The genetic additive variance caused by the ‘first-allele’ and caused by the ‘second-allele’ just add up to the total additive variance of the locus”</a:t>
            </a:r>
            <a:r>
              <a:rPr lang="en-GB" dirty="0">
                <a:latin typeface="Arial" panose="020B0604020202020204" pitchFamily="34" charset="0"/>
                <a:cs typeface="Arial" panose="020B0604020202020204" pitchFamily="34" charset="0"/>
              </a:rPr>
              <a:t>. </a:t>
            </a:r>
          </a:p>
          <a:p>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Visit again UNPLAB-QuGen_Ch8[</a:t>
            </a:r>
            <a:r>
              <a:rPr lang="en-GB" dirty="0" err="1">
                <a:latin typeface="Arial" panose="020B0604020202020204" pitchFamily="34" charset="0"/>
                <a:cs typeface="Arial" panose="020B0604020202020204" pitchFamily="34" charset="0"/>
              </a:rPr>
              <a:t>Decomp-GenV</a:t>
            </a:r>
            <a:r>
              <a:rPr lang="en-GB" dirty="0">
                <a:latin typeface="Arial" panose="020B0604020202020204" pitchFamily="34" charset="0"/>
                <a:cs typeface="Arial" panose="020B0604020202020204" pitchFamily="34" charset="0"/>
              </a:rPr>
              <a:t>  I] pages 20, 21.</a:t>
            </a:r>
          </a:p>
        </p:txBody>
      </p:sp>
      <p:sp>
        <p:nvSpPr>
          <p:cNvPr id="6" name="Textfeld 5">
            <a:extLst>
              <a:ext uri="{FF2B5EF4-FFF2-40B4-BE49-F238E27FC236}">
                <a16:creationId xmlns:a16="http://schemas.microsoft.com/office/drawing/2014/main" id="{AD5E7E09-122D-49F0-B460-771C5533A8F9}"/>
              </a:ext>
            </a:extLst>
          </p:cNvPr>
          <p:cNvSpPr txBox="1"/>
          <p:nvPr/>
        </p:nvSpPr>
        <p:spPr>
          <a:xfrm>
            <a:off x="6489147" y="486327"/>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16</a:t>
            </a:fld>
            <a:endParaRPr lang="en-GB" sz="24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152F29DF-C617-4390-A0F3-39924B3AC406}"/>
              </a:ext>
            </a:extLst>
          </p:cNvPr>
          <p:cNvSpPr txBox="1"/>
          <p:nvPr/>
        </p:nvSpPr>
        <p:spPr>
          <a:xfrm>
            <a:off x="5383763" y="6053008"/>
            <a:ext cx="1917445"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b="1"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sz="1600" dirty="0">
                <a:latin typeface="Arial" panose="020B0604020202020204" pitchFamily="34" charset="0"/>
                <a:cs typeface="Arial" panose="020B0604020202020204" pitchFamily="34" charset="0"/>
              </a:rPr>
              <a:t>locus segregates!</a:t>
            </a:r>
          </a:p>
        </p:txBody>
      </p:sp>
      <p:sp>
        <p:nvSpPr>
          <p:cNvPr id="8" name="TextBox 7">
            <a:extLst>
              <a:ext uri="{FF2B5EF4-FFF2-40B4-BE49-F238E27FC236}">
                <a16:creationId xmlns:a16="http://schemas.microsoft.com/office/drawing/2014/main" id="{7B61116E-1A9C-4A26-BA23-78E6E6CBB58C}"/>
              </a:ext>
            </a:extLst>
          </p:cNvPr>
          <p:cNvSpPr txBox="1"/>
          <p:nvPr/>
        </p:nvSpPr>
        <p:spPr>
          <a:xfrm>
            <a:off x="7861039" y="1572209"/>
            <a:ext cx="2052735" cy="1477328"/>
          </a:xfrm>
          <a:prstGeom prst="rect">
            <a:avLst/>
          </a:prstGeom>
          <a:solidFill>
            <a:schemeClr val="bg1">
              <a:alpha val="76078"/>
            </a:schemeClr>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24 is 75.0% of 32</a:t>
            </a:r>
          </a:p>
          <a:p>
            <a:r>
              <a:rPr lang="en-GB" dirty="0">
                <a:latin typeface="Arial" panose="020B0604020202020204" pitchFamily="34" charset="0"/>
                <a:cs typeface="Arial" panose="020B0604020202020204" pitchFamily="34" charset="0"/>
              </a:rPr>
              <a:t>18 is 75.0% of 24</a:t>
            </a:r>
          </a:p>
          <a:p>
            <a:r>
              <a:rPr lang="en-GB" dirty="0">
                <a:latin typeface="Arial" panose="020B0604020202020204" pitchFamily="34" charset="0"/>
                <a:cs typeface="Arial" panose="020B0604020202020204" pitchFamily="34" charset="0"/>
              </a:rPr>
              <a:t>21 is 87.5% of 24</a:t>
            </a:r>
          </a:p>
          <a:p>
            <a:r>
              <a:rPr lang="en-GB" dirty="0">
                <a:latin typeface="Arial" panose="020B0604020202020204" pitchFamily="34" charset="0"/>
                <a:cs typeface="Arial" panose="020B0604020202020204" pitchFamily="34" charset="0"/>
              </a:rPr>
              <a:t>24 is 100%  of 24</a:t>
            </a:r>
          </a:p>
          <a:p>
            <a:r>
              <a:rPr lang="en-GB"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3001760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2000" y="36000"/>
            <a:ext cx="12077700"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Populations‘ genetic variance depends on F of the population.         </a:t>
            </a:r>
            <a:r>
              <a:rPr lang="en-GB" dirty="0">
                <a:latin typeface="Arial" panose="020B0604020202020204" pitchFamily="34" charset="0"/>
                <a:cs typeface="Arial" panose="020B0604020202020204" pitchFamily="34" charset="0"/>
              </a:rPr>
              <a:t>ISBN 978-0-87893-481-2</a:t>
            </a:r>
          </a:p>
        </p:txBody>
      </p:sp>
      <p:sp>
        <p:nvSpPr>
          <p:cNvPr id="9" name="Rectangle 8"/>
          <p:cNvSpPr/>
          <p:nvPr/>
        </p:nvSpPr>
        <p:spPr>
          <a:xfrm>
            <a:off x="0" y="2997536"/>
            <a:ext cx="12192000" cy="305424"/>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7" name="Object 6"/>
          <p:cNvGraphicFramePr>
            <a:graphicFrameLocks noChangeAspect="1"/>
          </p:cNvGraphicFramePr>
          <p:nvPr>
            <p:extLst>
              <p:ext uri="{D42A27DB-BD31-4B8C-83A1-F6EECF244321}">
                <p14:modId xmlns:p14="http://schemas.microsoft.com/office/powerpoint/2010/main" val="2368693533"/>
              </p:ext>
            </p:extLst>
          </p:nvPr>
        </p:nvGraphicFramePr>
        <p:xfrm>
          <a:off x="38100" y="677863"/>
          <a:ext cx="8426450" cy="3281362"/>
        </p:xfrm>
        <a:graphic>
          <a:graphicData uri="http://schemas.openxmlformats.org/presentationml/2006/ole">
            <mc:AlternateContent xmlns:mc="http://schemas.openxmlformats.org/markup-compatibility/2006">
              <mc:Choice xmlns:v="urn:schemas-microsoft-com:vml" Requires="v">
                <p:oleObj spid="_x0000_s3425" name="Document" r:id="rId3" imgW="8426940" imgH="3281947" progId="Word.Document.12">
                  <p:link updateAutomatic="1"/>
                </p:oleObj>
              </mc:Choice>
              <mc:Fallback>
                <p:oleObj name="Document" r:id="rId3" imgW="8426940" imgH="3281947" progId="Word.Document.12">
                  <p:link updateAutomatic="1"/>
                  <p:pic>
                    <p:nvPicPr>
                      <p:cNvPr id="7" name="Object 6"/>
                      <p:cNvPicPr/>
                      <p:nvPr/>
                    </p:nvPicPr>
                    <p:blipFill>
                      <a:blip r:embed="rId4"/>
                      <a:stretch>
                        <a:fillRect/>
                      </a:stretch>
                    </p:blipFill>
                    <p:spPr>
                      <a:xfrm>
                        <a:off x="38100" y="677863"/>
                        <a:ext cx="8426450" cy="3281362"/>
                      </a:xfrm>
                      <a:prstGeom prst="rect">
                        <a:avLst/>
                      </a:prstGeom>
                    </p:spPr>
                  </p:pic>
                </p:oleObj>
              </mc:Fallback>
            </mc:AlternateContent>
          </a:graphicData>
        </a:graphic>
      </p:graphicFrame>
      <p:sp>
        <p:nvSpPr>
          <p:cNvPr id="4" name="TextBox 3"/>
          <p:cNvSpPr txBox="1"/>
          <p:nvPr/>
        </p:nvSpPr>
        <p:spPr>
          <a:xfrm>
            <a:off x="6919384" y="623881"/>
            <a:ext cx="5200649" cy="2585323"/>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As indicated here again, the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mean</a:t>
            </a:r>
            <a:r>
              <a:rPr lang="en-GB" dirty="0">
                <a:latin typeface="Arial" panose="020B0604020202020204" pitchFamily="34" charset="0"/>
                <a:cs typeface="Arial" panose="020B0604020202020204" pitchFamily="34" charset="0"/>
              </a:rPr>
              <a:t> impact of α</a:t>
            </a:r>
            <a:r>
              <a:rPr lang="en-GB" baseline="-25000" dirty="0">
                <a:latin typeface="Arial" panose="020B0604020202020204" pitchFamily="34" charset="0"/>
                <a:cs typeface="Arial" panose="020B0604020202020204" pitchFamily="34" charset="0"/>
              </a:rPr>
              <a:t>1 </a:t>
            </a:r>
            <a:r>
              <a:rPr lang="en-GB" dirty="0">
                <a:latin typeface="Arial" panose="020B0604020202020204" pitchFamily="34" charset="0"/>
                <a:cs typeface="Arial" panose="020B0604020202020204" pitchFamily="34" charset="0"/>
              </a:rPr>
              <a:t>and α</a:t>
            </a:r>
            <a:r>
              <a:rPr lang="en-GB" baseline="-25000" dirty="0">
                <a:latin typeface="Arial" panose="020B0604020202020204" pitchFamily="34" charset="0"/>
                <a:cs typeface="Arial" panose="020B0604020202020204" pitchFamily="34" charset="0"/>
              </a:rPr>
              <a:t>1  </a:t>
            </a:r>
            <a:r>
              <a:rPr lang="en-GB" dirty="0">
                <a:latin typeface="Arial" panose="020B0604020202020204" pitchFamily="34" charset="0"/>
                <a:cs typeface="Arial" panose="020B0604020202020204" pitchFamily="34" charset="0"/>
              </a:rPr>
              <a:t>and  of δ</a:t>
            </a:r>
            <a:r>
              <a:rPr lang="en-GB" baseline="-25000" dirty="0">
                <a:latin typeface="Arial" panose="020B0604020202020204" pitchFamily="34" charset="0"/>
                <a:cs typeface="Arial" panose="020B0604020202020204" pitchFamily="34" charset="0"/>
              </a:rPr>
              <a:t>11</a:t>
            </a:r>
            <a:r>
              <a:rPr lang="en-GB" dirty="0">
                <a:latin typeface="Arial" panose="020B0604020202020204" pitchFamily="34" charset="0"/>
                <a:cs typeface="Arial" panose="020B0604020202020204" pitchFamily="34" charset="0"/>
              </a:rPr>
              <a:t>,  δ</a:t>
            </a:r>
            <a:r>
              <a:rPr lang="en-GB" baseline="-25000" dirty="0">
                <a:latin typeface="Arial" panose="020B0604020202020204" pitchFamily="34" charset="0"/>
                <a:cs typeface="Arial" panose="020B0604020202020204" pitchFamily="34" charset="0"/>
              </a:rPr>
              <a:t>12</a:t>
            </a:r>
            <a:r>
              <a:rPr lang="en-GB" dirty="0">
                <a:latin typeface="Arial" panose="020B0604020202020204" pitchFamily="34" charset="0"/>
                <a:cs typeface="Arial" panose="020B0604020202020204" pitchFamily="34" charset="0"/>
              </a:rPr>
              <a:t> and δ</a:t>
            </a:r>
            <a:r>
              <a:rPr lang="en-GB" baseline="-25000" dirty="0">
                <a:latin typeface="Arial" panose="020B0604020202020204" pitchFamily="34" charset="0"/>
                <a:cs typeface="Arial" panose="020B0604020202020204" pitchFamily="34" charset="0"/>
              </a:rPr>
              <a:t>22</a:t>
            </a:r>
            <a:r>
              <a:rPr lang="en-GB" dirty="0">
                <a:latin typeface="Arial" panose="020B0604020202020204" pitchFamily="34" charset="0"/>
                <a:cs typeface="Arial" panose="020B0604020202020204" pitchFamily="34" charset="0"/>
              </a:rPr>
              <a:t> on the Reference Population’s mean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µ</a:t>
            </a:r>
            <a:r>
              <a:rPr lang="en-GB" dirty="0">
                <a:latin typeface="Arial" panose="020B0604020202020204" pitchFamily="34" charset="0"/>
                <a:cs typeface="Arial" panose="020B0604020202020204" pitchFamily="34" charset="0"/>
              </a:rPr>
              <a:t> is </a:t>
            </a:r>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zero</a:t>
            </a:r>
            <a:r>
              <a:rPr lang="en-GB" dirty="0">
                <a:latin typeface="Arial" panose="020B0604020202020204" pitchFamily="34" charset="0"/>
                <a:cs typeface="Arial" panose="020B0604020202020204" pitchFamily="34" charset="0"/>
              </a:rPr>
              <a:t>. </a:t>
            </a:r>
            <a:br>
              <a:rPr lang="en-GB" dirty="0">
                <a:latin typeface="Arial" panose="020B0604020202020204" pitchFamily="34" charset="0"/>
                <a:cs typeface="Arial" panose="020B0604020202020204" pitchFamily="34" charset="0"/>
              </a:rPr>
            </a:b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And: More ‚un-correlation‘!  With F=0 ... </a:t>
            </a:r>
            <a:r>
              <a:rPr lang="en-GB" dirty="0">
                <a:solidFill>
                  <a:srgbClr val="0000FF"/>
                </a:solidFill>
                <a:latin typeface="Arial" panose="020B0604020202020204" pitchFamily="34" charset="0"/>
                <a:cs typeface="Arial" panose="020B0604020202020204" pitchFamily="34" charset="0"/>
                <a:sym typeface="Webdings" panose="05030102010509060703" pitchFamily="18" charset="2"/>
              </a:rPr>
              <a:t></a:t>
            </a:r>
            <a:r>
              <a:rPr lang="en-GB" spc="-100" dirty="0">
                <a:solidFill>
                  <a:srgbClr val="0000FF"/>
                </a:solidFill>
                <a:latin typeface="Arial" panose="020B0604020202020204" pitchFamily="34" charset="0"/>
                <a:cs typeface="Arial" panose="020B0604020202020204" pitchFamily="34" charset="0"/>
              </a:rPr>
              <a:t>UNPLAB-QuGen_Ch8[Decomp-</a:t>
            </a:r>
            <a:r>
              <a:rPr lang="en-GB" spc="-100" dirty="0" err="1">
                <a:solidFill>
                  <a:srgbClr val="0000FF"/>
                </a:solidFill>
                <a:latin typeface="Arial" panose="020B0604020202020204" pitchFamily="34" charset="0"/>
                <a:cs typeface="Arial" panose="020B0604020202020204" pitchFamily="34" charset="0"/>
              </a:rPr>
              <a:t>GenV</a:t>
            </a:r>
            <a:r>
              <a:rPr lang="en-GB" spc="-100" dirty="0">
                <a:solidFill>
                  <a:srgbClr val="0000FF"/>
                </a:solidFill>
                <a:latin typeface="Arial" panose="020B0604020202020204" pitchFamily="34" charset="0"/>
                <a:cs typeface="Arial" panose="020B0604020202020204" pitchFamily="34" charset="0"/>
              </a:rPr>
              <a:t>  I</a:t>
            </a:r>
            <a:r>
              <a:rPr lang="en-GB" dirty="0">
                <a:solidFill>
                  <a:srgbClr val="0000FF"/>
                </a:solidFill>
                <a:latin typeface="Arial" panose="020B0604020202020204" pitchFamily="34" charset="0"/>
                <a:cs typeface="Arial" panose="020B0604020202020204" pitchFamily="34" charset="0"/>
              </a:rPr>
              <a:t>] page 32ff </a:t>
            </a:r>
            <a:r>
              <a:rPr lang="en-GB" dirty="0">
                <a:latin typeface="Arial" panose="020B0604020202020204" pitchFamily="34" charset="0"/>
                <a:cs typeface="Arial" panose="020B0604020202020204" pitchFamily="34" charset="0"/>
              </a:rPr>
              <a:t>  ... even the statistical additive effects and </a:t>
            </a:r>
            <a:r>
              <a:rPr lang="en-GB" dirty="0" err="1">
                <a:latin typeface="Arial" panose="020B0604020202020204" pitchFamily="34" charset="0"/>
                <a:cs typeface="Arial" panose="020B0604020202020204" pitchFamily="34" charset="0"/>
              </a:rPr>
              <a:t>domi-nance</a:t>
            </a:r>
            <a:r>
              <a:rPr lang="en-GB" dirty="0">
                <a:latin typeface="Arial" panose="020B0604020202020204" pitchFamily="34" charset="0"/>
                <a:cs typeface="Arial" panose="020B0604020202020204" pitchFamily="34" charset="0"/>
              </a:rPr>
              <a:t> deviations of a locus are uncorrelated .</a:t>
            </a:r>
          </a:p>
          <a:p>
            <a:r>
              <a:rPr lang="en-GB"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This is all not true in case of F&gt;0.</a:t>
            </a:r>
          </a:p>
        </p:txBody>
      </p:sp>
      <p:sp>
        <p:nvSpPr>
          <p:cNvPr id="8" name="TextBox 7"/>
          <p:cNvSpPr txBox="1"/>
          <p:nvPr/>
        </p:nvSpPr>
        <p:spPr>
          <a:xfrm>
            <a:off x="38100" y="3575789"/>
            <a:ext cx="6881284" cy="2970044"/>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1700" dirty="0">
                <a:latin typeface="Arial" panose="020B0604020202020204" pitchFamily="34" charset="0"/>
                <a:cs typeface="Arial" panose="020B0604020202020204" pitchFamily="34" charset="0"/>
              </a:rPr>
              <a:t>Here, we are not concerned with associations due to LD (association between alleles at different loci), nor with correlations between gene-tic effects at different loci resulting from Epistasis. Nor are we refer-ring to correlations between homozygosity/heterozygosity at different loci caused by variation in inbreeding among individuals. </a:t>
            </a:r>
            <a:r>
              <a:rPr lang="en-GB" sz="1700" dirty="0">
                <a:solidFill>
                  <a:schemeClr val="tx1">
                    <a:lumMod val="50000"/>
                    <a:lumOff val="50000"/>
                  </a:schemeClr>
                </a:solidFill>
                <a:latin typeface="Arial" panose="020B0604020202020204" pitchFamily="34" charset="0"/>
                <a:cs typeface="Arial" panose="020B0604020202020204" pitchFamily="34" charset="0"/>
              </a:rPr>
              <a:t>The latter is indeed expected if individuals of the population </a:t>
            </a:r>
            <a:r>
              <a:rPr lang="en-GB" sz="1700" dirty="0">
                <a:solidFill>
                  <a:srgbClr val="000000"/>
                </a:solidFill>
                <a:latin typeface="Arial" panose="020B0604020202020204" pitchFamily="34" charset="0"/>
                <a:cs typeface="Arial" panose="020B0604020202020204" pitchFamily="34" charset="0"/>
              </a:rPr>
              <a:t>differ for their inbreeding </a:t>
            </a:r>
            <a:r>
              <a:rPr lang="en-GB" sz="1700" dirty="0">
                <a:solidFill>
                  <a:schemeClr val="tx1">
                    <a:lumMod val="50000"/>
                    <a:lumOff val="50000"/>
                  </a:schemeClr>
                </a:solidFill>
                <a:latin typeface="Arial" panose="020B0604020202020204" pitchFamily="34" charset="0"/>
                <a:cs typeface="Arial" panose="020B0604020202020204" pitchFamily="34" charset="0"/>
              </a:rPr>
              <a:t>(e.g. in case of a </a:t>
            </a:r>
            <a:r>
              <a:rPr lang="en-GB" sz="1700" dirty="0">
                <a:solidFill>
                  <a:srgbClr val="0000FF"/>
                </a:solidFill>
                <a:latin typeface="Arial" panose="020B0604020202020204" pitchFamily="34" charset="0"/>
                <a:cs typeface="Arial" panose="020B0604020202020204" pitchFamily="34" charset="0"/>
              </a:rPr>
              <a:t>partial allogamous population</a:t>
            </a:r>
            <a:r>
              <a:rPr lang="en-GB" sz="1700" dirty="0">
                <a:solidFill>
                  <a:schemeClr val="tx1">
                    <a:lumMod val="50000"/>
                    <a:lumOff val="50000"/>
                  </a:schemeClr>
                </a:solidFill>
                <a:latin typeface="Arial" panose="020B0604020202020204" pitchFamily="34" charset="0"/>
                <a:cs typeface="Arial" panose="020B0604020202020204" pitchFamily="34" charset="0"/>
              </a:rPr>
              <a:t>). </a:t>
            </a:r>
            <a:r>
              <a:rPr lang="en-GB" sz="1700" dirty="0">
                <a:solidFill>
                  <a:srgbClr val="0000FF"/>
                </a:solidFill>
                <a:latin typeface="Arial" panose="020B0604020202020204" pitchFamily="34" charset="0"/>
                <a:cs typeface="Arial" panose="020B0604020202020204" pitchFamily="34" charset="0"/>
              </a:rPr>
              <a:t>Then</a:t>
            </a:r>
            <a:r>
              <a:rPr lang="en-GB" sz="1700" dirty="0">
                <a:solidFill>
                  <a:schemeClr val="tx1">
                    <a:lumMod val="50000"/>
                    <a:lumOff val="50000"/>
                  </a:schemeClr>
                </a:solidFill>
                <a:latin typeface="Arial" panose="020B0604020202020204" pitchFamily="34" charset="0"/>
                <a:cs typeface="Arial" panose="020B0604020202020204" pitchFamily="34" charset="0"/>
              </a:rPr>
              <a:t> a homozygous status at one locus predicts that any other locus is more likely to be homozygous than the p²+q² expected under HWE would indicate. </a:t>
            </a:r>
            <a:r>
              <a:rPr lang="en-GB" sz="1700" dirty="0">
                <a:solidFill>
                  <a:srgbClr val="0000FF"/>
                </a:solidFill>
                <a:latin typeface="Arial" panose="020B0604020202020204" pitchFamily="34" charset="0"/>
                <a:cs typeface="Arial" panose="020B0604020202020204" pitchFamily="34" charset="0"/>
              </a:rPr>
              <a:t>This</a:t>
            </a:r>
            <a:r>
              <a:rPr lang="en-GB" sz="1700" dirty="0">
                <a:solidFill>
                  <a:schemeClr val="tx1">
                    <a:lumMod val="50000"/>
                    <a:lumOff val="50000"/>
                  </a:schemeClr>
                </a:solidFill>
                <a:latin typeface="Arial" panose="020B0604020202020204" pitchFamily="34" charset="0"/>
                <a:cs typeface="Arial" panose="020B0604020202020204" pitchFamily="34" charset="0"/>
              </a:rPr>
              <a:t> would be a correlation between the homozygous/</a:t>
            </a:r>
            <a:r>
              <a:rPr lang="en-GB" sz="1700" dirty="0" err="1">
                <a:solidFill>
                  <a:schemeClr val="tx1">
                    <a:lumMod val="50000"/>
                    <a:lumOff val="50000"/>
                  </a:schemeClr>
                </a:solidFill>
                <a:latin typeface="Arial" panose="020B0604020202020204" pitchFamily="34" charset="0"/>
                <a:cs typeface="Arial" panose="020B0604020202020204" pitchFamily="34" charset="0"/>
              </a:rPr>
              <a:t>hete-rozygous</a:t>
            </a:r>
            <a:r>
              <a:rPr lang="en-GB" sz="1700" dirty="0">
                <a:solidFill>
                  <a:schemeClr val="tx1">
                    <a:lumMod val="50000"/>
                    <a:lumOff val="50000"/>
                  </a:schemeClr>
                </a:solidFill>
                <a:latin typeface="Arial" panose="020B0604020202020204" pitchFamily="34" charset="0"/>
                <a:cs typeface="Arial" panose="020B0604020202020204" pitchFamily="34" charset="0"/>
              </a:rPr>
              <a:t> status, not between alleles (DOI 10.2307/2530754).</a:t>
            </a:r>
          </a:p>
        </p:txBody>
      </p:sp>
      <p:sp>
        <p:nvSpPr>
          <p:cNvPr id="12" name="Textfeld 5">
            <a:extLst>
              <a:ext uri="{FF2B5EF4-FFF2-40B4-BE49-F238E27FC236}">
                <a16:creationId xmlns:a16="http://schemas.microsoft.com/office/drawing/2014/main" id="{E9569991-EE65-49DE-B9E4-53C4245652B2}"/>
              </a:ext>
            </a:extLst>
          </p:cNvPr>
          <p:cNvSpPr txBox="1"/>
          <p:nvPr/>
        </p:nvSpPr>
        <p:spPr>
          <a:xfrm>
            <a:off x="11518642" y="6356230"/>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17</a:t>
            </a:fld>
            <a:endParaRPr lang="en-GB" sz="2400" dirty="0">
              <a:latin typeface="Arial" panose="020B0604020202020204" pitchFamily="34" charset="0"/>
              <a:cs typeface="Arial" panose="020B0604020202020204" pitchFamily="34" charset="0"/>
            </a:endParaRPr>
          </a:p>
        </p:txBody>
      </p:sp>
      <p:pic>
        <p:nvPicPr>
          <p:cNvPr id="16" name="Picture 15">
            <a:extLst>
              <a:ext uri="{FF2B5EF4-FFF2-40B4-BE49-F238E27FC236}">
                <a16:creationId xmlns:a16="http://schemas.microsoft.com/office/drawing/2014/main" id="{DD372F76-8EC5-4750-ACCE-9D7157E62E74}"/>
              </a:ext>
            </a:extLst>
          </p:cNvPr>
          <p:cNvPicPr>
            <a:picLocks noChangeAspect="1"/>
          </p:cNvPicPr>
          <p:nvPr/>
        </p:nvPicPr>
        <p:blipFill>
          <a:blip r:embed="rId5"/>
          <a:stretch>
            <a:fillRect/>
          </a:stretch>
        </p:blipFill>
        <p:spPr>
          <a:xfrm>
            <a:off x="7090767" y="3627713"/>
            <a:ext cx="2385741" cy="2927734"/>
          </a:xfrm>
          <a:prstGeom prst="rect">
            <a:avLst/>
          </a:prstGeom>
        </p:spPr>
      </p:pic>
      <p:sp>
        <p:nvSpPr>
          <p:cNvPr id="17" name="TextBox 16">
            <a:extLst>
              <a:ext uri="{FF2B5EF4-FFF2-40B4-BE49-F238E27FC236}">
                <a16:creationId xmlns:a16="http://schemas.microsoft.com/office/drawing/2014/main" id="{9566ED7D-DD04-40EE-8AC0-A52EA3C339B1}"/>
              </a:ext>
            </a:extLst>
          </p:cNvPr>
          <p:cNvSpPr txBox="1"/>
          <p:nvPr/>
        </p:nvSpPr>
        <p:spPr>
          <a:xfrm>
            <a:off x="9407236" y="3959225"/>
            <a:ext cx="2712797"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 Wolfgang Link 2026</a:t>
            </a:r>
          </a:p>
        </p:txBody>
      </p:sp>
    </p:spTree>
    <p:extLst>
      <p:ext uri="{BB962C8B-B14F-4D97-AF65-F5344CB8AC3E}">
        <p14:creationId xmlns:p14="http://schemas.microsoft.com/office/powerpoint/2010/main" val="1096604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 y="68460"/>
            <a:ext cx="12077700"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Populations‘ genetic variance depends on F of the population.         </a:t>
            </a:r>
            <a:r>
              <a:rPr lang="en-GB" dirty="0">
                <a:latin typeface="Arial" panose="020B0604020202020204" pitchFamily="34" charset="0"/>
                <a:cs typeface="Arial" panose="020B0604020202020204" pitchFamily="34" charset="0"/>
              </a:rPr>
              <a:t>ISBN 978-0-87893-481-2</a:t>
            </a:r>
          </a:p>
        </p:txBody>
      </p:sp>
      <p:graphicFrame>
        <p:nvGraphicFramePr>
          <p:cNvPr id="7" name="Object 6"/>
          <p:cNvGraphicFramePr>
            <a:graphicFrameLocks noChangeAspect="1"/>
          </p:cNvGraphicFramePr>
          <p:nvPr>
            <p:extLst>
              <p:ext uri="{D42A27DB-BD31-4B8C-83A1-F6EECF244321}">
                <p14:modId xmlns:p14="http://schemas.microsoft.com/office/powerpoint/2010/main" val="2213226454"/>
              </p:ext>
            </p:extLst>
          </p:nvPr>
        </p:nvGraphicFramePr>
        <p:xfrm>
          <a:off x="38100" y="677863"/>
          <a:ext cx="8426450" cy="3281362"/>
        </p:xfrm>
        <a:graphic>
          <a:graphicData uri="http://schemas.openxmlformats.org/presentationml/2006/ole">
            <mc:AlternateContent xmlns:mc="http://schemas.openxmlformats.org/markup-compatibility/2006">
              <mc:Choice xmlns:v="urn:schemas-microsoft-com:vml" Requires="v">
                <p:oleObj spid="_x0000_s2406" name="Document" r:id="rId3" imgW="8426940" imgH="3281947" progId="Word.Document.12">
                  <p:link updateAutomatic="1"/>
                </p:oleObj>
              </mc:Choice>
              <mc:Fallback>
                <p:oleObj name="Document" r:id="rId3" imgW="8426940" imgH="3281947" progId="Word.Document.12">
                  <p:link updateAutomatic="1"/>
                  <p:pic>
                    <p:nvPicPr>
                      <p:cNvPr id="0" name=""/>
                      <p:cNvPicPr/>
                      <p:nvPr/>
                    </p:nvPicPr>
                    <p:blipFill>
                      <a:blip r:embed="rId4"/>
                      <a:stretch>
                        <a:fillRect/>
                      </a:stretch>
                    </p:blipFill>
                    <p:spPr>
                      <a:xfrm>
                        <a:off x="38100" y="677863"/>
                        <a:ext cx="8426450" cy="3281362"/>
                      </a:xfrm>
                      <a:prstGeom prst="rect">
                        <a:avLst/>
                      </a:prstGeom>
                    </p:spPr>
                  </p:pic>
                </p:oleObj>
              </mc:Fallback>
            </mc:AlternateContent>
          </a:graphicData>
        </a:graphic>
      </p:graphicFrame>
      <p:sp>
        <p:nvSpPr>
          <p:cNvPr id="8" name="TextBox 7"/>
          <p:cNvSpPr txBox="1"/>
          <p:nvPr/>
        </p:nvSpPr>
        <p:spPr>
          <a:xfrm>
            <a:off x="38100" y="3396715"/>
            <a:ext cx="12077700" cy="313932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In case of F&gt;0, “</a:t>
            </a:r>
            <a:r>
              <a:rPr lang="en-GB"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baseline="-250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 σ²</a:t>
            </a:r>
            <a:r>
              <a:rPr lang="en-GB" baseline="-250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GB"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 σ²</a:t>
            </a:r>
            <a:r>
              <a:rPr lang="en-GB" baseline="-250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t>
            </a:r>
            <a:r>
              <a:rPr lang="en-GB" dirty="0">
                <a:solidFill>
                  <a:prstClr val="black"/>
                </a:solidFill>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does not work any more (well: It does, if we have the special case of p=q=0.5; in this case, of course, all the nice “(p-q)”- bits of the Algebra cause zero ... and again, it does, of course: If d=0. Then the topic implodes and is ‘solved’ by such implosion ;-) .</a:t>
            </a:r>
          </a:p>
          <a:p>
            <a:r>
              <a:rPr lang="en-GB" dirty="0">
                <a:latin typeface="Arial" panose="020B0604020202020204" pitchFamily="34" charset="0"/>
                <a:cs typeface="Arial" panose="020B0604020202020204" pitchFamily="34" charset="0"/>
              </a:rPr>
              <a:t>In case of F&gt;0, we usually find </a:t>
            </a:r>
            <a:r>
              <a:rPr lang="en-GB"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baseline="-250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 σ²</a:t>
            </a:r>
            <a:r>
              <a:rPr lang="en-GB" baseline="-250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GB"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 σ²</a:t>
            </a:r>
            <a:r>
              <a:rPr lang="en-GB" baseline="-250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t>
            </a:r>
            <a:r>
              <a:rPr lang="en-GB" dirty="0">
                <a:latin typeface="Arial" panose="020B0604020202020204" pitchFamily="34" charset="0"/>
                <a:cs typeface="Arial" panose="020B0604020202020204" pitchFamily="34" charset="0"/>
              </a:rPr>
              <a:t>. If we still want to describe </a:t>
            </a:r>
            <a:r>
              <a:rPr lang="en-GB"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baseline="-250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in terms of </a:t>
            </a:r>
            <a:r>
              <a:rPr lang="en-GB"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baseline="-250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GB"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 σ²</a:t>
            </a:r>
            <a:r>
              <a:rPr lang="en-GB" baseline="-250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t>
            </a:r>
            <a:r>
              <a:rPr lang="en-GB" dirty="0">
                <a:latin typeface="Arial" panose="020B0604020202020204" pitchFamily="34" charset="0"/>
                <a:cs typeface="Arial" panose="020B0604020202020204" pitchFamily="34" charset="0"/>
              </a:rPr>
              <a:t>  - then we have to patch it up and correct it. Let us assume 2 alleles per locus to allow us simplify matters. 		</a:t>
            </a:r>
            <a:br>
              <a:rPr lang="en-GB" dirty="0">
                <a:latin typeface="Arial" panose="020B0604020202020204" pitchFamily="34" charset="0"/>
                <a:cs typeface="Arial" panose="020B0604020202020204" pitchFamily="34" charset="0"/>
              </a:rPr>
            </a:br>
            <a:r>
              <a:rPr lang="en-GB" dirty="0">
                <a:solidFill>
                  <a:schemeClr val="tx1">
                    <a:lumMod val="50000"/>
                    <a:lumOff val="50000"/>
                  </a:schemeClr>
                </a:solidFill>
                <a:latin typeface="Arial" panose="020B0604020202020204" pitchFamily="34" charset="0"/>
                <a:cs typeface="Arial" panose="020B0604020202020204" pitchFamily="34" charset="0"/>
              </a:rPr>
              <a:t>We know: σ²</a:t>
            </a:r>
            <a:r>
              <a:rPr lang="en-GB" baseline="-25000" dirty="0">
                <a:solidFill>
                  <a:schemeClr val="tx1">
                    <a:lumMod val="50000"/>
                    <a:lumOff val="50000"/>
                  </a:schemeClr>
                </a:solidFill>
                <a:latin typeface="Arial" panose="020B0604020202020204" pitchFamily="34" charset="0"/>
                <a:cs typeface="Arial" panose="020B0604020202020204" pitchFamily="34" charset="0"/>
              </a:rPr>
              <a:t>A</a:t>
            </a:r>
            <a:r>
              <a:rPr lang="en-GB" dirty="0">
                <a:solidFill>
                  <a:schemeClr val="tx1">
                    <a:lumMod val="50000"/>
                    <a:lumOff val="50000"/>
                  </a:schemeClr>
                </a:solidFill>
                <a:latin typeface="Arial" panose="020B0604020202020204" pitchFamily="34" charset="0"/>
                <a:cs typeface="Arial" panose="020B0604020202020204" pitchFamily="34" charset="0"/>
              </a:rPr>
              <a:t> = 2pq[a-(p-q)d]²   	  σ²</a:t>
            </a:r>
            <a:r>
              <a:rPr lang="en-GB" baseline="-25000" dirty="0">
                <a:solidFill>
                  <a:schemeClr val="tx1">
                    <a:lumMod val="50000"/>
                    <a:lumOff val="50000"/>
                  </a:schemeClr>
                </a:solidFill>
                <a:latin typeface="Arial" panose="020B0604020202020204" pitchFamily="34" charset="0"/>
                <a:cs typeface="Arial" panose="020B0604020202020204" pitchFamily="34" charset="0"/>
              </a:rPr>
              <a:t>D</a:t>
            </a:r>
            <a:r>
              <a:rPr lang="en-GB" dirty="0">
                <a:solidFill>
                  <a:schemeClr val="tx1">
                    <a:lumMod val="50000"/>
                    <a:lumOff val="50000"/>
                  </a:schemeClr>
                </a:solidFill>
                <a:latin typeface="Arial" panose="020B0604020202020204" pitchFamily="34" charset="0"/>
                <a:cs typeface="Arial" panose="020B0604020202020204" pitchFamily="34" charset="0"/>
              </a:rPr>
              <a:t> =[2pqd]²	</a:t>
            </a:r>
            <a:r>
              <a:rPr lang="en-GB" dirty="0">
                <a:latin typeface="Arial" panose="020B0604020202020204" pitchFamily="34" charset="0"/>
                <a:cs typeface="Arial" panose="020B0604020202020204" pitchFamily="34" charset="0"/>
              </a:rPr>
              <a:t>		</a:t>
            </a:r>
          </a:p>
          <a:p>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To patch it up, we need:</a:t>
            </a:r>
          </a:p>
          <a:p>
            <a:r>
              <a:rPr lang="en-GB" dirty="0">
                <a:solidFill>
                  <a:srgbClr val="0000FF"/>
                </a:solidFill>
                <a:latin typeface="Arial" panose="020B0604020202020204" pitchFamily="34" charset="0"/>
                <a:cs typeface="Arial" panose="020B0604020202020204" pitchFamily="34" charset="0"/>
              </a:rPr>
              <a:t>D1  =2pq[a-</a:t>
            </a:r>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(p-q)</a:t>
            </a:r>
            <a:r>
              <a:rPr lang="en-GB" dirty="0">
                <a:solidFill>
                  <a:srgbClr val="0000FF"/>
                </a:solidFill>
                <a:latin typeface="Arial" panose="020B0604020202020204" pitchFamily="34" charset="0"/>
                <a:cs typeface="Arial" panose="020B0604020202020204" pitchFamily="34" charset="0"/>
              </a:rPr>
              <a:t>d]∙[(</a:t>
            </a:r>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p-q</a:t>
            </a:r>
            <a:r>
              <a:rPr lang="en-GB" dirty="0">
                <a:solidFill>
                  <a:srgbClr val="0000FF"/>
                </a:solidFill>
                <a:latin typeface="Arial" panose="020B0604020202020204" pitchFamily="34" charset="0"/>
                <a:cs typeface="Arial" panose="020B0604020202020204" pitchFamily="34" charset="0"/>
              </a:rPr>
              <a:t>)d]	  Covariance of the α</a:t>
            </a:r>
            <a:r>
              <a:rPr lang="en-GB" baseline="-25000" dirty="0">
                <a:solidFill>
                  <a:srgbClr val="0000FF"/>
                </a:solidFill>
                <a:latin typeface="Arial" panose="020B0604020202020204" pitchFamily="34" charset="0"/>
                <a:cs typeface="Arial" panose="020B0604020202020204" pitchFamily="34" charset="0"/>
              </a:rPr>
              <a:t>j</a:t>
            </a:r>
            <a:r>
              <a:rPr lang="en-GB" dirty="0">
                <a:solidFill>
                  <a:srgbClr val="0000FF"/>
                </a:solidFill>
                <a:latin typeface="Arial" panose="020B0604020202020204" pitchFamily="34" charset="0"/>
                <a:cs typeface="Arial" panose="020B0604020202020204" pitchFamily="34" charset="0"/>
              </a:rPr>
              <a:t> with the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homozygous</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δ</a:t>
            </a:r>
            <a:r>
              <a:rPr lang="en-GB" baseline="-25000" dirty="0" err="1">
                <a:solidFill>
                  <a:srgbClr val="0000FF"/>
                </a:solidFill>
                <a:latin typeface="Arial" panose="020B0604020202020204" pitchFamily="34" charset="0"/>
                <a:cs typeface="Arial" panose="020B0604020202020204" pitchFamily="34" charset="0"/>
              </a:rPr>
              <a:t>jj</a:t>
            </a:r>
            <a:endParaRPr lang="en-GB" baseline="-25000" dirty="0">
              <a:solidFill>
                <a:srgbClr val="0000FF"/>
              </a:solidFill>
              <a:latin typeface="Arial" panose="020B0604020202020204" pitchFamily="34" charset="0"/>
              <a:cs typeface="Arial" panose="020B0604020202020204" pitchFamily="34" charset="0"/>
            </a:endParaRPr>
          </a:p>
          <a:p>
            <a:r>
              <a:rPr lang="en-GB" dirty="0">
                <a:solidFill>
                  <a:srgbClr val="0000FF"/>
                </a:solidFill>
                <a:latin typeface="Arial" panose="020B0604020202020204" pitchFamily="34" charset="0"/>
                <a:cs typeface="Arial" panose="020B0604020202020204" pitchFamily="34" charset="0"/>
              </a:rPr>
              <a:t>D2* = 4pq[(</a:t>
            </a:r>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p-q</a:t>
            </a:r>
            <a:r>
              <a:rPr lang="en-GB" dirty="0">
                <a:solidFill>
                  <a:srgbClr val="0000FF"/>
                </a:solidFill>
                <a:latin typeface="Arial" panose="020B0604020202020204" pitchFamily="34" charset="0"/>
                <a:cs typeface="Arial" panose="020B0604020202020204" pitchFamily="34" charset="0"/>
              </a:rPr>
              <a:t>)d]²	  Variance of the single-locus inbreeding depression</a:t>
            </a:r>
          </a:p>
          <a:p>
            <a:r>
              <a:rPr lang="en-GB" dirty="0">
                <a:solidFill>
                  <a:srgbClr val="0000FF"/>
                </a:solidFill>
                <a:latin typeface="Arial" panose="020B0604020202020204" pitchFamily="34" charset="0"/>
                <a:cs typeface="Arial" panose="020B0604020202020204" pitchFamily="34" charset="0"/>
              </a:rPr>
              <a:t>σ²</a:t>
            </a:r>
            <a:r>
              <a:rPr lang="en-GB" baseline="-25000" dirty="0">
                <a:solidFill>
                  <a:srgbClr val="0000FF"/>
                </a:solidFill>
                <a:latin typeface="Arial" panose="020B0604020202020204" pitchFamily="34" charset="0"/>
                <a:cs typeface="Arial" panose="020B0604020202020204" pitchFamily="34" charset="0"/>
              </a:rPr>
              <a:t>G</a:t>
            </a:r>
            <a:r>
              <a:rPr lang="en-GB" dirty="0">
                <a:solidFill>
                  <a:srgbClr val="0000FF"/>
                </a:solidFill>
                <a:latin typeface="Arial" panose="020B0604020202020204" pitchFamily="34" charset="0"/>
                <a:cs typeface="Arial" panose="020B0604020202020204" pitchFamily="34" charset="0"/>
              </a:rPr>
              <a:t> =(1+</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r>
              <a:rPr lang="en-GB" dirty="0">
                <a:solidFill>
                  <a:srgbClr val="0000FF"/>
                </a:solidFill>
                <a:latin typeface="Arial" panose="020B0604020202020204" pitchFamily="34" charset="0"/>
                <a:cs typeface="Arial" panose="020B0604020202020204" pitchFamily="34" charset="0"/>
              </a:rPr>
              <a:t>) σ²</a:t>
            </a:r>
            <a:r>
              <a:rPr lang="en-GB" baseline="-25000" dirty="0">
                <a:solidFill>
                  <a:srgbClr val="0000FF"/>
                </a:solidFill>
                <a:latin typeface="Arial" panose="020B0604020202020204" pitchFamily="34" charset="0"/>
                <a:cs typeface="Arial" panose="020B0604020202020204" pitchFamily="34" charset="0"/>
              </a:rPr>
              <a:t>A</a:t>
            </a:r>
            <a:r>
              <a:rPr lang="en-GB" dirty="0">
                <a:solidFill>
                  <a:srgbClr val="0000FF"/>
                </a:solidFill>
                <a:latin typeface="Arial" panose="020B0604020202020204" pitchFamily="34" charset="0"/>
                <a:cs typeface="Arial" panose="020B0604020202020204" pitchFamily="34" charset="0"/>
              </a:rPr>
              <a:t> + (1-</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r>
              <a:rPr lang="en-GB" dirty="0">
                <a:solidFill>
                  <a:srgbClr val="0000FF"/>
                </a:solidFill>
                <a:latin typeface="Arial" panose="020B0604020202020204" pitchFamily="34" charset="0"/>
                <a:cs typeface="Arial" panose="020B0604020202020204" pitchFamily="34" charset="0"/>
              </a:rPr>
              <a:t>) σ²</a:t>
            </a:r>
            <a:r>
              <a:rPr lang="en-GB" baseline="-25000" dirty="0">
                <a:solidFill>
                  <a:srgbClr val="0000FF"/>
                </a:solidFill>
                <a:latin typeface="Arial" panose="020B0604020202020204" pitchFamily="34" charset="0"/>
                <a:cs typeface="Arial" panose="020B0604020202020204" pitchFamily="34" charset="0"/>
              </a:rPr>
              <a:t>D</a:t>
            </a:r>
            <a:r>
              <a:rPr lang="en-GB" dirty="0">
                <a:solidFill>
                  <a:srgbClr val="0000FF"/>
                </a:solidFill>
                <a:latin typeface="Arial" panose="020B0604020202020204" pitchFamily="34" charset="0"/>
                <a:cs typeface="Arial" panose="020B0604020202020204" pitchFamily="34" charset="0"/>
              </a:rPr>
              <a:t> + 4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r>
              <a:rPr lang="en-GB" dirty="0">
                <a:solidFill>
                  <a:srgbClr val="0000FF"/>
                </a:solidFill>
                <a:latin typeface="Arial" panose="020B0604020202020204" pitchFamily="34" charset="0"/>
                <a:cs typeface="Arial" panose="020B0604020202020204" pitchFamily="34" charset="0"/>
              </a:rPr>
              <a:t> D1  +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r>
              <a:rPr lang="en-GB" dirty="0">
                <a:solidFill>
                  <a:srgbClr val="0000FF"/>
                </a:solidFill>
                <a:latin typeface="Arial" panose="020B0604020202020204" pitchFamily="34" charset="0"/>
                <a:cs typeface="Arial" panose="020B0604020202020204" pitchFamily="34" charset="0"/>
              </a:rPr>
              <a:t> D2* +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r>
              <a:rPr lang="en-GB" dirty="0">
                <a:solidFill>
                  <a:schemeClr val="tx1">
                    <a:lumMod val="50000"/>
                    <a:lumOff val="50000"/>
                  </a:schemeClr>
                </a:solidFill>
                <a:latin typeface="Arial" panose="020B0604020202020204" pitchFamily="34" charset="0"/>
                <a:cs typeface="Arial" panose="020B0604020202020204" pitchFamily="34" charset="0"/>
              </a:rPr>
              <a:t> (1-</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r>
              <a:rPr lang="en-GB" dirty="0">
                <a:solidFill>
                  <a:schemeClr val="tx1">
                    <a:lumMod val="50000"/>
                    <a:lumOff val="50000"/>
                  </a:schemeClr>
                </a:solidFill>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H*</a:t>
            </a:r>
            <a:r>
              <a:rPr lang="en-GB" dirty="0">
                <a:solidFill>
                  <a:schemeClr val="tx1">
                    <a:lumMod val="50000"/>
                    <a:lumOff val="50000"/>
                  </a:schemeClr>
                </a:solidFill>
                <a:latin typeface="Arial" panose="020B0604020202020204" pitchFamily="34" charset="0"/>
                <a:cs typeface="Arial" panose="020B0604020202020204" pitchFamily="34" charset="0"/>
              </a:rPr>
              <a:t> 	 Here: with 2 alleles per locus, </a:t>
            </a:r>
            <a:r>
              <a:rPr lang="en-GB" dirty="0">
                <a:latin typeface="Arial" panose="020B0604020202020204" pitchFamily="34" charset="0"/>
                <a:cs typeface="Arial" panose="020B0604020202020204" pitchFamily="34" charset="0"/>
              </a:rPr>
              <a:t>H* = σ²</a:t>
            </a:r>
            <a:r>
              <a:rPr lang="en-GB" baseline="-25000" dirty="0">
                <a:latin typeface="Arial" panose="020B0604020202020204" pitchFamily="34" charset="0"/>
                <a:cs typeface="Arial" panose="020B0604020202020204" pitchFamily="34" charset="0"/>
              </a:rPr>
              <a:t>D</a:t>
            </a:r>
            <a:r>
              <a:rPr lang="en-GB" dirty="0">
                <a:latin typeface="Arial" panose="020B0604020202020204" pitchFamily="34" charset="0"/>
                <a:cs typeface="Arial" panose="020B0604020202020204" pitchFamily="34" charset="0"/>
              </a:rPr>
              <a:t> </a:t>
            </a:r>
          </a:p>
        </p:txBody>
      </p:sp>
      <p:sp>
        <p:nvSpPr>
          <p:cNvPr id="2" name="Rectangle 1"/>
          <p:cNvSpPr/>
          <p:nvPr/>
        </p:nvSpPr>
        <p:spPr>
          <a:xfrm>
            <a:off x="76200" y="5376333"/>
            <a:ext cx="10553700" cy="1100667"/>
          </a:xfrm>
          <a:prstGeom prst="rect">
            <a:avLst/>
          </a:prstGeom>
          <a:solidFill>
            <a:srgbClr val="FFFFFF">
              <a:alpha val="72157"/>
            </a:srgbClr>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a:blip r:embed="rId5"/>
          <a:stretch>
            <a:fillRect/>
          </a:stretch>
        </p:blipFill>
        <p:spPr>
          <a:xfrm>
            <a:off x="9720000" y="5220000"/>
            <a:ext cx="1503532" cy="671512"/>
          </a:xfrm>
          <a:prstGeom prst="rect">
            <a:avLst/>
          </a:prstGeom>
          <a:effectLst>
            <a:outerShdw blurRad="63500" sx="102000" sy="102000" algn="ctr" rotWithShape="0">
              <a:prstClr val="black">
                <a:alpha val="40000"/>
              </a:prstClr>
            </a:outerShdw>
          </a:effectLst>
        </p:spPr>
      </p:pic>
      <p:sp>
        <p:nvSpPr>
          <p:cNvPr id="10" name="TextBox 9"/>
          <p:cNvSpPr txBox="1"/>
          <p:nvPr/>
        </p:nvSpPr>
        <p:spPr>
          <a:xfrm>
            <a:off x="6919384" y="623881"/>
            <a:ext cx="5200649" cy="2585323"/>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As indicated here again, the mean impact of </a:t>
            </a:r>
            <a:r>
              <a:rPr lang="el-GR" dirty="0">
                <a:solidFill>
                  <a:schemeClr val="tx1">
                    <a:lumMod val="50000"/>
                    <a:lumOff val="50000"/>
                  </a:schemeClr>
                </a:solidFill>
                <a:latin typeface="Arial" panose="020B0604020202020204" pitchFamily="34" charset="0"/>
                <a:cs typeface="Arial" panose="020B0604020202020204" pitchFamily="34" charset="0"/>
              </a:rPr>
              <a:t>α</a:t>
            </a:r>
            <a:r>
              <a:rPr lang="en-GB" baseline="-25000" dirty="0">
                <a:solidFill>
                  <a:schemeClr val="tx1">
                    <a:lumMod val="50000"/>
                    <a:lumOff val="50000"/>
                  </a:schemeClr>
                </a:solidFill>
                <a:latin typeface="Arial" panose="020B0604020202020204" pitchFamily="34" charset="0"/>
                <a:cs typeface="Arial" panose="020B0604020202020204" pitchFamily="34" charset="0"/>
              </a:rPr>
              <a:t>1 </a:t>
            </a:r>
            <a:r>
              <a:rPr lang="en-GB" dirty="0">
                <a:solidFill>
                  <a:schemeClr val="tx1">
                    <a:lumMod val="50000"/>
                    <a:lumOff val="50000"/>
                  </a:schemeClr>
                </a:solidFill>
                <a:latin typeface="Arial" panose="020B0604020202020204" pitchFamily="34" charset="0"/>
                <a:cs typeface="Arial" panose="020B0604020202020204" pitchFamily="34" charset="0"/>
              </a:rPr>
              <a:t>and </a:t>
            </a:r>
            <a:r>
              <a:rPr lang="el-GR" dirty="0">
                <a:solidFill>
                  <a:schemeClr val="tx1">
                    <a:lumMod val="50000"/>
                    <a:lumOff val="50000"/>
                  </a:schemeClr>
                </a:solidFill>
                <a:latin typeface="Arial" panose="020B0604020202020204" pitchFamily="34" charset="0"/>
                <a:cs typeface="Arial" panose="020B0604020202020204" pitchFamily="34" charset="0"/>
              </a:rPr>
              <a:t>α</a:t>
            </a:r>
            <a:r>
              <a:rPr lang="en-GB" baseline="-25000" dirty="0">
                <a:solidFill>
                  <a:schemeClr val="tx1">
                    <a:lumMod val="50000"/>
                    <a:lumOff val="50000"/>
                  </a:schemeClr>
                </a:solidFill>
                <a:latin typeface="Arial" panose="020B0604020202020204" pitchFamily="34" charset="0"/>
                <a:cs typeface="Arial" panose="020B0604020202020204" pitchFamily="34" charset="0"/>
              </a:rPr>
              <a:t>1 </a:t>
            </a:r>
            <a:r>
              <a:rPr lang="en-GB" dirty="0">
                <a:solidFill>
                  <a:schemeClr val="tx1">
                    <a:lumMod val="50000"/>
                    <a:lumOff val="50000"/>
                  </a:schemeClr>
                </a:solidFill>
                <a:latin typeface="Arial" panose="020B0604020202020204" pitchFamily="34" charset="0"/>
                <a:cs typeface="Arial" panose="020B0604020202020204" pitchFamily="34" charset="0"/>
              </a:rPr>
              <a:t>and  of </a:t>
            </a:r>
            <a:r>
              <a:rPr lang="el-GR" dirty="0">
                <a:solidFill>
                  <a:schemeClr val="tx1">
                    <a:lumMod val="50000"/>
                    <a:lumOff val="50000"/>
                  </a:schemeClr>
                </a:solidFill>
                <a:latin typeface="Arial" panose="020B0604020202020204" pitchFamily="34" charset="0"/>
                <a:cs typeface="Arial" panose="020B0604020202020204" pitchFamily="34" charset="0"/>
              </a:rPr>
              <a:t>δ</a:t>
            </a:r>
            <a:r>
              <a:rPr lang="en-GB" baseline="-25000" dirty="0">
                <a:solidFill>
                  <a:schemeClr val="tx1">
                    <a:lumMod val="50000"/>
                    <a:lumOff val="50000"/>
                  </a:schemeClr>
                </a:solidFill>
                <a:latin typeface="Arial" panose="020B0604020202020204" pitchFamily="34" charset="0"/>
                <a:cs typeface="Arial" panose="020B0604020202020204" pitchFamily="34" charset="0"/>
              </a:rPr>
              <a:t>11</a:t>
            </a:r>
            <a:r>
              <a:rPr lang="en-GB" dirty="0">
                <a:solidFill>
                  <a:schemeClr val="tx1">
                    <a:lumMod val="50000"/>
                    <a:lumOff val="50000"/>
                  </a:schemeClr>
                </a:solidFill>
                <a:latin typeface="Arial" panose="020B0604020202020204" pitchFamily="34" charset="0"/>
                <a:cs typeface="Arial" panose="020B0604020202020204" pitchFamily="34" charset="0"/>
              </a:rPr>
              <a:t>,  </a:t>
            </a:r>
            <a:r>
              <a:rPr lang="el-GR" dirty="0">
                <a:solidFill>
                  <a:schemeClr val="tx1">
                    <a:lumMod val="50000"/>
                    <a:lumOff val="50000"/>
                  </a:schemeClr>
                </a:solidFill>
                <a:latin typeface="Arial" panose="020B0604020202020204" pitchFamily="34" charset="0"/>
                <a:cs typeface="Arial" panose="020B0604020202020204" pitchFamily="34" charset="0"/>
              </a:rPr>
              <a:t>δ</a:t>
            </a:r>
            <a:r>
              <a:rPr lang="en-GB" baseline="-25000" dirty="0">
                <a:solidFill>
                  <a:schemeClr val="tx1">
                    <a:lumMod val="50000"/>
                    <a:lumOff val="50000"/>
                  </a:schemeClr>
                </a:solidFill>
                <a:latin typeface="Arial" panose="020B0604020202020204" pitchFamily="34" charset="0"/>
                <a:cs typeface="Arial" panose="020B0604020202020204" pitchFamily="34" charset="0"/>
              </a:rPr>
              <a:t>12</a:t>
            </a:r>
            <a:r>
              <a:rPr lang="en-GB" dirty="0">
                <a:solidFill>
                  <a:schemeClr val="tx1">
                    <a:lumMod val="50000"/>
                    <a:lumOff val="50000"/>
                  </a:schemeClr>
                </a:solidFill>
                <a:latin typeface="Arial" panose="020B0604020202020204" pitchFamily="34" charset="0"/>
                <a:cs typeface="Arial" panose="020B0604020202020204" pitchFamily="34" charset="0"/>
              </a:rPr>
              <a:t> and </a:t>
            </a:r>
            <a:r>
              <a:rPr lang="el-GR" dirty="0">
                <a:solidFill>
                  <a:schemeClr val="tx1">
                    <a:lumMod val="50000"/>
                    <a:lumOff val="50000"/>
                  </a:schemeClr>
                </a:solidFill>
                <a:latin typeface="Arial" panose="020B0604020202020204" pitchFamily="34" charset="0"/>
                <a:cs typeface="Arial" panose="020B0604020202020204" pitchFamily="34" charset="0"/>
              </a:rPr>
              <a:t>δ</a:t>
            </a:r>
            <a:r>
              <a:rPr lang="en-GB" baseline="-25000" dirty="0">
                <a:solidFill>
                  <a:schemeClr val="tx1">
                    <a:lumMod val="50000"/>
                    <a:lumOff val="50000"/>
                  </a:schemeClr>
                </a:solidFill>
                <a:latin typeface="Arial" panose="020B0604020202020204" pitchFamily="34" charset="0"/>
                <a:cs typeface="Arial" panose="020B0604020202020204" pitchFamily="34" charset="0"/>
              </a:rPr>
              <a:t>22</a:t>
            </a:r>
            <a:r>
              <a:rPr lang="en-GB" dirty="0">
                <a:solidFill>
                  <a:schemeClr val="tx1">
                    <a:lumMod val="50000"/>
                    <a:lumOff val="50000"/>
                  </a:schemeClr>
                </a:solidFill>
                <a:latin typeface="Arial" panose="020B0604020202020204" pitchFamily="34" charset="0"/>
                <a:cs typeface="Arial" panose="020B0604020202020204" pitchFamily="34" charset="0"/>
              </a:rPr>
              <a:t> on the Reference Population’s mean µ is </a:t>
            </a:r>
            <a:r>
              <a:rPr lang="en-GB"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zero</a:t>
            </a:r>
            <a:r>
              <a:rPr lang="en-GB" dirty="0">
                <a:solidFill>
                  <a:schemeClr val="tx1">
                    <a:lumMod val="50000"/>
                    <a:lumOff val="50000"/>
                  </a:schemeClr>
                </a:solidFill>
                <a:latin typeface="Arial" panose="020B0604020202020204" pitchFamily="34" charset="0"/>
                <a:cs typeface="Arial" panose="020B0604020202020204" pitchFamily="34" charset="0"/>
              </a:rPr>
              <a:t>. </a:t>
            </a:r>
            <a:br>
              <a:rPr lang="en-GB" dirty="0">
                <a:solidFill>
                  <a:schemeClr val="tx1">
                    <a:lumMod val="50000"/>
                    <a:lumOff val="50000"/>
                  </a:schemeClr>
                </a:solidFill>
                <a:latin typeface="Arial" panose="020B0604020202020204" pitchFamily="34" charset="0"/>
                <a:cs typeface="Arial" panose="020B0604020202020204" pitchFamily="34" charset="0"/>
              </a:rPr>
            </a:br>
            <a:br>
              <a:rPr lang="en-GB" dirty="0">
                <a:solidFill>
                  <a:schemeClr val="tx1">
                    <a:lumMod val="50000"/>
                    <a:lumOff val="50000"/>
                  </a:schemeClr>
                </a:solidFill>
                <a:latin typeface="Arial" panose="020B0604020202020204" pitchFamily="34" charset="0"/>
                <a:cs typeface="Arial" panose="020B0604020202020204" pitchFamily="34" charset="0"/>
              </a:rPr>
            </a:br>
            <a:r>
              <a:rPr lang="de-DE" dirty="0">
                <a:solidFill>
                  <a:schemeClr val="tx1">
                    <a:lumMod val="50000"/>
                    <a:lumOff val="50000"/>
                  </a:schemeClr>
                </a:solidFill>
                <a:latin typeface="Arial" panose="020B0604020202020204" pitchFamily="34" charset="0"/>
                <a:cs typeface="Arial" panose="020B0604020202020204" pitchFamily="34" charset="0"/>
              </a:rPr>
              <a:t>And: More ‚</a:t>
            </a:r>
            <a:r>
              <a:rPr lang="de-DE" dirty="0" err="1">
                <a:solidFill>
                  <a:schemeClr val="tx1">
                    <a:lumMod val="50000"/>
                    <a:lumOff val="50000"/>
                  </a:schemeClr>
                </a:solidFill>
                <a:latin typeface="Arial" panose="020B0604020202020204" pitchFamily="34" charset="0"/>
                <a:cs typeface="Arial" panose="020B0604020202020204" pitchFamily="34" charset="0"/>
              </a:rPr>
              <a:t>un-correlation</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en-GB" dirty="0">
                <a:solidFill>
                  <a:schemeClr val="tx1">
                    <a:lumMod val="50000"/>
                    <a:lumOff val="50000"/>
                  </a:schemeClr>
                </a:solidFill>
                <a:latin typeface="Arial" panose="020B0604020202020204" pitchFamily="34" charset="0"/>
                <a:cs typeface="Arial" panose="020B0604020202020204" pitchFamily="34" charset="0"/>
              </a:rPr>
              <a:t>With F=0 ... </a:t>
            </a:r>
            <a:r>
              <a:rPr lang="en-GB" dirty="0">
                <a:solidFill>
                  <a:schemeClr val="tx1">
                    <a:lumMod val="50000"/>
                    <a:lumOff val="50000"/>
                  </a:schemeClr>
                </a:solidFill>
                <a:latin typeface="Arial" panose="020B0604020202020204" pitchFamily="34" charset="0"/>
                <a:cs typeface="Arial" panose="020B0604020202020204" pitchFamily="34" charset="0"/>
                <a:sym typeface="Webdings" panose="05030102010509060703" pitchFamily="18" charset="2"/>
              </a:rPr>
              <a:t></a:t>
            </a:r>
            <a:r>
              <a:rPr lang="en-GB" spc="-100" dirty="0">
                <a:solidFill>
                  <a:schemeClr val="tx1">
                    <a:lumMod val="50000"/>
                    <a:lumOff val="50000"/>
                  </a:schemeClr>
                </a:solidFill>
                <a:latin typeface="Arial" panose="020B0604020202020204" pitchFamily="34" charset="0"/>
                <a:cs typeface="Arial" panose="020B0604020202020204" pitchFamily="34" charset="0"/>
              </a:rPr>
              <a:t>UNPLAB-QuGen_Ch8[Decomp-</a:t>
            </a:r>
            <a:r>
              <a:rPr lang="en-GB" spc="-100" dirty="0" err="1">
                <a:solidFill>
                  <a:schemeClr val="tx1">
                    <a:lumMod val="50000"/>
                    <a:lumOff val="50000"/>
                  </a:schemeClr>
                </a:solidFill>
                <a:latin typeface="Arial" panose="020B0604020202020204" pitchFamily="34" charset="0"/>
                <a:cs typeface="Arial" panose="020B0604020202020204" pitchFamily="34" charset="0"/>
              </a:rPr>
              <a:t>GenV</a:t>
            </a:r>
            <a:r>
              <a:rPr lang="en-GB" spc="-100" dirty="0">
                <a:solidFill>
                  <a:schemeClr val="tx1">
                    <a:lumMod val="50000"/>
                    <a:lumOff val="50000"/>
                  </a:schemeClr>
                </a:solidFill>
                <a:latin typeface="Arial" panose="020B0604020202020204" pitchFamily="34" charset="0"/>
                <a:cs typeface="Arial" panose="020B0604020202020204" pitchFamily="34" charset="0"/>
              </a:rPr>
              <a:t>  I</a:t>
            </a:r>
            <a:r>
              <a:rPr lang="en-GB" dirty="0">
                <a:solidFill>
                  <a:schemeClr val="tx1">
                    <a:lumMod val="50000"/>
                    <a:lumOff val="50000"/>
                  </a:schemeClr>
                </a:solidFill>
                <a:latin typeface="Arial" panose="020B0604020202020204" pitchFamily="34" charset="0"/>
                <a:cs typeface="Arial" panose="020B0604020202020204" pitchFamily="34" charset="0"/>
              </a:rPr>
              <a:t>] page 32ff   ... even the statistical additive effects and </a:t>
            </a:r>
            <a:r>
              <a:rPr lang="en-GB" dirty="0" err="1">
                <a:solidFill>
                  <a:schemeClr val="tx1">
                    <a:lumMod val="50000"/>
                    <a:lumOff val="50000"/>
                  </a:schemeClr>
                </a:solidFill>
                <a:latin typeface="Arial" panose="020B0604020202020204" pitchFamily="34" charset="0"/>
                <a:cs typeface="Arial" panose="020B0604020202020204" pitchFamily="34" charset="0"/>
              </a:rPr>
              <a:t>domi-nance</a:t>
            </a:r>
            <a:r>
              <a:rPr lang="en-GB" dirty="0">
                <a:solidFill>
                  <a:schemeClr val="tx1">
                    <a:lumMod val="50000"/>
                    <a:lumOff val="50000"/>
                  </a:schemeClr>
                </a:solidFill>
                <a:latin typeface="Arial" panose="020B0604020202020204" pitchFamily="34" charset="0"/>
                <a:cs typeface="Arial" panose="020B0604020202020204" pitchFamily="34" charset="0"/>
              </a:rPr>
              <a:t> deviations of a locus are uncorrelated .</a:t>
            </a:r>
          </a:p>
          <a:p>
            <a:r>
              <a:rPr lang="en-GB"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This is all not true in case of F&gt;0.</a:t>
            </a:r>
          </a:p>
        </p:txBody>
      </p:sp>
      <p:sp>
        <p:nvSpPr>
          <p:cNvPr id="11" name="Textfeld 5">
            <a:extLst>
              <a:ext uri="{FF2B5EF4-FFF2-40B4-BE49-F238E27FC236}">
                <a16:creationId xmlns:a16="http://schemas.microsoft.com/office/drawing/2014/main" id="{2C53060D-5F24-4742-AD43-27EC2C32B4A0}"/>
              </a:ext>
            </a:extLst>
          </p:cNvPr>
          <p:cNvSpPr txBox="1"/>
          <p:nvPr/>
        </p:nvSpPr>
        <p:spPr>
          <a:xfrm>
            <a:off x="11518642" y="6356230"/>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18</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52086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2000"/>
                                        <p:tgtEl>
                                          <p:spTgt spid="2"/>
                                        </p:tgtEl>
                                      </p:cBhvr>
                                    </p:animEffect>
                                    <p:set>
                                      <p:cBhvr>
                                        <p:cTn id="7"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 y="68460"/>
            <a:ext cx="8461310"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Just take another look.</a:t>
            </a:r>
            <a:endParaRPr lang="en-GB" dirty="0">
              <a:latin typeface="Arial" panose="020B0604020202020204" pitchFamily="34" charset="0"/>
              <a:cs typeface="Arial" panose="020B0604020202020204" pitchFamily="34" charset="0"/>
            </a:endParaRPr>
          </a:p>
        </p:txBody>
      </p:sp>
      <p:graphicFrame>
        <p:nvGraphicFramePr>
          <p:cNvPr id="7" name="Object 6"/>
          <p:cNvGraphicFramePr>
            <a:graphicFrameLocks noChangeAspect="1"/>
          </p:cNvGraphicFramePr>
          <p:nvPr>
            <p:extLst>
              <p:ext uri="{D42A27DB-BD31-4B8C-83A1-F6EECF244321}">
                <p14:modId xmlns:p14="http://schemas.microsoft.com/office/powerpoint/2010/main" val="3546571734"/>
              </p:ext>
            </p:extLst>
          </p:nvPr>
        </p:nvGraphicFramePr>
        <p:xfrm>
          <a:off x="38100" y="677863"/>
          <a:ext cx="8426450" cy="3281362"/>
        </p:xfrm>
        <a:graphic>
          <a:graphicData uri="http://schemas.openxmlformats.org/presentationml/2006/ole">
            <mc:AlternateContent xmlns:mc="http://schemas.openxmlformats.org/markup-compatibility/2006">
              <mc:Choice xmlns:v="urn:schemas-microsoft-com:vml" Requires="v">
                <p:oleObj spid="_x0000_s9309" name="Document" r:id="rId3" imgW="8426940" imgH="3281947" progId="Word.Document.12">
                  <p:link updateAutomatic="1"/>
                </p:oleObj>
              </mc:Choice>
              <mc:Fallback>
                <p:oleObj name="Document" r:id="rId3" imgW="8426940" imgH="3281947" progId="Word.Document.12">
                  <p:link updateAutomatic="1"/>
                  <p:pic>
                    <p:nvPicPr>
                      <p:cNvPr id="7" name="Object 6"/>
                      <p:cNvPicPr/>
                      <p:nvPr/>
                    </p:nvPicPr>
                    <p:blipFill>
                      <a:blip r:embed="rId4"/>
                      <a:stretch>
                        <a:fillRect/>
                      </a:stretch>
                    </p:blipFill>
                    <p:spPr>
                      <a:xfrm>
                        <a:off x="38100" y="677863"/>
                        <a:ext cx="8426450" cy="3281362"/>
                      </a:xfrm>
                      <a:prstGeom prst="rect">
                        <a:avLst/>
                      </a:prstGeom>
                    </p:spPr>
                  </p:pic>
                </p:oleObj>
              </mc:Fallback>
            </mc:AlternateContent>
          </a:graphicData>
        </a:graphic>
      </p:graphicFrame>
      <p:sp>
        <p:nvSpPr>
          <p:cNvPr id="8" name="TextBox 7"/>
          <p:cNvSpPr txBox="1"/>
          <p:nvPr/>
        </p:nvSpPr>
        <p:spPr>
          <a:xfrm>
            <a:off x="38100" y="3396715"/>
            <a:ext cx="12077700" cy="341632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In case of F&gt;0, “</a:t>
            </a:r>
            <a:r>
              <a:rPr lang="en-GB"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baseline="-250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 σ²</a:t>
            </a:r>
            <a:r>
              <a:rPr lang="en-GB" baseline="-250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GB"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 σ²</a:t>
            </a:r>
            <a:r>
              <a:rPr lang="en-GB" baseline="-250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t>
            </a:r>
            <a:r>
              <a:rPr lang="en-GB" dirty="0">
                <a:solidFill>
                  <a:prstClr val="black"/>
                </a:solidFill>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does not work any more (well: It does, if we have the special case of p=q=0.5; in this case, of course, all the nice “(p-q)”- bits of the Algebra cause zero ... and again, it does, of course: If d=0. Then the topic implodes and is solved that way ;-) .</a:t>
            </a:r>
          </a:p>
          <a:p>
            <a:r>
              <a:rPr lang="en-GB" dirty="0">
                <a:latin typeface="Arial" panose="020B0604020202020204" pitchFamily="34" charset="0"/>
                <a:cs typeface="Arial" panose="020B0604020202020204" pitchFamily="34" charset="0"/>
              </a:rPr>
              <a:t>In case of F&gt;0, we usually find </a:t>
            </a:r>
            <a:r>
              <a:rPr lang="en-GB"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baseline="-250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 σ²</a:t>
            </a:r>
            <a:r>
              <a:rPr lang="en-GB" baseline="-250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GB"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 σ²</a:t>
            </a:r>
            <a:r>
              <a:rPr lang="en-GB" baseline="-250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t>
            </a:r>
            <a:r>
              <a:rPr lang="en-GB" dirty="0">
                <a:latin typeface="Arial" panose="020B0604020202020204" pitchFamily="34" charset="0"/>
                <a:cs typeface="Arial" panose="020B0604020202020204" pitchFamily="34" charset="0"/>
              </a:rPr>
              <a:t>. If we still want to describe </a:t>
            </a:r>
            <a:r>
              <a:rPr lang="en-GB"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baseline="-250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in terms of </a:t>
            </a:r>
            <a:r>
              <a:rPr lang="en-GB"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baseline="-250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GB"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 σ²</a:t>
            </a:r>
            <a:r>
              <a:rPr lang="en-GB" baseline="-250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t>
            </a:r>
            <a:r>
              <a:rPr lang="en-GB" dirty="0">
                <a:latin typeface="Arial" panose="020B0604020202020204" pitchFamily="34" charset="0"/>
                <a:cs typeface="Arial" panose="020B0604020202020204" pitchFamily="34" charset="0"/>
              </a:rPr>
              <a:t>  - then we have to patch it up and correct it. Let us assume 2 alleles per locus to allow us simplify matters. 		</a:t>
            </a:r>
            <a:br>
              <a:rPr lang="en-GB" dirty="0">
                <a:latin typeface="Arial" panose="020B0604020202020204" pitchFamily="34" charset="0"/>
                <a:cs typeface="Arial" panose="020B0604020202020204" pitchFamily="34" charset="0"/>
              </a:rPr>
            </a:br>
            <a:r>
              <a:rPr lang="en-GB" dirty="0">
                <a:solidFill>
                  <a:schemeClr val="tx1">
                    <a:lumMod val="50000"/>
                    <a:lumOff val="50000"/>
                  </a:schemeClr>
                </a:solidFill>
                <a:latin typeface="Arial" panose="020B0604020202020204" pitchFamily="34" charset="0"/>
                <a:cs typeface="Arial" panose="020B0604020202020204" pitchFamily="34" charset="0"/>
              </a:rPr>
              <a:t>We know: σ²</a:t>
            </a:r>
            <a:r>
              <a:rPr lang="en-GB" baseline="-25000" dirty="0">
                <a:solidFill>
                  <a:schemeClr val="tx1">
                    <a:lumMod val="50000"/>
                    <a:lumOff val="50000"/>
                  </a:schemeClr>
                </a:solidFill>
                <a:latin typeface="Arial" panose="020B0604020202020204" pitchFamily="34" charset="0"/>
                <a:cs typeface="Arial" panose="020B0604020202020204" pitchFamily="34" charset="0"/>
              </a:rPr>
              <a:t>A</a:t>
            </a:r>
            <a:r>
              <a:rPr lang="en-GB" dirty="0">
                <a:solidFill>
                  <a:schemeClr val="tx1">
                    <a:lumMod val="50000"/>
                    <a:lumOff val="50000"/>
                  </a:schemeClr>
                </a:solidFill>
                <a:latin typeface="Arial" panose="020B0604020202020204" pitchFamily="34" charset="0"/>
                <a:cs typeface="Arial" panose="020B0604020202020204" pitchFamily="34" charset="0"/>
              </a:rPr>
              <a:t> = 2pq[a-(p-q)d]²   	  σ²</a:t>
            </a:r>
            <a:r>
              <a:rPr lang="en-GB" baseline="-25000" dirty="0">
                <a:solidFill>
                  <a:schemeClr val="tx1">
                    <a:lumMod val="50000"/>
                    <a:lumOff val="50000"/>
                  </a:schemeClr>
                </a:solidFill>
                <a:latin typeface="Arial" panose="020B0604020202020204" pitchFamily="34" charset="0"/>
                <a:cs typeface="Arial" panose="020B0604020202020204" pitchFamily="34" charset="0"/>
              </a:rPr>
              <a:t>D</a:t>
            </a:r>
            <a:r>
              <a:rPr lang="en-GB" dirty="0">
                <a:solidFill>
                  <a:schemeClr val="tx1">
                    <a:lumMod val="50000"/>
                    <a:lumOff val="50000"/>
                  </a:schemeClr>
                </a:solidFill>
                <a:latin typeface="Arial" panose="020B0604020202020204" pitchFamily="34" charset="0"/>
                <a:cs typeface="Arial" panose="020B0604020202020204" pitchFamily="34" charset="0"/>
              </a:rPr>
              <a:t> =[2pqd]²</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		</a:t>
            </a:r>
          </a:p>
          <a:p>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To patch it up, we need</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a:p>
            <a:r>
              <a:rPr lang="en-GB" dirty="0">
                <a:solidFill>
                  <a:srgbClr val="0000FF"/>
                </a:solidFill>
                <a:latin typeface="Arial" panose="020B0604020202020204" pitchFamily="34" charset="0"/>
                <a:cs typeface="Arial" panose="020B0604020202020204" pitchFamily="34" charset="0"/>
              </a:rPr>
              <a:t>D1  =2pq[a-</a:t>
            </a:r>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(p-q)</a:t>
            </a:r>
            <a:r>
              <a:rPr lang="en-GB" dirty="0">
                <a:solidFill>
                  <a:srgbClr val="0000FF"/>
                </a:solidFill>
                <a:latin typeface="Arial" panose="020B0604020202020204" pitchFamily="34" charset="0"/>
                <a:cs typeface="Arial" panose="020B0604020202020204" pitchFamily="34" charset="0"/>
              </a:rPr>
              <a:t>d]∙[(</a:t>
            </a:r>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p-q</a:t>
            </a:r>
            <a:r>
              <a:rPr lang="en-GB" dirty="0">
                <a:solidFill>
                  <a:srgbClr val="0000FF"/>
                </a:solidFill>
                <a:latin typeface="Arial" panose="020B0604020202020204" pitchFamily="34" charset="0"/>
                <a:cs typeface="Arial" panose="020B0604020202020204" pitchFamily="34" charset="0"/>
              </a:rPr>
              <a:t>)d]	  Covariance of the α</a:t>
            </a:r>
            <a:r>
              <a:rPr lang="en-GB" baseline="-25000" dirty="0">
                <a:solidFill>
                  <a:srgbClr val="0000FF"/>
                </a:solidFill>
                <a:latin typeface="Arial" panose="020B0604020202020204" pitchFamily="34" charset="0"/>
                <a:cs typeface="Arial" panose="020B0604020202020204" pitchFamily="34" charset="0"/>
              </a:rPr>
              <a:t>j</a:t>
            </a:r>
            <a:r>
              <a:rPr lang="en-GB" dirty="0">
                <a:solidFill>
                  <a:srgbClr val="0000FF"/>
                </a:solidFill>
                <a:latin typeface="Arial" panose="020B0604020202020204" pitchFamily="34" charset="0"/>
                <a:cs typeface="Arial" panose="020B0604020202020204" pitchFamily="34" charset="0"/>
              </a:rPr>
              <a:t> with the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homozygous</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δ</a:t>
            </a:r>
            <a:r>
              <a:rPr lang="en-GB" baseline="-25000" dirty="0" err="1">
                <a:solidFill>
                  <a:srgbClr val="0000FF"/>
                </a:solidFill>
                <a:latin typeface="Arial" panose="020B0604020202020204" pitchFamily="34" charset="0"/>
                <a:cs typeface="Arial" panose="020B0604020202020204" pitchFamily="34" charset="0"/>
              </a:rPr>
              <a:t>jj</a:t>
            </a:r>
            <a:endParaRPr lang="en-GB" baseline="-25000" dirty="0">
              <a:solidFill>
                <a:srgbClr val="0000FF"/>
              </a:solidFill>
              <a:latin typeface="Arial" panose="020B0604020202020204" pitchFamily="34" charset="0"/>
              <a:cs typeface="Arial" panose="020B0604020202020204" pitchFamily="34" charset="0"/>
            </a:endParaRPr>
          </a:p>
          <a:p>
            <a:r>
              <a:rPr lang="en-GB" dirty="0">
                <a:solidFill>
                  <a:srgbClr val="0000FF"/>
                </a:solidFill>
                <a:latin typeface="Arial" panose="020B0604020202020204" pitchFamily="34" charset="0"/>
                <a:cs typeface="Arial" panose="020B0604020202020204" pitchFamily="34" charset="0"/>
              </a:rPr>
              <a:t>D2* = 4pq[(</a:t>
            </a:r>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p-q</a:t>
            </a:r>
            <a:r>
              <a:rPr lang="en-GB" dirty="0">
                <a:solidFill>
                  <a:srgbClr val="0000FF"/>
                </a:solidFill>
                <a:latin typeface="Arial" panose="020B0604020202020204" pitchFamily="34" charset="0"/>
                <a:cs typeface="Arial" panose="020B0604020202020204" pitchFamily="34" charset="0"/>
              </a:rPr>
              <a:t>)d]²	  Variance of the single-locus inbreeding depression</a:t>
            </a:r>
          </a:p>
          <a:p>
            <a:r>
              <a:rPr lang="en-GB" dirty="0">
                <a:solidFill>
                  <a:srgbClr val="0000FF"/>
                </a:solidFill>
                <a:latin typeface="Arial" panose="020B0604020202020204" pitchFamily="34" charset="0"/>
                <a:cs typeface="Arial" panose="020B0604020202020204" pitchFamily="34" charset="0"/>
              </a:rPr>
              <a:t>σ²</a:t>
            </a:r>
            <a:r>
              <a:rPr lang="en-GB" baseline="-25000" dirty="0">
                <a:solidFill>
                  <a:srgbClr val="0000FF"/>
                </a:solidFill>
                <a:latin typeface="Arial" panose="020B0604020202020204" pitchFamily="34" charset="0"/>
                <a:cs typeface="Arial" panose="020B0604020202020204" pitchFamily="34" charset="0"/>
              </a:rPr>
              <a:t>G</a:t>
            </a:r>
            <a:r>
              <a:rPr lang="en-GB" dirty="0">
                <a:solidFill>
                  <a:srgbClr val="0000FF"/>
                </a:solidFill>
                <a:latin typeface="Arial" panose="020B0604020202020204" pitchFamily="34" charset="0"/>
                <a:cs typeface="Arial" panose="020B0604020202020204" pitchFamily="34" charset="0"/>
              </a:rPr>
              <a:t> =(1+</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r>
              <a:rPr lang="en-GB" dirty="0">
                <a:solidFill>
                  <a:srgbClr val="0000FF"/>
                </a:solidFill>
                <a:latin typeface="Arial" panose="020B0604020202020204" pitchFamily="34" charset="0"/>
                <a:cs typeface="Arial" panose="020B0604020202020204" pitchFamily="34" charset="0"/>
              </a:rPr>
              <a:t>) σ²</a:t>
            </a:r>
            <a:r>
              <a:rPr lang="en-GB" baseline="-25000" dirty="0">
                <a:solidFill>
                  <a:srgbClr val="0000FF"/>
                </a:solidFill>
                <a:latin typeface="Arial" panose="020B0604020202020204" pitchFamily="34" charset="0"/>
                <a:cs typeface="Arial" panose="020B0604020202020204" pitchFamily="34" charset="0"/>
              </a:rPr>
              <a:t>A</a:t>
            </a:r>
            <a:r>
              <a:rPr lang="en-GB" dirty="0">
                <a:solidFill>
                  <a:srgbClr val="0000FF"/>
                </a:solidFill>
                <a:latin typeface="Arial" panose="020B0604020202020204" pitchFamily="34" charset="0"/>
                <a:cs typeface="Arial" panose="020B0604020202020204" pitchFamily="34" charset="0"/>
              </a:rPr>
              <a:t> + (1-</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r>
              <a:rPr lang="en-GB" dirty="0">
                <a:solidFill>
                  <a:srgbClr val="0000FF"/>
                </a:solidFill>
                <a:latin typeface="Arial" panose="020B0604020202020204" pitchFamily="34" charset="0"/>
                <a:cs typeface="Arial" panose="020B0604020202020204" pitchFamily="34" charset="0"/>
              </a:rPr>
              <a:t>) σ²</a:t>
            </a:r>
            <a:r>
              <a:rPr lang="en-GB" baseline="-25000" dirty="0">
                <a:solidFill>
                  <a:srgbClr val="0000FF"/>
                </a:solidFill>
                <a:latin typeface="Arial" panose="020B0604020202020204" pitchFamily="34" charset="0"/>
                <a:cs typeface="Arial" panose="020B0604020202020204" pitchFamily="34" charset="0"/>
              </a:rPr>
              <a:t>D</a:t>
            </a:r>
            <a:r>
              <a:rPr lang="en-GB" dirty="0">
                <a:solidFill>
                  <a:srgbClr val="0000FF"/>
                </a:solidFill>
                <a:latin typeface="Arial" panose="020B0604020202020204" pitchFamily="34" charset="0"/>
                <a:cs typeface="Arial" panose="020B0604020202020204" pitchFamily="34" charset="0"/>
              </a:rPr>
              <a:t> + 4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r>
              <a:rPr lang="en-GB" dirty="0">
                <a:solidFill>
                  <a:srgbClr val="0000FF"/>
                </a:solidFill>
                <a:latin typeface="Arial" panose="020B0604020202020204" pitchFamily="34" charset="0"/>
                <a:cs typeface="Arial" panose="020B0604020202020204" pitchFamily="34" charset="0"/>
              </a:rPr>
              <a:t> D1  +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r>
              <a:rPr lang="en-GB" dirty="0">
                <a:solidFill>
                  <a:srgbClr val="0000FF"/>
                </a:solidFill>
                <a:latin typeface="Arial" panose="020B0604020202020204" pitchFamily="34" charset="0"/>
                <a:cs typeface="Arial" panose="020B0604020202020204" pitchFamily="34" charset="0"/>
              </a:rPr>
              <a:t> D2* +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r>
              <a:rPr lang="en-GB" dirty="0">
                <a:solidFill>
                  <a:schemeClr val="tx1">
                    <a:lumMod val="50000"/>
                    <a:lumOff val="50000"/>
                  </a:schemeClr>
                </a:solidFill>
                <a:latin typeface="Arial" panose="020B0604020202020204" pitchFamily="34" charset="0"/>
                <a:cs typeface="Arial" panose="020B0604020202020204" pitchFamily="34" charset="0"/>
              </a:rPr>
              <a:t> (1-</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r>
              <a:rPr lang="en-GB" dirty="0">
                <a:solidFill>
                  <a:schemeClr val="tx1">
                    <a:lumMod val="50000"/>
                    <a:lumOff val="50000"/>
                  </a:schemeClr>
                </a:solidFill>
                <a:latin typeface="Arial" panose="020B0604020202020204" pitchFamily="34" charset="0"/>
                <a:cs typeface="Arial" panose="020B0604020202020204" pitchFamily="34" charset="0"/>
              </a:rPr>
              <a:t>) H* 	 </a:t>
            </a:r>
            <a:br>
              <a:rPr lang="en-GB" dirty="0">
                <a:solidFill>
                  <a:schemeClr val="tx1">
                    <a:lumMod val="50000"/>
                    <a:lumOff val="50000"/>
                  </a:schemeClr>
                </a:solidFill>
                <a:latin typeface="Arial" panose="020B0604020202020204" pitchFamily="34" charset="0"/>
                <a:cs typeface="Arial" panose="020B0604020202020204" pitchFamily="34" charset="0"/>
              </a:rPr>
            </a:br>
            <a:r>
              <a:rPr lang="en-GB" dirty="0">
                <a:solidFill>
                  <a:schemeClr val="tx1">
                    <a:lumMod val="50000"/>
                    <a:lumOff val="50000"/>
                  </a:schemeClr>
                </a:solidFill>
                <a:latin typeface="Arial" panose="020B0604020202020204" pitchFamily="34" charset="0"/>
                <a:cs typeface="Arial" panose="020B0604020202020204" pitchFamily="34" charset="0"/>
              </a:rPr>
              <a:t>Here: with 2 alleles per locus, </a:t>
            </a:r>
            <a:r>
              <a:rPr lang="en-GB" dirty="0">
                <a:latin typeface="Arial" panose="020B0604020202020204" pitchFamily="34" charset="0"/>
                <a:cs typeface="Arial" panose="020B0604020202020204" pitchFamily="34" charset="0"/>
              </a:rPr>
              <a:t>H* = σ²</a:t>
            </a:r>
            <a:r>
              <a:rPr lang="en-GB" baseline="-25000" dirty="0">
                <a:latin typeface="Arial" panose="020B0604020202020204" pitchFamily="34" charset="0"/>
                <a:cs typeface="Arial" panose="020B0604020202020204" pitchFamily="34" charset="0"/>
              </a:rPr>
              <a:t>D</a:t>
            </a:r>
            <a:r>
              <a:rPr lang="en-GB" dirty="0">
                <a:latin typeface="Arial" panose="020B0604020202020204" pitchFamily="34" charset="0"/>
                <a:cs typeface="Arial" panose="020B0604020202020204" pitchFamily="34" charset="0"/>
              </a:rPr>
              <a:t> </a:t>
            </a:r>
          </a:p>
        </p:txBody>
      </p:sp>
      <p:sp>
        <p:nvSpPr>
          <p:cNvPr id="10" name="TextBox 9"/>
          <p:cNvSpPr txBox="1"/>
          <p:nvPr/>
        </p:nvSpPr>
        <p:spPr>
          <a:xfrm>
            <a:off x="6919384" y="623881"/>
            <a:ext cx="5200649" cy="2585323"/>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As indicated </a:t>
            </a:r>
            <a:r>
              <a:rPr lang="en-GB">
                <a:latin typeface="Arial" panose="020B0604020202020204" pitchFamily="34" charset="0"/>
                <a:cs typeface="Arial" panose="020B0604020202020204" pitchFamily="34" charset="0"/>
              </a:rPr>
              <a:t>here again, </a:t>
            </a:r>
            <a:r>
              <a:rPr lang="en-GB" dirty="0">
                <a:latin typeface="Arial" panose="020B0604020202020204" pitchFamily="34" charset="0"/>
                <a:cs typeface="Arial" panose="020B0604020202020204" pitchFamily="34" charset="0"/>
              </a:rPr>
              <a:t>the mean impact of </a:t>
            </a:r>
            <a:r>
              <a:rPr lang="el-GR" dirty="0">
                <a:latin typeface="Arial" panose="020B0604020202020204" pitchFamily="34" charset="0"/>
                <a:cs typeface="Arial" panose="020B0604020202020204" pitchFamily="34" charset="0"/>
              </a:rPr>
              <a:t>α</a:t>
            </a:r>
            <a:r>
              <a:rPr lang="en-GB" baseline="-25000" dirty="0">
                <a:latin typeface="Arial" panose="020B0604020202020204" pitchFamily="34" charset="0"/>
                <a:cs typeface="Arial" panose="020B0604020202020204" pitchFamily="34" charset="0"/>
              </a:rPr>
              <a:t>1 </a:t>
            </a:r>
            <a:r>
              <a:rPr lang="en-GB" dirty="0">
                <a:latin typeface="Arial" panose="020B0604020202020204" pitchFamily="34" charset="0"/>
                <a:cs typeface="Arial" panose="020B0604020202020204" pitchFamily="34" charset="0"/>
              </a:rPr>
              <a:t>and </a:t>
            </a:r>
            <a:r>
              <a:rPr lang="el-GR" dirty="0">
                <a:latin typeface="Arial" panose="020B0604020202020204" pitchFamily="34" charset="0"/>
                <a:cs typeface="Arial" panose="020B0604020202020204" pitchFamily="34" charset="0"/>
              </a:rPr>
              <a:t>α</a:t>
            </a:r>
            <a:r>
              <a:rPr lang="en-GB" baseline="-25000" dirty="0">
                <a:latin typeface="Arial" panose="020B0604020202020204" pitchFamily="34" charset="0"/>
                <a:cs typeface="Arial" panose="020B0604020202020204" pitchFamily="34" charset="0"/>
              </a:rPr>
              <a:t>1 </a:t>
            </a:r>
            <a:r>
              <a:rPr lang="en-GB" dirty="0">
                <a:latin typeface="Arial" panose="020B0604020202020204" pitchFamily="34" charset="0"/>
                <a:cs typeface="Arial" panose="020B0604020202020204" pitchFamily="34" charset="0"/>
              </a:rPr>
              <a:t>and  of </a:t>
            </a:r>
            <a:r>
              <a:rPr lang="el-GR">
                <a:latin typeface="Arial" panose="020B0604020202020204" pitchFamily="34" charset="0"/>
                <a:cs typeface="Arial" panose="020B0604020202020204" pitchFamily="34" charset="0"/>
              </a:rPr>
              <a:t>δ</a:t>
            </a:r>
            <a:r>
              <a:rPr lang="en-GB" baseline="-25000">
                <a:latin typeface="Arial" panose="020B0604020202020204" pitchFamily="34" charset="0"/>
                <a:cs typeface="Arial" panose="020B0604020202020204" pitchFamily="34" charset="0"/>
              </a:rPr>
              <a:t>11</a:t>
            </a:r>
            <a:r>
              <a:rPr lang="en-GB">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δ</a:t>
            </a:r>
            <a:r>
              <a:rPr lang="en-GB" baseline="-25000" dirty="0">
                <a:latin typeface="Arial" panose="020B0604020202020204" pitchFamily="34" charset="0"/>
                <a:cs typeface="Arial" panose="020B0604020202020204" pitchFamily="34" charset="0"/>
              </a:rPr>
              <a:t>12</a:t>
            </a:r>
            <a:r>
              <a:rPr lang="en-GB" dirty="0">
                <a:latin typeface="Arial" panose="020B0604020202020204" pitchFamily="34" charset="0"/>
                <a:cs typeface="Arial" panose="020B0604020202020204" pitchFamily="34" charset="0"/>
              </a:rPr>
              <a:t> and </a:t>
            </a:r>
            <a:r>
              <a:rPr lang="el-GR" dirty="0">
                <a:latin typeface="Arial" panose="020B0604020202020204" pitchFamily="34" charset="0"/>
                <a:cs typeface="Arial" panose="020B0604020202020204" pitchFamily="34" charset="0"/>
              </a:rPr>
              <a:t>δ</a:t>
            </a:r>
            <a:r>
              <a:rPr lang="en-GB" baseline="-25000" dirty="0">
                <a:latin typeface="Arial" panose="020B0604020202020204" pitchFamily="34" charset="0"/>
                <a:cs typeface="Arial" panose="020B0604020202020204" pitchFamily="34" charset="0"/>
              </a:rPr>
              <a:t>22</a:t>
            </a:r>
            <a:r>
              <a:rPr lang="en-GB" dirty="0">
                <a:latin typeface="Arial" panose="020B0604020202020204" pitchFamily="34" charset="0"/>
                <a:cs typeface="Arial" panose="020B0604020202020204" pitchFamily="34" charset="0"/>
              </a:rPr>
              <a:t> on the Reference Population’s mean µ is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zero</a:t>
            </a:r>
            <a:r>
              <a:rPr lang="en-GB" dirty="0">
                <a:latin typeface="Arial" panose="020B0604020202020204" pitchFamily="34" charset="0"/>
                <a:cs typeface="Arial" panose="020B0604020202020204" pitchFamily="34" charset="0"/>
              </a:rPr>
              <a:t>. </a:t>
            </a:r>
            <a:br>
              <a:rPr lang="en-GB" dirty="0">
                <a:latin typeface="Arial" panose="020B0604020202020204" pitchFamily="34" charset="0"/>
                <a:cs typeface="Arial" panose="020B0604020202020204" pitchFamily="34" charset="0"/>
              </a:rPr>
            </a:br>
            <a:br>
              <a:rPr lang="en-GB" dirty="0">
                <a:latin typeface="Arial" panose="020B0604020202020204" pitchFamily="34" charset="0"/>
                <a:cs typeface="Arial" panose="020B0604020202020204" pitchFamily="34" charset="0"/>
              </a:rPr>
            </a:br>
            <a:r>
              <a:rPr lang="de-DE" dirty="0" err="1">
                <a:latin typeface="Arial" panose="020B0604020202020204" pitchFamily="34" charset="0"/>
                <a:cs typeface="Arial" panose="020B0604020202020204" pitchFamily="34" charset="0"/>
              </a:rPr>
              <a:t>And</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more</a:t>
            </a:r>
            <a:r>
              <a:rPr lang="de-DE" dirty="0">
                <a:latin typeface="Arial" panose="020B0604020202020204" pitchFamily="34" charset="0"/>
                <a:cs typeface="Arial" panose="020B0604020202020204" pitchFamily="34" charset="0"/>
              </a:rPr>
              <a:t> such ‚</a:t>
            </a:r>
            <a:r>
              <a:rPr lang="de-DE" dirty="0" err="1">
                <a:latin typeface="Arial" panose="020B0604020202020204" pitchFamily="34" charset="0"/>
                <a:cs typeface="Arial" panose="020B0604020202020204" pitchFamily="34" charset="0"/>
              </a:rPr>
              <a:t>un-correlation</a:t>
            </a:r>
            <a:r>
              <a:rPr lang="de-DE"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With F=0 ... </a:t>
            </a:r>
            <a:r>
              <a:rPr lang="en-GB" dirty="0">
                <a:latin typeface="Arial" panose="020B0604020202020204" pitchFamily="34" charset="0"/>
                <a:cs typeface="Arial" panose="020B0604020202020204" pitchFamily="34" charset="0"/>
                <a:sym typeface="Webdings" panose="05030102010509060703" pitchFamily="18" charset="2"/>
              </a:rPr>
              <a:t></a:t>
            </a:r>
            <a:r>
              <a:rPr lang="en-GB" spc="-100" dirty="0">
                <a:latin typeface="Arial" panose="020B0604020202020204" pitchFamily="34" charset="0"/>
                <a:cs typeface="Arial" panose="020B0604020202020204" pitchFamily="34" charset="0"/>
              </a:rPr>
              <a:t>UNPLAB-QuGen_Ch8[</a:t>
            </a:r>
            <a:r>
              <a:rPr lang="en-GB" spc="-100" dirty="0" err="1">
                <a:latin typeface="Arial" panose="020B0604020202020204" pitchFamily="34" charset="0"/>
                <a:cs typeface="Arial" panose="020B0604020202020204" pitchFamily="34" charset="0"/>
              </a:rPr>
              <a:t>Decomp-GenV</a:t>
            </a:r>
            <a:r>
              <a:rPr lang="en-GB" spc="-100" dirty="0">
                <a:latin typeface="Arial" panose="020B0604020202020204" pitchFamily="34" charset="0"/>
                <a:cs typeface="Arial" panose="020B0604020202020204" pitchFamily="34" charset="0"/>
              </a:rPr>
              <a:t>  I</a:t>
            </a:r>
            <a:r>
              <a:rPr lang="en-GB" dirty="0">
                <a:latin typeface="Arial" panose="020B0604020202020204" pitchFamily="34" charset="0"/>
                <a:cs typeface="Arial" panose="020B0604020202020204" pitchFamily="34" charset="0"/>
              </a:rPr>
              <a:t>] page 29   ... even the statistical additive effects are uncorrelated toe the dominance deviations.</a:t>
            </a:r>
          </a:p>
          <a:p>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This is all not true in case of F&gt;0.</a:t>
            </a:r>
          </a:p>
        </p:txBody>
      </p:sp>
      <p:sp>
        <p:nvSpPr>
          <p:cNvPr id="11" name="Textfeld 5">
            <a:extLst>
              <a:ext uri="{FF2B5EF4-FFF2-40B4-BE49-F238E27FC236}">
                <a16:creationId xmlns:a16="http://schemas.microsoft.com/office/drawing/2014/main" id="{2C53060D-5F24-4742-AD43-27EC2C32B4A0}"/>
              </a:ext>
            </a:extLst>
          </p:cNvPr>
          <p:cNvSpPr txBox="1"/>
          <p:nvPr/>
        </p:nvSpPr>
        <p:spPr>
          <a:xfrm>
            <a:off x="11518642" y="6356230"/>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19</a:t>
            </a:fld>
            <a:endParaRPr lang="en-GB" sz="2400" dirty="0">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95B6ACB5-2CCA-4CAA-B599-CADD90777DDF}"/>
              </a:ext>
            </a:extLst>
          </p:cNvPr>
          <p:cNvSpPr/>
          <p:nvPr/>
        </p:nvSpPr>
        <p:spPr>
          <a:xfrm>
            <a:off x="0" y="623881"/>
            <a:ext cx="12192000" cy="41720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A68292C5-20E3-46C1-B0F3-B1326D871228}"/>
              </a:ext>
            </a:extLst>
          </p:cNvPr>
          <p:cNvPicPr>
            <a:picLocks noChangeAspect="1"/>
          </p:cNvPicPr>
          <p:nvPr/>
        </p:nvPicPr>
        <p:blipFill>
          <a:blip r:embed="rId5"/>
          <a:stretch>
            <a:fillRect/>
          </a:stretch>
        </p:blipFill>
        <p:spPr>
          <a:xfrm>
            <a:off x="8592285" y="439117"/>
            <a:ext cx="3535785" cy="5394693"/>
          </a:xfrm>
          <a:prstGeom prst="rect">
            <a:avLst/>
          </a:prstGeom>
        </p:spPr>
      </p:pic>
      <p:sp>
        <p:nvSpPr>
          <p:cNvPr id="2" name="Rectangle 1">
            <a:extLst>
              <a:ext uri="{FF2B5EF4-FFF2-40B4-BE49-F238E27FC236}">
                <a16:creationId xmlns:a16="http://schemas.microsoft.com/office/drawing/2014/main" id="{BF6B824E-FF1F-410F-B657-09A0768A344A}"/>
              </a:ext>
            </a:extLst>
          </p:cNvPr>
          <p:cNvSpPr/>
          <p:nvPr/>
        </p:nvSpPr>
        <p:spPr>
          <a:xfrm>
            <a:off x="38100" y="68460"/>
            <a:ext cx="8499410" cy="6721080"/>
          </a:xfrm>
          <a:prstGeom prst="rect">
            <a:avLst/>
          </a:prstGeom>
          <a:noFill/>
          <a:ln w="3175">
            <a:solidFill>
              <a:schemeClr val="bg1">
                <a:lumMod val="50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3742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 y="68460"/>
            <a:ext cx="12077700"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de-DE" sz="2400" dirty="0" err="1">
                <a:latin typeface="Arial" panose="020B0604020202020204" pitchFamily="34" charset="0"/>
                <a:cs typeface="Arial" panose="020B0604020202020204" pitchFamily="34" charset="0"/>
              </a:rPr>
              <a:t>Populations</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genetic</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variance</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depends</a:t>
            </a:r>
            <a:r>
              <a:rPr lang="de-DE" sz="2400" dirty="0">
                <a:latin typeface="Arial" panose="020B0604020202020204" pitchFamily="34" charset="0"/>
                <a:cs typeface="Arial" panose="020B0604020202020204" pitchFamily="34" charset="0"/>
              </a:rPr>
              <a:t> on F </a:t>
            </a:r>
            <a:r>
              <a:rPr lang="de-DE" sz="2400" dirty="0" err="1">
                <a:latin typeface="Arial" panose="020B0604020202020204" pitchFamily="34" charset="0"/>
                <a:cs typeface="Arial" panose="020B0604020202020204" pitchFamily="34" charset="0"/>
              </a:rPr>
              <a:t>of</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the</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population</a:t>
            </a:r>
            <a:r>
              <a:rPr lang="de-DE" sz="2400" dirty="0">
                <a:latin typeface="Arial" panose="020B0604020202020204" pitchFamily="34" charset="0"/>
                <a:cs typeface="Arial" panose="020B0604020202020204" pitchFamily="34" charset="0"/>
              </a:rPr>
              <a:t>.         </a:t>
            </a:r>
            <a:r>
              <a:rPr lang="de-DE" dirty="0">
                <a:latin typeface="Arial" panose="020B0604020202020204" pitchFamily="34" charset="0"/>
                <a:cs typeface="Arial" panose="020B0604020202020204" pitchFamily="34" charset="0"/>
              </a:rPr>
              <a:t>ISBN 978-0-87893-481-2</a:t>
            </a:r>
            <a:endParaRPr lang="en-GB" dirty="0">
              <a:latin typeface="Arial" panose="020B0604020202020204" pitchFamily="34" charset="0"/>
              <a:cs typeface="Arial" panose="020B0604020202020204" pitchFamily="34" charset="0"/>
            </a:endParaRPr>
          </a:p>
        </p:txBody>
      </p:sp>
      <p:graphicFrame>
        <p:nvGraphicFramePr>
          <p:cNvPr id="7" name="Object 6"/>
          <p:cNvGraphicFramePr>
            <a:graphicFrameLocks noChangeAspect="1"/>
          </p:cNvGraphicFramePr>
          <p:nvPr>
            <p:extLst>
              <p:ext uri="{D42A27DB-BD31-4B8C-83A1-F6EECF244321}">
                <p14:modId xmlns:p14="http://schemas.microsoft.com/office/powerpoint/2010/main" val="973455588"/>
              </p:ext>
            </p:extLst>
          </p:nvPr>
        </p:nvGraphicFramePr>
        <p:xfrm>
          <a:off x="38100" y="677863"/>
          <a:ext cx="8426450" cy="3281362"/>
        </p:xfrm>
        <a:graphic>
          <a:graphicData uri="http://schemas.openxmlformats.org/presentationml/2006/ole">
            <mc:AlternateContent xmlns:mc="http://schemas.openxmlformats.org/markup-compatibility/2006">
              <mc:Choice xmlns:v="urn:schemas-microsoft-com:vml" Requires="v">
                <p:oleObj spid="_x0000_s4445" name="Document" r:id="rId3" imgW="8426940" imgH="3281947" progId="Word.Document.12">
                  <p:link updateAutomatic="1"/>
                </p:oleObj>
              </mc:Choice>
              <mc:Fallback>
                <p:oleObj name="Document" r:id="rId3" imgW="8426940" imgH="3281947" progId="Word.Document.12">
                  <p:link updateAutomatic="1"/>
                  <p:pic>
                    <p:nvPicPr>
                      <p:cNvPr id="7" name="Object 6"/>
                      <p:cNvPicPr/>
                      <p:nvPr/>
                    </p:nvPicPr>
                    <p:blipFill>
                      <a:blip r:embed="rId4"/>
                      <a:stretch>
                        <a:fillRect/>
                      </a:stretch>
                    </p:blipFill>
                    <p:spPr>
                      <a:xfrm>
                        <a:off x="38100" y="677863"/>
                        <a:ext cx="8426450" cy="3281362"/>
                      </a:xfrm>
                      <a:prstGeom prst="rect">
                        <a:avLst/>
                      </a:prstGeom>
                    </p:spPr>
                  </p:pic>
                </p:oleObj>
              </mc:Fallback>
            </mc:AlternateContent>
          </a:graphicData>
        </a:graphic>
      </p:graphicFrame>
      <p:sp>
        <p:nvSpPr>
          <p:cNvPr id="8" name="TextBox 7"/>
          <p:cNvSpPr txBox="1"/>
          <p:nvPr/>
        </p:nvSpPr>
        <p:spPr>
          <a:xfrm>
            <a:off x="38100" y="3396715"/>
            <a:ext cx="12077700" cy="332398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de-DE" dirty="0">
                <a:solidFill>
                  <a:schemeClr val="tx1">
                    <a:lumMod val="50000"/>
                    <a:lumOff val="50000"/>
                  </a:schemeClr>
                </a:solidFill>
                <a:latin typeface="Arial" panose="020B0604020202020204" pitchFamily="34" charset="0"/>
                <a:cs typeface="Arial" panose="020B0604020202020204" pitchFamily="34" charset="0"/>
              </a:rPr>
              <a:t>In </a:t>
            </a:r>
            <a:r>
              <a:rPr lang="de-DE" dirty="0" err="1">
                <a:solidFill>
                  <a:schemeClr val="tx1">
                    <a:lumMod val="50000"/>
                    <a:lumOff val="50000"/>
                  </a:schemeClr>
                </a:solidFill>
                <a:latin typeface="Arial" panose="020B0604020202020204" pitchFamily="34" charset="0"/>
                <a:cs typeface="Arial" panose="020B0604020202020204" pitchFamily="34" charset="0"/>
              </a:rPr>
              <a:t>case</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de-DE" dirty="0" err="1">
                <a:solidFill>
                  <a:schemeClr val="tx1">
                    <a:lumMod val="50000"/>
                    <a:lumOff val="50000"/>
                  </a:schemeClr>
                </a:solidFill>
                <a:latin typeface="Arial" panose="020B0604020202020204" pitchFamily="34" charset="0"/>
                <a:cs typeface="Arial" panose="020B0604020202020204" pitchFamily="34" charset="0"/>
              </a:rPr>
              <a:t>of</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de-DE"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F&gt;0</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en-GB"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baseline="-25000"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 σ²</a:t>
            </a:r>
            <a:r>
              <a:rPr lang="en-GB" baseline="-25000"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GB"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 σ²</a:t>
            </a:r>
            <a:r>
              <a:rPr lang="en-GB" baseline="-25000"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de-DE" dirty="0" err="1">
                <a:solidFill>
                  <a:schemeClr val="tx1">
                    <a:lumMod val="50000"/>
                    <a:lumOff val="50000"/>
                  </a:schemeClr>
                </a:solidFill>
                <a:latin typeface="Arial" panose="020B0604020202020204" pitchFamily="34" charset="0"/>
                <a:cs typeface="Arial" panose="020B0604020202020204" pitchFamily="34" charset="0"/>
              </a:rPr>
              <a:t>If</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de-DE" dirty="0" err="1">
                <a:solidFill>
                  <a:schemeClr val="tx1">
                    <a:lumMod val="50000"/>
                    <a:lumOff val="50000"/>
                  </a:schemeClr>
                </a:solidFill>
                <a:latin typeface="Arial" panose="020B0604020202020204" pitchFamily="34" charset="0"/>
                <a:cs typeface="Arial" panose="020B0604020202020204" pitchFamily="34" charset="0"/>
              </a:rPr>
              <a:t>we</a:t>
            </a:r>
            <a:r>
              <a:rPr lang="de-DE" dirty="0">
                <a:solidFill>
                  <a:schemeClr val="tx1">
                    <a:lumMod val="50000"/>
                    <a:lumOff val="50000"/>
                  </a:schemeClr>
                </a:solidFill>
                <a:latin typeface="Arial" panose="020B0604020202020204" pitchFamily="34" charset="0"/>
                <a:cs typeface="Arial" panose="020B0604020202020204" pitchFamily="34" charset="0"/>
              </a:rPr>
              <a:t> still </a:t>
            </a:r>
            <a:r>
              <a:rPr lang="de-DE" dirty="0" err="1">
                <a:solidFill>
                  <a:schemeClr val="tx1">
                    <a:lumMod val="50000"/>
                    <a:lumOff val="50000"/>
                  </a:schemeClr>
                </a:solidFill>
                <a:latin typeface="Arial" panose="020B0604020202020204" pitchFamily="34" charset="0"/>
                <a:cs typeface="Arial" panose="020B0604020202020204" pitchFamily="34" charset="0"/>
              </a:rPr>
              <a:t>want</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de-DE" dirty="0" err="1">
                <a:solidFill>
                  <a:schemeClr val="tx1">
                    <a:lumMod val="50000"/>
                    <a:lumOff val="50000"/>
                  </a:schemeClr>
                </a:solidFill>
                <a:latin typeface="Arial" panose="020B0604020202020204" pitchFamily="34" charset="0"/>
                <a:cs typeface="Arial" panose="020B0604020202020204" pitchFamily="34" charset="0"/>
              </a:rPr>
              <a:t>to</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de-DE" dirty="0" err="1">
                <a:solidFill>
                  <a:schemeClr val="tx1">
                    <a:lumMod val="50000"/>
                    <a:lumOff val="50000"/>
                  </a:schemeClr>
                </a:solidFill>
                <a:latin typeface="Arial" panose="020B0604020202020204" pitchFamily="34" charset="0"/>
                <a:cs typeface="Arial" panose="020B0604020202020204" pitchFamily="34" charset="0"/>
              </a:rPr>
              <a:t>describe</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de-DE" dirty="0" err="1">
                <a:solidFill>
                  <a:schemeClr val="tx1">
                    <a:lumMod val="50000"/>
                    <a:lumOff val="50000"/>
                  </a:schemeClr>
                </a:solidFill>
                <a:latin typeface="Arial" panose="020B0604020202020204" pitchFamily="34" charset="0"/>
                <a:cs typeface="Arial" panose="020B0604020202020204" pitchFamily="34" charset="0"/>
              </a:rPr>
              <a:t>the</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de-DE" dirty="0" err="1">
                <a:solidFill>
                  <a:schemeClr val="tx1">
                    <a:lumMod val="50000"/>
                    <a:lumOff val="50000"/>
                  </a:schemeClr>
                </a:solidFill>
                <a:latin typeface="Arial" panose="020B0604020202020204" pitchFamily="34" charset="0"/>
                <a:cs typeface="Arial" panose="020B0604020202020204" pitchFamily="34" charset="0"/>
              </a:rPr>
              <a:t>genetic</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de-DE" dirty="0" err="1">
                <a:solidFill>
                  <a:schemeClr val="tx1">
                    <a:lumMod val="50000"/>
                    <a:lumOff val="50000"/>
                  </a:schemeClr>
                </a:solidFill>
                <a:latin typeface="Arial" panose="020B0604020202020204" pitchFamily="34" charset="0"/>
                <a:cs typeface="Arial" panose="020B0604020202020204" pitchFamily="34" charset="0"/>
              </a:rPr>
              <a:t>variance</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de-DE" dirty="0" err="1">
                <a:solidFill>
                  <a:schemeClr val="tx1">
                    <a:lumMod val="50000"/>
                    <a:lumOff val="50000"/>
                  </a:schemeClr>
                </a:solidFill>
                <a:latin typeface="Arial" panose="020B0604020202020204" pitchFamily="34" charset="0"/>
                <a:cs typeface="Arial" panose="020B0604020202020204" pitchFamily="34" charset="0"/>
              </a:rPr>
              <a:t>interms</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de-DE" dirty="0" err="1">
                <a:solidFill>
                  <a:schemeClr val="tx1">
                    <a:lumMod val="50000"/>
                    <a:lumOff val="50000"/>
                  </a:schemeClr>
                </a:solidFill>
                <a:latin typeface="Arial" panose="020B0604020202020204" pitchFamily="34" charset="0"/>
                <a:cs typeface="Arial" panose="020B0604020202020204" pitchFamily="34" charset="0"/>
              </a:rPr>
              <a:t>of</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en-GB"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baseline="-25000"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GB"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 σ²</a:t>
            </a:r>
            <a:r>
              <a:rPr lang="en-GB" baseline="-25000"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t>
            </a:r>
            <a:r>
              <a:rPr lang="de-DE" dirty="0">
                <a:solidFill>
                  <a:schemeClr val="tx1">
                    <a:lumMod val="50000"/>
                    <a:lumOff val="50000"/>
                  </a:schemeClr>
                </a:solidFill>
                <a:latin typeface="Arial" panose="020B0604020202020204" pitchFamily="34" charset="0"/>
                <a:cs typeface="Arial" panose="020B0604020202020204" pitchFamily="34" charset="0"/>
              </a:rPr>
              <a:t>  - </a:t>
            </a:r>
            <a:r>
              <a:rPr lang="de-DE" dirty="0" err="1">
                <a:solidFill>
                  <a:schemeClr val="tx1">
                    <a:lumMod val="50000"/>
                    <a:lumOff val="50000"/>
                  </a:schemeClr>
                </a:solidFill>
                <a:latin typeface="Arial" panose="020B0604020202020204" pitchFamily="34" charset="0"/>
                <a:cs typeface="Arial" panose="020B0604020202020204" pitchFamily="34" charset="0"/>
              </a:rPr>
              <a:t>then</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de-DE" dirty="0" err="1">
                <a:solidFill>
                  <a:schemeClr val="tx1">
                    <a:lumMod val="50000"/>
                    <a:lumOff val="50000"/>
                  </a:schemeClr>
                </a:solidFill>
                <a:latin typeface="Arial" panose="020B0604020202020204" pitchFamily="34" charset="0"/>
                <a:cs typeface="Arial" panose="020B0604020202020204" pitchFamily="34" charset="0"/>
              </a:rPr>
              <a:t>we</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en-GB" dirty="0">
                <a:solidFill>
                  <a:schemeClr val="tx1">
                    <a:lumMod val="50000"/>
                    <a:lumOff val="50000"/>
                  </a:schemeClr>
                </a:solidFill>
                <a:latin typeface="Arial" panose="020B0604020202020204" pitchFamily="34" charset="0"/>
                <a:cs typeface="Arial" panose="020B0604020202020204" pitchFamily="34" charset="0"/>
              </a:rPr>
              <a:t>have to patch it up and correct it. Let us assume 2 alleles per locus to allow us simplify matters. </a:t>
            </a:r>
          </a:p>
          <a:p>
            <a:r>
              <a:rPr lang="en-GB" dirty="0">
                <a:solidFill>
                  <a:schemeClr val="tx1">
                    <a:lumMod val="50000"/>
                    <a:lumOff val="50000"/>
                  </a:schemeClr>
                </a:solidFill>
                <a:latin typeface="Arial" panose="020B0604020202020204" pitchFamily="34" charset="0"/>
                <a:cs typeface="Arial" panose="020B0604020202020204" pitchFamily="34" charset="0"/>
              </a:rPr>
              <a:t>We know: </a:t>
            </a:r>
          </a:p>
          <a:p>
            <a:r>
              <a:rPr lang="el-GR" dirty="0">
                <a:solidFill>
                  <a:schemeClr val="tx1">
                    <a:lumMod val="50000"/>
                    <a:lumOff val="50000"/>
                  </a:schemeClr>
                </a:solidFill>
                <a:latin typeface="Arial" panose="020B0604020202020204" pitchFamily="34" charset="0"/>
                <a:cs typeface="Arial" panose="020B0604020202020204" pitchFamily="34" charset="0"/>
              </a:rPr>
              <a:t>σ²</a:t>
            </a:r>
            <a:r>
              <a:rPr lang="de-DE" baseline="-25000" dirty="0">
                <a:solidFill>
                  <a:schemeClr val="tx1">
                    <a:lumMod val="50000"/>
                    <a:lumOff val="50000"/>
                  </a:schemeClr>
                </a:solidFill>
                <a:latin typeface="Arial" panose="020B0604020202020204" pitchFamily="34" charset="0"/>
                <a:cs typeface="Arial" panose="020B0604020202020204" pitchFamily="34" charset="0"/>
              </a:rPr>
              <a:t>A</a:t>
            </a:r>
            <a:r>
              <a:rPr lang="de-DE" dirty="0">
                <a:solidFill>
                  <a:schemeClr val="tx1">
                    <a:lumMod val="50000"/>
                    <a:lumOff val="50000"/>
                  </a:schemeClr>
                </a:solidFill>
                <a:latin typeface="Arial" panose="020B0604020202020204" pitchFamily="34" charset="0"/>
                <a:cs typeface="Arial" panose="020B0604020202020204" pitchFamily="34" charset="0"/>
              </a:rPr>
              <a:t> = 2pq[a-(p-q)d]²   	  Additive </a:t>
            </a:r>
            <a:r>
              <a:rPr lang="de-DE" dirty="0" err="1">
                <a:solidFill>
                  <a:schemeClr val="tx1">
                    <a:lumMod val="50000"/>
                    <a:lumOff val="50000"/>
                  </a:schemeClr>
                </a:solidFill>
                <a:latin typeface="Arial" panose="020B0604020202020204" pitchFamily="34" charset="0"/>
                <a:cs typeface="Arial" panose="020B0604020202020204" pitchFamily="34" charset="0"/>
              </a:rPr>
              <a:t>Variance</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el-GR" dirty="0">
                <a:solidFill>
                  <a:schemeClr val="tx1">
                    <a:lumMod val="50000"/>
                    <a:lumOff val="50000"/>
                  </a:schemeClr>
                </a:solidFill>
                <a:latin typeface="Arial" panose="020B0604020202020204" pitchFamily="34" charset="0"/>
                <a:cs typeface="Arial" panose="020B0604020202020204" pitchFamily="34" charset="0"/>
              </a:rPr>
              <a:t>σ²</a:t>
            </a:r>
            <a:r>
              <a:rPr lang="de-DE" baseline="-25000" dirty="0">
                <a:solidFill>
                  <a:schemeClr val="tx1">
                    <a:lumMod val="50000"/>
                    <a:lumOff val="50000"/>
                  </a:schemeClr>
                </a:solidFill>
                <a:latin typeface="Arial" panose="020B0604020202020204" pitchFamily="34" charset="0"/>
                <a:cs typeface="Arial" panose="020B0604020202020204" pitchFamily="34" charset="0"/>
              </a:rPr>
              <a:t>D</a:t>
            </a:r>
            <a:r>
              <a:rPr lang="de-DE" dirty="0">
                <a:solidFill>
                  <a:schemeClr val="tx1">
                    <a:lumMod val="50000"/>
                    <a:lumOff val="50000"/>
                  </a:schemeClr>
                </a:solidFill>
                <a:latin typeface="Arial" panose="020B0604020202020204" pitchFamily="34" charset="0"/>
                <a:cs typeface="Arial" panose="020B0604020202020204" pitchFamily="34" charset="0"/>
              </a:rPr>
              <a:t> =[2pqd]² </a:t>
            </a:r>
            <a:r>
              <a:rPr lang="de-DE" dirty="0" err="1">
                <a:solidFill>
                  <a:schemeClr val="tx1">
                    <a:lumMod val="50000"/>
                    <a:lumOff val="50000"/>
                  </a:schemeClr>
                </a:solidFill>
                <a:latin typeface="Arial" panose="020B0604020202020204" pitchFamily="34" charset="0"/>
                <a:cs typeface="Arial" panose="020B0604020202020204" pitchFamily="34" charset="0"/>
              </a:rPr>
              <a:t>Dominance</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de-DE" dirty="0" err="1">
                <a:solidFill>
                  <a:schemeClr val="tx1">
                    <a:lumMod val="50000"/>
                    <a:lumOff val="50000"/>
                  </a:schemeClr>
                </a:solidFill>
                <a:latin typeface="Arial" panose="020B0604020202020204" pitchFamily="34" charset="0"/>
                <a:cs typeface="Arial" panose="020B0604020202020204" pitchFamily="34" charset="0"/>
              </a:rPr>
              <a:t>Variance</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de-DE" dirty="0">
                <a:latin typeface="Arial" panose="020B0604020202020204" pitchFamily="34" charset="0"/>
                <a:cs typeface="Arial" panose="020B0604020202020204" pitchFamily="34" charset="0"/>
              </a:rPr>
              <a:t>		</a:t>
            </a:r>
            <a:br>
              <a:rPr lang="de-DE" dirty="0">
                <a:latin typeface="Arial" panose="020B0604020202020204" pitchFamily="34" charset="0"/>
                <a:cs typeface="Arial" panose="020B0604020202020204" pitchFamily="34" charset="0"/>
              </a:rPr>
            </a:br>
            <a:r>
              <a:rPr lang="en-GB" dirty="0">
                <a:solidFill>
                  <a:schemeClr val="tx1">
                    <a:lumMod val="50000"/>
                    <a:lumOff val="50000"/>
                  </a:schemeClr>
                </a:solidFill>
                <a:latin typeface="Arial" panose="020B0604020202020204" pitchFamily="34" charset="0"/>
                <a:cs typeface="Arial" panose="020B0604020202020204" pitchFamily="34" charset="0"/>
              </a:rPr>
              <a:t>To patch it up, we need</a:t>
            </a:r>
            <a:r>
              <a:rPr lang="en-GB"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a:p>
            <a:r>
              <a:rPr lang="de-DE" dirty="0">
                <a:solidFill>
                  <a:schemeClr val="tx1">
                    <a:lumMod val="50000"/>
                    <a:lumOff val="50000"/>
                  </a:schemeClr>
                </a:solidFill>
                <a:latin typeface="Arial" panose="020B0604020202020204" pitchFamily="34" charset="0"/>
                <a:cs typeface="Arial" panose="020B0604020202020204" pitchFamily="34" charset="0"/>
              </a:rPr>
              <a:t>D1  =2pq[a-</a:t>
            </a:r>
            <a:r>
              <a:rPr lang="de-DE"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(p-q)</a:t>
            </a:r>
            <a:r>
              <a:rPr lang="de-DE" dirty="0">
                <a:solidFill>
                  <a:schemeClr val="tx1">
                    <a:lumMod val="50000"/>
                    <a:lumOff val="50000"/>
                  </a:schemeClr>
                </a:solidFill>
                <a:latin typeface="Arial" panose="020B0604020202020204" pitchFamily="34" charset="0"/>
                <a:cs typeface="Arial" panose="020B0604020202020204" pitchFamily="34" charset="0"/>
              </a:rPr>
              <a:t>d]∙[(</a:t>
            </a:r>
            <a:r>
              <a:rPr lang="de-DE"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p-q</a:t>
            </a:r>
            <a:r>
              <a:rPr lang="de-DE" dirty="0">
                <a:solidFill>
                  <a:schemeClr val="tx1">
                    <a:lumMod val="50000"/>
                    <a:lumOff val="50000"/>
                  </a:schemeClr>
                </a:solidFill>
                <a:latin typeface="Arial" panose="020B0604020202020204" pitchFamily="34" charset="0"/>
                <a:cs typeface="Arial" panose="020B0604020202020204" pitchFamily="34" charset="0"/>
              </a:rPr>
              <a:t>)d]	  </a:t>
            </a:r>
            <a:r>
              <a:rPr lang="de-DE" dirty="0" err="1">
                <a:solidFill>
                  <a:schemeClr val="tx1">
                    <a:lumMod val="50000"/>
                    <a:lumOff val="50000"/>
                  </a:schemeClr>
                </a:solidFill>
                <a:latin typeface="Arial" panose="020B0604020202020204" pitchFamily="34" charset="0"/>
                <a:cs typeface="Arial" panose="020B0604020202020204" pitchFamily="34" charset="0"/>
              </a:rPr>
              <a:t>Covariance</a:t>
            </a:r>
            <a:r>
              <a:rPr lang="de-DE" dirty="0">
                <a:solidFill>
                  <a:schemeClr val="tx1">
                    <a:lumMod val="50000"/>
                    <a:lumOff val="50000"/>
                  </a:schemeClr>
                </a:solidFill>
                <a:latin typeface="Arial" panose="020B0604020202020204" pitchFamily="34" charset="0"/>
                <a:cs typeface="Arial" panose="020B0604020202020204" pitchFamily="34" charset="0"/>
              </a:rPr>
              <a:t> of </a:t>
            </a:r>
            <a:r>
              <a:rPr lang="el-GR" dirty="0">
                <a:solidFill>
                  <a:schemeClr val="tx1">
                    <a:lumMod val="50000"/>
                    <a:lumOff val="50000"/>
                  </a:schemeClr>
                </a:solidFill>
                <a:latin typeface="Arial" panose="020B0604020202020204" pitchFamily="34" charset="0"/>
                <a:cs typeface="Arial" panose="020B0604020202020204" pitchFamily="34" charset="0"/>
              </a:rPr>
              <a:t>α</a:t>
            </a:r>
            <a:r>
              <a:rPr lang="de-DE" baseline="-25000" dirty="0">
                <a:solidFill>
                  <a:schemeClr val="tx1">
                    <a:lumMod val="50000"/>
                    <a:lumOff val="50000"/>
                  </a:schemeClr>
                </a:solidFill>
                <a:latin typeface="Arial" panose="020B0604020202020204" pitchFamily="34" charset="0"/>
                <a:cs typeface="Arial" panose="020B0604020202020204" pitchFamily="34" charset="0"/>
              </a:rPr>
              <a:t>1</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de-DE" dirty="0" err="1">
                <a:solidFill>
                  <a:schemeClr val="tx1">
                    <a:lumMod val="50000"/>
                    <a:lumOff val="50000"/>
                  </a:schemeClr>
                </a:solidFill>
                <a:latin typeface="Arial" panose="020B0604020202020204" pitchFamily="34" charset="0"/>
                <a:cs typeface="Arial" panose="020B0604020202020204" pitchFamily="34" charset="0"/>
              </a:rPr>
              <a:t>or</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el-GR" dirty="0">
                <a:solidFill>
                  <a:schemeClr val="tx1">
                    <a:lumMod val="50000"/>
                    <a:lumOff val="50000"/>
                  </a:schemeClr>
                </a:solidFill>
                <a:latin typeface="Arial" panose="020B0604020202020204" pitchFamily="34" charset="0"/>
                <a:cs typeface="Arial" panose="020B0604020202020204" pitchFamily="34" charset="0"/>
              </a:rPr>
              <a:t>α</a:t>
            </a:r>
            <a:r>
              <a:rPr lang="de-DE" baseline="-25000" dirty="0">
                <a:solidFill>
                  <a:schemeClr val="tx1">
                    <a:lumMod val="50000"/>
                    <a:lumOff val="50000"/>
                  </a:schemeClr>
                </a:solidFill>
                <a:latin typeface="Arial" panose="020B0604020202020204" pitchFamily="34" charset="0"/>
                <a:cs typeface="Arial" panose="020B0604020202020204" pitchFamily="34" charset="0"/>
              </a:rPr>
              <a:t>2</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de-DE" dirty="0" err="1">
                <a:solidFill>
                  <a:schemeClr val="tx1">
                    <a:lumMod val="50000"/>
                    <a:lumOff val="50000"/>
                  </a:schemeClr>
                </a:solidFill>
                <a:latin typeface="Arial" panose="020B0604020202020204" pitchFamily="34" charset="0"/>
                <a:cs typeface="Arial" panose="020B0604020202020204" pitchFamily="34" charset="0"/>
              </a:rPr>
              <a:t>with</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de-DE" dirty="0" err="1">
                <a:solidFill>
                  <a:schemeClr val="tx1">
                    <a:lumMod val="50000"/>
                    <a:lumOff val="50000"/>
                  </a:schemeClr>
                </a:solidFill>
                <a:latin typeface="Arial" panose="020B0604020202020204" pitchFamily="34" charset="0"/>
                <a:cs typeface="Arial" panose="020B0604020202020204" pitchFamily="34" charset="0"/>
              </a:rPr>
              <a:t>the</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de-DE" dirty="0" err="1">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homozygous</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el-GR" dirty="0">
                <a:solidFill>
                  <a:schemeClr val="tx1">
                    <a:lumMod val="50000"/>
                    <a:lumOff val="50000"/>
                  </a:schemeClr>
                </a:solidFill>
                <a:latin typeface="Arial" panose="020B0604020202020204" pitchFamily="34" charset="0"/>
                <a:cs typeface="Arial" panose="020B0604020202020204" pitchFamily="34" charset="0"/>
              </a:rPr>
              <a:t>δ</a:t>
            </a:r>
            <a:r>
              <a:rPr lang="de-DE" baseline="-25000" dirty="0">
                <a:solidFill>
                  <a:schemeClr val="tx1">
                    <a:lumMod val="50000"/>
                    <a:lumOff val="50000"/>
                  </a:schemeClr>
                </a:solidFill>
                <a:latin typeface="Arial" panose="020B0604020202020204" pitchFamily="34" charset="0"/>
                <a:cs typeface="Arial" panose="020B0604020202020204" pitchFamily="34" charset="0"/>
              </a:rPr>
              <a:t>11 </a:t>
            </a:r>
            <a:r>
              <a:rPr lang="de-DE" dirty="0" err="1">
                <a:solidFill>
                  <a:schemeClr val="tx1">
                    <a:lumMod val="50000"/>
                    <a:lumOff val="50000"/>
                  </a:schemeClr>
                </a:solidFill>
                <a:latin typeface="Arial" panose="020B0604020202020204" pitchFamily="34" charset="0"/>
                <a:cs typeface="Arial" panose="020B0604020202020204" pitchFamily="34" charset="0"/>
              </a:rPr>
              <a:t>or</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el-GR" dirty="0">
                <a:solidFill>
                  <a:schemeClr val="tx1">
                    <a:lumMod val="50000"/>
                    <a:lumOff val="50000"/>
                  </a:schemeClr>
                </a:solidFill>
                <a:latin typeface="Arial" panose="020B0604020202020204" pitchFamily="34" charset="0"/>
                <a:cs typeface="Arial" panose="020B0604020202020204" pitchFamily="34" charset="0"/>
              </a:rPr>
              <a:t>δ</a:t>
            </a:r>
            <a:r>
              <a:rPr lang="de-DE" baseline="-25000" dirty="0">
                <a:solidFill>
                  <a:schemeClr val="tx1">
                    <a:lumMod val="50000"/>
                    <a:lumOff val="50000"/>
                  </a:schemeClr>
                </a:solidFill>
                <a:latin typeface="Arial" panose="020B0604020202020204" pitchFamily="34" charset="0"/>
                <a:cs typeface="Arial" panose="020B0604020202020204" pitchFamily="34" charset="0"/>
              </a:rPr>
              <a:t>11 </a:t>
            </a:r>
            <a:r>
              <a:rPr lang="de-DE" dirty="0">
                <a:solidFill>
                  <a:schemeClr val="tx1">
                    <a:lumMod val="50000"/>
                    <a:lumOff val="50000"/>
                  </a:schemeClr>
                </a:solidFill>
                <a:latin typeface="Arial" panose="020B0604020202020204" pitchFamily="34" charset="0"/>
                <a:cs typeface="Arial" panose="020B0604020202020204" pitchFamily="34" charset="0"/>
              </a:rPr>
              <a:t>(</a:t>
            </a:r>
            <a:r>
              <a:rPr lang="de-DE" dirty="0" err="1">
                <a:solidFill>
                  <a:schemeClr val="tx1">
                    <a:lumMod val="50000"/>
                    <a:lumOff val="50000"/>
                  </a:schemeClr>
                </a:solidFill>
                <a:latin typeface="Arial" panose="020B0604020202020204" pitchFamily="34" charset="0"/>
                <a:cs typeface="Arial" panose="020B0604020202020204" pitchFamily="34" charset="0"/>
              </a:rPr>
              <a:t>respectively</a:t>
            </a:r>
            <a:r>
              <a:rPr lang="de-DE" dirty="0">
                <a:solidFill>
                  <a:schemeClr val="tx1">
                    <a:lumMod val="50000"/>
                    <a:lumOff val="50000"/>
                  </a:schemeClr>
                </a:solidFill>
                <a:latin typeface="Arial" panose="020B0604020202020204" pitchFamily="34" charset="0"/>
                <a:cs typeface="Arial" panose="020B0604020202020204" pitchFamily="34" charset="0"/>
              </a:rPr>
              <a:t>)</a:t>
            </a:r>
          </a:p>
          <a:p>
            <a:r>
              <a:rPr lang="de-DE" dirty="0">
                <a:solidFill>
                  <a:schemeClr val="tx1">
                    <a:lumMod val="50000"/>
                    <a:lumOff val="50000"/>
                  </a:schemeClr>
                </a:solidFill>
                <a:latin typeface="Arial" panose="020B0604020202020204" pitchFamily="34" charset="0"/>
                <a:cs typeface="Arial" panose="020B0604020202020204" pitchFamily="34" charset="0"/>
              </a:rPr>
              <a:t>D2* = 4pq[(</a:t>
            </a:r>
            <a:r>
              <a:rPr lang="de-DE"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p-q</a:t>
            </a:r>
            <a:r>
              <a:rPr lang="de-DE" dirty="0">
                <a:solidFill>
                  <a:schemeClr val="tx1">
                    <a:lumMod val="50000"/>
                    <a:lumOff val="50000"/>
                  </a:schemeClr>
                </a:solidFill>
                <a:latin typeface="Arial" panose="020B0604020202020204" pitchFamily="34" charset="0"/>
                <a:cs typeface="Arial" panose="020B0604020202020204" pitchFamily="34" charset="0"/>
              </a:rPr>
              <a:t>)d]²	  </a:t>
            </a:r>
            <a:r>
              <a:rPr lang="de-DE" dirty="0" err="1">
                <a:solidFill>
                  <a:schemeClr val="tx1">
                    <a:lumMod val="50000"/>
                    <a:lumOff val="50000"/>
                  </a:schemeClr>
                </a:solidFill>
                <a:latin typeface="Arial" panose="020B0604020202020204" pitchFamily="34" charset="0"/>
                <a:cs typeface="Arial" panose="020B0604020202020204" pitchFamily="34" charset="0"/>
              </a:rPr>
              <a:t>Variance</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de-DE" dirty="0" err="1">
                <a:solidFill>
                  <a:schemeClr val="tx1">
                    <a:lumMod val="50000"/>
                    <a:lumOff val="50000"/>
                  </a:schemeClr>
                </a:solidFill>
                <a:latin typeface="Arial" panose="020B0604020202020204" pitchFamily="34" charset="0"/>
                <a:cs typeface="Arial" panose="020B0604020202020204" pitchFamily="34" charset="0"/>
              </a:rPr>
              <a:t>of</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de-DE" dirty="0" err="1">
                <a:solidFill>
                  <a:schemeClr val="tx1">
                    <a:lumMod val="50000"/>
                    <a:lumOff val="50000"/>
                  </a:schemeClr>
                </a:solidFill>
                <a:latin typeface="Arial" panose="020B0604020202020204" pitchFamily="34" charset="0"/>
                <a:cs typeface="Arial" panose="020B0604020202020204" pitchFamily="34" charset="0"/>
              </a:rPr>
              <a:t>the</a:t>
            </a:r>
            <a:r>
              <a:rPr lang="de-DE" dirty="0">
                <a:solidFill>
                  <a:schemeClr val="tx1">
                    <a:lumMod val="50000"/>
                    <a:lumOff val="50000"/>
                  </a:schemeClr>
                </a:solidFill>
                <a:latin typeface="Arial" panose="020B0604020202020204" pitchFamily="34" charset="0"/>
                <a:cs typeface="Arial" panose="020B0604020202020204" pitchFamily="34" charset="0"/>
              </a:rPr>
              <a:t> single-</a:t>
            </a:r>
            <a:r>
              <a:rPr lang="de-DE" dirty="0" err="1">
                <a:solidFill>
                  <a:schemeClr val="tx1">
                    <a:lumMod val="50000"/>
                    <a:lumOff val="50000"/>
                  </a:schemeClr>
                </a:solidFill>
                <a:latin typeface="Arial" panose="020B0604020202020204" pitchFamily="34" charset="0"/>
                <a:cs typeface="Arial" panose="020B0604020202020204" pitchFamily="34" charset="0"/>
              </a:rPr>
              <a:t>locus</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de-DE" dirty="0" err="1">
                <a:solidFill>
                  <a:schemeClr val="tx1">
                    <a:lumMod val="50000"/>
                    <a:lumOff val="50000"/>
                  </a:schemeClr>
                </a:solidFill>
                <a:latin typeface="Arial" panose="020B0604020202020204" pitchFamily="34" charset="0"/>
                <a:cs typeface="Arial" panose="020B0604020202020204" pitchFamily="34" charset="0"/>
              </a:rPr>
              <a:t>inbreeding</a:t>
            </a:r>
            <a:r>
              <a:rPr lang="de-DE" dirty="0">
                <a:solidFill>
                  <a:schemeClr val="tx1">
                    <a:lumMod val="50000"/>
                    <a:lumOff val="50000"/>
                  </a:schemeClr>
                </a:solidFill>
                <a:latin typeface="Arial" panose="020B0604020202020204" pitchFamily="34" charset="0"/>
                <a:cs typeface="Arial" panose="020B0604020202020204" pitchFamily="34" charset="0"/>
              </a:rPr>
              <a:t> </a:t>
            </a:r>
            <a:r>
              <a:rPr lang="de-DE" dirty="0" err="1">
                <a:solidFill>
                  <a:schemeClr val="tx1">
                    <a:lumMod val="50000"/>
                    <a:lumOff val="50000"/>
                  </a:schemeClr>
                </a:solidFill>
                <a:latin typeface="Arial" panose="020B0604020202020204" pitchFamily="34" charset="0"/>
                <a:cs typeface="Arial" panose="020B0604020202020204" pitchFamily="34" charset="0"/>
              </a:rPr>
              <a:t>depression</a:t>
            </a:r>
            <a:endParaRPr lang="de-DE" sz="600" dirty="0">
              <a:solidFill>
                <a:schemeClr val="tx1">
                  <a:lumMod val="50000"/>
                  <a:lumOff val="50000"/>
                </a:schemeClr>
              </a:solidFill>
              <a:latin typeface="Arial" panose="020B0604020202020204" pitchFamily="34" charset="0"/>
              <a:cs typeface="Arial" panose="020B0604020202020204" pitchFamily="34" charset="0"/>
            </a:endParaRPr>
          </a:p>
          <a:p>
            <a:endParaRPr lang="de-DE" sz="1200" dirty="0">
              <a:solidFill>
                <a:srgbClr val="0000FF"/>
              </a:solidFill>
              <a:latin typeface="Arial" panose="020B0604020202020204" pitchFamily="34" charset="0"/>
              <a:cs typeface="Arial" panose="020B0604020202020204" pitchFamily="34" charset="0"/>
            </a:endParaRPr>
          </a:p>
          <a:p>
            <a:r>
              <a:rPr lang="en-GB" sz="24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sz="2400" baseline="-250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sz="24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=(1+F) σ²</a:t>
            </a:r>
            <a:r>
              <a:rPr lang="en-GB" sz="2400" baseline="-250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GB" sz="24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 (1+F)</a:t>
            </a:r>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(1-F)</a:t>
            </a:r>
            <a:r>
              <a:rPr lang="en-GB" sz="24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σ²</a:t>
            </a:r>
            <a:r>
              <a:rPr lang="en-GB" sz="2400" baseline="-250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t>
            </a:r>
            <a:r>
              <a:rPr lang="en-GB" sz="24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+ 4 F D</a:t>
            </a:r>
            <a:r>
              <a:rPr lang="en-GB" sz="2400" baseline="-250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r>
              <a:rPr lang="en-GB" sz="24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 F D</a:t>
            </a:r>
            <a:r>
              <a:rPr lang="en-GB" sz="2400" baseline="-250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r>
              <a:rPr lang="en-GB" sz="24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n-GB" sz="12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r>
              <a:rPr lang="de-DE" dirty="0" err="1">
                <a:latin typeface="Arial" panose="020B0604020202020204" pitchFamily="34" charset="0"/>
                <a:cs typeface="Arial" panose="020B0604020202020204" pitchFamily="34" charset="0"/>
              </a:rPr>
              <a:t>With</a:t>
            </a:r>
            <a:r>
              <a:rPr lang="de-DE" dirty="0">
                <a:latin typeface="Arial" panose="020B0604020202020204" pitchFamily="34" charset="0"/>
                <a:cs typeface="Arial" panose="020B0604020202020204" pitchFamily="34" charset="0"/>
              </a:rPr>
              <a:t> F=1, </a:t>
            </a:r>
            <a:r>
              <a:rPr lang="de-DE" dirty="0" err="1">
                <a:latin typeface="Arial" panose="020B0604020202020204" pitchFamily="34" charset="0"/>
                <a:cs typeface="Arial" panose="020B0604020202020204" pitchFamily="34" charset="0"/>
              </a:rPr>
              <a:t>this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makes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for</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instance</a:t>
            </a:r>
            <a:r>
              <a:rPr lang="de-DE" dirty="0">
                <a:latin typeface="Arial" panose="020B0604020202020204" pitchFamily="34" charset="0"/>
                <a:cs typeface="Arial" panose="020B0604020202020204" pitchFamily="34" charset="0"/>
              </a:rPr>
              <a:t>: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baseline="-25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=2 σ²</a:t>
            </a:r>
            <a:r>
              <a:rPr lang="en-GB" baseline="-25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+ 4 F D</a:t>
            </a:r>
            <a:r>
              <a:rPr lang="en-GB" baseline="-25000" dirty="0">
                <a:latin typeface="Arial" panose="020B0604020202020204" pitchFamily="34" charset="0"/>
                <a:cs typeface="Arial" panose="020B0604020202020204" pitchFamily="34" charset="0"/>
              </a:rPr>
              <a:t>1</a:t>
            </a:r>
            <a:r>
              <a:rPr lang="en-GB" dirty="0">
                <a:latin typeface="Arial" panose="020B0604020202020204" pitchFamily="34" charset="0"/>
                <a:cs typeface="Arial" panose="020B0604020202020204" pitchFamily="34" charset="0"/>
              </a:rPr>
              <a:t> +  F D</a:t>
            </a:r>
            <a:r>
              <a:rPr lang="en-GB" baseline="-25000" dirty="0">
                <a:latin typeface="Arial" panose="020B0604020202020204" pitchFamily="34" charset="0"/>
                <a:cs typeface="Arial" panose="020B0604020202020204" pitchFamily="34" charset="0"/>
              </a:rPr>
              <a:t>2</a:t>
            </a:r>
            <a:r>
              <a:rPr lang="en-GB" dirty="0">
                <a:latin typeface="Arial" panose="020B0604020202020204" pitchFamily="34" charset="0"/>
                <a:cs typeface="Arial" panose="020B0604020202020204" pitchFamily="34" charset="0"/>
              </a:rPr>
              <a:t>* ;    the frequently circulated statement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a:t>
            </a:r>
            <a:r>
              <a:rPr lang="de-DE" dirty="0" err="1">
                <a:latin typeface="Arial" panose="020B0604020202020204" pitchFamily="34" charset="0"/>
                <a:cs typeface="Arial" panose="020B0604020202020204" pitchFamily="34" charset="0"/>
              </a:rPr>
              <a:t>With</a:t>
            </a:r>
            <a:r>
              <a:rPr lang="de-DE" dirty="0">
                <a:latin typeface="Arial" panose="020B0604020202020204" pitchFamily="34" charset="0"/>
                <a:cs typeface="Arial" panose="020B0604020202020204" pitchFamily="34" charset="0"/>
              </a:rPr>
              <a:t> F=1,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baseline="-25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=2 σ²</a:t>
            </a:r>
            <a:r>
              <a:rPr lang="en-GB" baseline="-25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GB" dirty="0">
                <a:latin typeface="Arial" panose="020B0604020202020204" pitchFamily="34" charset="0"/>
                <a:cs typeface="Arial" panose="020B0604020202020204" pitchFamily="34" charset="0"/>
              </a:rPr>
              <a:t>”  ... this is therefore only true if p=q and/or d=0. Otherwise it is more or less ... wrong. </a:t>
            </a:r>
          </a:p>
        </p:txBody>
      </p:sp>
      <p:sp>
        <p:nvSpPr>
          <p:cNvPr id="9" name="Textfeld 5">
            <a:extLst>
              <a:ext uri="{FF2B5EF4-FFF2-40B4-BE49-F238E27FC236}">
                <a16:creationId xmlns:a16="http://schemas.microsoft.com/office/drawing/2014/main" id="{DDEFE837-731E-4E26-BC51-6229A14C2292}"/>
              </a:ext>
            </a:extLst>
          </p:cNvPr>
          <p:cNvSpPr txBox="1"/>
          <p:nvPr/>
        </p:nvSpPr>
        <p:spPr>
          <a:xfrm>
            <a:off x="11518642" y="6356230"/>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20</a:t>
            </a:fld>
            <a:endParaRPr lang="en-GB" sz="2400"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14A80607-95E1-41AB-9A17-D31EA0E0C638}"/>
              </a:ext>
            </a:extLst>
          </p:cNvPr>
          <p:cNvSpPr/>
          <p:nvPr/>
        </p:nvSpPr>
        <p:spPr>
          <a:xfrm>
            <a:off x="38100" y="5495731"/>
            <a:ext cx="6810569" cy="541175"/>
          </a:xfrm>
          <a:prstGeom prst="rect">
            <a:avLst/>
          </a:prstGeom>
          <a:noFill/>
          <a:ln>
            <a:solidFill>
              <a:srgbClr val="0000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C3534582-D086-4199-98C5-0E9B034F43D9}"/>
              </a:ext>
            </a:extLst>
          </p:cNvPr>
          <p:cNvSpPr/>
          <p:nvPr/>
        </p:nvSpPr>
        <p:spPr>
          <a:xfrm>
            <a:off x="1142222" y="3441442"/>
            <a:ext cx="527958" cy="295470"/>
          </a:xfrm>
          <a:prstGeom prst="rect">
            <a:avLst/>
          </a:prstGeom>
          <a:noFill/>
          <a:ln>
            <a:solidFill>
              <a:srgbClr val="0000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8C1BBEB0-38DD-4F99-818A-9C97196B431B}"/>
              </a:ext>
            </a:extLst>
          </p:cNvPr>
          <p:cNvSpPr/>
          <p:nvPr/>
        </p:nvSpPr>
        <p:spPr>
          <a:xfrm>
            <a:off x="38100" y="6077341"/>
            <a:ext cx="10990684" cy="643361"/>
          </a:xfrm>
          <a:prstGeom prst="rect">
            <a:avLst/>
          </a:prstGeom>
          <a:no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a:extLst>
              <a:ext uri="{FF2B5EF4-FFF2-40B4-BE49-F238E27FC236}">
                <a16:creationId xmlns:a16="http://schemas.microsoft.com/office/drawing/2014/main" id="{0EC6F383-9781-4C38-90BA-87806609EA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8273175" y="-654249"/>
            <a:ext cx="2475930" cy="5242247"/>
          </a:xfrm>
          <a:prstGeom prst="rect">
            <a:avLst/>
          </a:prstGeom>
          <a:effectLst>
            <a:outerShdw blurRad="50800" dist="38100" dir="2700000" algn="tl" rotWithShape="0">
              <a:prstClr val="black">
                <a:alpha val="40000"/>
              </a:prstClr>
            </a:outerShdw>
          </a:effectLst>
        </p:spPr>
      </p:pic>
      <p:sp>
        <p:nvSpPr>
          <p:cNvPr id="13" name="TextBox 12">
            <a:extLst>
              <a:ext uri="{FF2B5EF4-FFF2-40B4-BE49-F238E27FC236}">
                <a16:creationId xmlns:a16="http://schemas.microsoft.com/office/drawing/2014/main" id="{FA068354-AA46-4F14-8AFC-7A6ACDE2B94D}"/>
              </a:ext>
            </a:extLst>
          </p:cNvPr>
          <p:cNvSpPr txBox="1"/>
          <p:nvPr/>
        </p:nvSpPr>
        <p:spPr>
          <a:xfrm>
            <a:off x="6907772" y="746665"/>
            <a:ext cx="1170908" cy="367483"/>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 M. </a:t>
            </a:r>
            <a:r>
              <a:rPr lang="en-GB" dirty="0" err="1">
                <a:latin typeface="Arial" panose="020B0604020202020204" pitchFamily="34" charset="0"/>
                <a:cs typeface="Arial" panose="020B0604020202020204" pitchFamily="34" charset="0"/>
              </a:rPr>
              <a:t>Tost</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6383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80">
                                          <p:stCondLst>
                                            <p:cond delay="0"/>
                                          </p:stCondLst>
                                        </p:cTn>
                                        <p:tgtEl>
                                          <p:spTgt spid="10"/>
                                        </p:tgtEl>
                                      </p:cBhvr>
                                    </p:animEffect>
                                    <p:anim calcmode="lin" valueType="num">
                                      <p:cBhvr>
                                        <p:cTn id="2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9" dur="26">
                                          <p:stCondLst>
                                            <p:cond delay="650"/>
                                          </p:stCondLst>
                                        </p:cTn>
                                        <p:tgtEl>
                                          <p:spTgt spid="10"/>
                                        </p:tgtEl>
                                      </p:cBhvr>
                                      <p:to x="100000" y="60000"/>
                                    </p:animScale>
                                    <p:animScale>
                                      <p:cBhvr>
                                        <p:cTn id="30" dur="166" decel="50000">
                                          <p:stCondLst>
                                            <p:cond delay="676"/>
                                          </p:stCondLst>
                                        </p:cTn>
                                        <p:tgtEl>
                                          <p:spTgt spid="10"/>
                                        </p:tgtEl>
                                      </p:cBhvr>
                                      <p:to x="100000" y="100000"/>
                                    </p:animScale>
                                    <p:animScale>
                                      <p:cBhvr>
                                        <p:cTn id="31" dur="26">
                                          <p:stCondLst>
                                            <p:cond delay="1312"/>
                                          </p:stCondLst>
                                        </p:cTn>
                                        <p:tgtEl>
                                          <p:spTgt spid="10"/>
                                        </p:tgtEl>
                                      </p:cBhvr>
                                      <p:to x="100000" y="80000"/>
                                    </p:animScale>
                                    <p:animScale>
                                      <p:cBhvr>
                                        <p:cTn id="32" dur="166" decel="50000">
                                          <p:stCondLst>
                                            <p:cond delay="1338"/>
                                          </p:stCondLst>
                                        </p:cTn>
                                        <p:tgtEl>
                                          <p:spTgt spid="10"/>
                                        </p:tgtEl>
                                      </p:cBhvr>
                                      <p:to x="100000" y="100000"/>
                                    </p:animScale>
                                    <p:animScale>
                                      <p:cBhvr>
                                        <p:cTn id="33" dur="26">
                                          <p:stCondLst>
                                            <p:cond delay="1642"/>
                                          </p:stCondLst>
                                        </p:cTn>
                                        <p:tgtEl>
                                          <p:spTgt spid="10"/>
                                        </p:tgtEl>
                                      </p:cBhvr>
                                      <p:to x="100000" y="90000"/>
                                    </p:animScale>
                                    <p:animScale>
                                      <p:cBhvr>
                                        <p:cTn id="34" dur="166" decel="50000">
                                          <p:stCondLst>
                                            <p:cond delay="1668"/>
                                          </p:stCondLst>
                                        </p:cTn>
                                        <p:tgtEl>
                                          <p:spTgt spid="10"/>
                                        </p:tgtEl>
                                      </p:cBhvr>
                                      <p:to x="100000" y="100000"/>
                                    </p:animScale>
                                    <p:animScale>
                                      <p:cBhvr>
                                        <p:cTn id="35" dur="26">
                                          <p:stCondLst>
                                            <p:cond delay="1808"/>
                                          </p:stCondLst>
                                        </p:cTn>
                                        <p:tgtEl>
                                          <p:spTgt spid="10"/>
                                        </p:tgtEl>
                                      </p:cBhvr>
                                      <p:to x="100000" y="95000"/>
                                    </p:animScale>
                                    <p:animScale>
                                      <p:cBhvr>
                                        <p:cTn id="36" dur="166" decel="50000">
                                          <p:stCondLst>
                                            <p:cond delay="1834"/>
                                          </p:stCondLst>
                                        </p:cTn>
                                        <p:tgtEl>
                                          <p:spTgt spid="10"/>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down)">
                                      <p:cBhvr>
                                        <p:cTn id="39" dur="580">
                                          <p:stCondLst>
                                            <p:cond delay="0"/>
                                          </p:stCondLst>
                                        </p:cTn>
                                        <p:tgtEl>
                                          <p:spTgt spid="11"/>
                                        </p:tgtEl>
                                      </p:cBhvr>
                                    </p:animEffect>
                                    <p:anim calcmode="lin" valueType="num">
                                      <p:cBhvr>
                                        <p:cTn id="40"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45" dur="26">
                                          <p:stCondLst>
                                            <p:cond delay="650"/>
                                          </p:stCondLst>
                                        </p:cTn>
                                        <p:tgtEl>
                                          <p:spTgt spid="11"/>
                                        </p:tgtEl>
                                      </p:cBhvr>
                                      <p:to x="100000" y="60000"/>
                                    </p:animScale>
                                    <p:animScale>
                                      <p:cBhvr>
                                        <p:cTn id="46" dur="166" decel="50000">
                                          <p:stCondLst>
                                            <p:cond delay="676"/>
                                          </p:stCondLst>
                                        </p:cTn>
                                        <p:tgtEl>
                                          <p:spTgt spid="11"/>
                                        </p:tgtEl>
                                      </p:cBhvr>
                                      <p:to x="100000" y="100000"/>
                                    </p:animScale>
                                    <p:animScale>
                                      <p:cBhvr>
                                        <p:cTn id="47" dur="26">
                                          <p:stCondLst>
                                            <p:cond delay="1312"/>
                                          </p:stCondLst>
                                        </p:cTn>
                                        <p:tgtEl>
                                          <p:spTgt spid="11"/>
                                        </p:tgtEl>
                                      </p:cBhvr>
                                      <p:to x="100000" y="80000"/>
                                    </p:animScale>
                                    <p:animScale>
                                      <p:cBhvr>
                                        <p:cTn id="48" dur="166" decel="50000">
                                          <p:stCondLst>
                                            <p:cond delay="1338"/>
                                          </p:stCondLst>
                                        </p:cTn>
                                        <p:tgtEl>
                                          <p:spTgt spid="11"/>
                                        </p:tgtEl>
                                      </p:cBhvr>
                                      <p:to x="100000" y="100000"/>
                                    </p:animScale>
                                    <p:animScale>
                                      <p:cBhvr>
                                        <p:cTn id="49" dur="26">
                                          <p:stCondLst>
                                            <p:cond delay="1642"/>
                                          </p:stCondLst>
                                        </p:cTn>
                                        <p:tgtEl>
                                          <p:spTgt spid="11"/>
                                        </p:tgtEl>
                                      </p:cBhvr>
                                      <p:to x="100000" y="90000"/>
                                    </p:animScale>
                                    <p:animScale>
                                      <p:cBhvr>
                                        <p:cTn id="50" dur="166" decel="50000">
                                          <p:stCondLst>
                                            <p:cond delay="1668"/>
                                          </p:stCondLst>
                                        </p:cTn>
                                        <p:tgtEl>
                                          <p:spTgt spid="11"/>
                                        </p:tgtEl>
                                      </p:cBhvr>
                                      <p:to x="100000" y="100000"/>
                                    </p:animScale>
                                    <p:animScale>
                                      <p:cBhvr>
                                        <p:cTn id="51" dur="26">
                                          <p:stCondLst>
                                            <p:cond delay="1808"/>
                                          </p:stCondLst>
                                        </p:cTn>
                                        <p:tgtEl>
                                          <p:spTgt spid="11"/>
                                        </p:tgtEl>
                                      </p:cBhvr>
                                      <p:to x="100000" y="95000"/>
                                    </p:animScale>
                                    <p:animScale>
                                      <p:cBhvr>
                                        <p:cTn id="52"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765256" y="116032"/>
            <a:ext cx="8338008" cy="670245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4" name="TextBox 343"/>
          <p:cNvSpPr txBox="1"/>
          <p:nvPr/>
        </p:nvSpPr>
        <p:spPr>
          <a:xfrm>
            <a:off x="32994" y="75414"/>
            <a:ext cx="4665942" cy="461665"/>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Genetic variance with e.g. </a:t>
            </a:r>
            <a:r>
              <a:rPr lang="en-GB" sz="2400" b="1" dirty="0">
                <a:solidFill>
                  <a:srgbClr val="0066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F=0.7</a:t>
            </a:r>
          </a:p>
        </p:txBody>
      </p:sp>
      <p:sp>
        <p:nvSpPr>
          <p:cNvPr id="345" name="TextBox 344"/>
          <p:cNvSpPr txBox="1"/>
          <p:nvPr/>
        </p:nvSpPr>
        <p:spPr>
          <a:xfrm>
            <a:off x="36643" y="593794"/>
            <a:ext cx="3822570" cy="3600986"/>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Using </a:t>
            </a:r>
            <a:r>
              <a:rPr lang="en-GB" dirty="0">
                <a:solidFill>
                  <a:srgbClr val="FF0000"/>
                </a:solidFill>
                <a:latin typeface="Arial" panose="020B0604020202020204" pitchFamily="34" charset="0"/>
                <a:cs typeface="Arial" panose="020B0604020202020204" pitchFamily="34" charset="0"/>
              </a:rPr>
              <a:t>σ²</a:t>
            </a:r>
            <a:r>
              <a:rPr lang="en-GB" baseline="-25000" dirty="0">
                <a:solidFill>
                  <a:srgbClr val="FF0000"/>
                </a:solidFill>
                <a:latin typeface="Arial" panose="020B0604020202020204" pitchFamily="34" charset="0"/>
                <a:cs typeface="Arial" panose="020B0604020202020204" pitchFamily="34" charset="0"/>
              </a:rPr>
              <a:t>A</a:t>
            </a:r>
            <a:r>
              <a:rPr lang="en-GB" dirty="0">
                <a:solidFill>
                  <a:srgbClr val="FF0000"/>
                </a:solidFill>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to describe σ²</a:t>
            </a:r>
            <a:r>
              <a:rPr lang="en-GB" baseline="-25000" dirty="0">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 if F&gt;0, we get a ‘biased’ value for </a:t>
            </a:r>
            <a:r>
              <a:rPr lang="en-GB" dirty="0">
                <a:solidFill>
                  <a:srgbClr val="FF0000"/>
                </a:solidFill>
                <a:latin typeface="Arial" panose="020B0604020202020204" pitchFamily="34" charset="0"/>
                <a:cs typeface="Arial" panose="020B0604020202020204" pitchFamily="34" charset="0"/>
              </a:rPr>
              <a:t>σ²</a:t>
            </a:r>
            <a:r>
              <a:rPr lang="en-GB" baseline="-25000" dirty="0">
                <a:solidFill>
                  <a:srgbClr val="FF0000"/>
                </a:solidFill>
                <a:latin typeface="Arial" panose="020B0604020202020204" pitchFamily="34" charset="0"/>
                <a:cs typeface="Arial" panose="020B0604020202020204" pitchFamily="34" charset="0"/>
              </a:rPr>
              <a:t>A</a:t>
            </a:r>
            <a:r>
              <a:rPr lang="en-GB" dirty="0">
                <a:latin typeface="Arial" panose="020B0604020202020204" pitchFamily="34" charset="0"/>
                <a:cs typeface="Arial" panose="020B0604020202020204" pitchFamily="34" charset="0"/>
              </a:rPr>
              <a:t>. E.g., with p≤0.455,</a:t>
            </a:r>
            <a:r>
              <a:rPr lang="en-GB" dirty="0">
                <a:solidFill>
                  <a:srgbClr val="FF0000"/>
                </a:solidFill>
                <a:latin typeface="Arial" panose="020B0604020202020204" pitchFamily="34" charset="0"/>
                <a:cs typeface="Arial" panose="020B0604020202020204" pitchFamily="34" charset="0"/>
              </a:rPr>
              <a:t> σ²</a:t>
            </a:r>
            <a:r>
              <a:rPr lang="en-GB" baseline="-25000" dirty="0">
                <a:solidFill>
                  <a:srgbClr val="FF0000"/>
                </a:solidFill>
                <a:latin typeface="Arial" panose="020B0604020202020204" pitchFamily="34" charset="0"/>
                <a:cs typeface="Arial" panose="020B0604020202020204" pitchFamily="34" charset="0"/>
              </a:rPr>
              <a:t>A</a:t>
            </a:r>
            <a:r>
              <a:rPr lang="en-GB" dirty="0">
                <a:latin typeface="Arial" panose="020B0604020202020204" pitchFamily="34" charset="0"/>
                <a:cs typeface="Arial" panose="020B0604020202020204" pitchFamily="34" charset="0"/>
              </a:rPr>
              <a:t> &gt; </a:t>
            </a:r>
            <a:r>
              <a:rPr lang="en-GB" dirty="0">
                <a:solidFill>
                  <a:srgbClr val="005800"/>
                </a:solidFill>
                <a:latin typeface="Arial" panose="020B0604020202020204" pitchFamily="34" charset="0"/>
                <a:cs typeface="Arial" panose="020B0604020202020204" pitchFamily="34" charset="0"/>
              </a:rPr>
              <a:t>σ²</a:t>
            </a:r>
            <a:r>
              <a:rPr lang="en-GB" baseline="-25000" dirty="0">
                <a:solidFill>
                  <a:srgbClr val="005800"/>
                </a:solidFill>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 which is apparent nonsense. We correct this mainly by </a:t>
            </a:r>
            <a:r>
              <a:rPr lang="en-GB" dirty="0">
                <a:solidFill>
                  <a:srgbClr val="7030A0"/>
                </a:solidFill>
                <a:latin typeface="Arial" panose="020B0604020202020204" pitchFamily="34" charset="0"/>
                <a:cs typeface="Arial" panose="020B0604020202020204" pitchFamily="34" charset="0"/>
              </a:rPr>
              <a:t>D1</a:t>
            </a:r>
            <a:r>
              <a:rPr lang="en-GB" dirty="0">
                <a:latin typeface="Arial" panose="020B0604020202020204" pitchFamily="34" charset="0"/>
                <a:cs typeface="Arial" panose="020B0604020202020204" pitchFamily="34" charset="0"/>
              </a:rPr>
              <a:t>, for further fine-tuning we employ </a:t>
            </a:r>
            <a:r>
              <a:rPr lang="en-GB" dirty="0">
                <a:solidFill>
                  <a:srgbClr val="003399"/>
                </a:solidFill>
                <a:latin typeface="Arial" panose="020B0604020202020204" pitchFamily="34" charset="0"/>
                <a:cs typeface="Arial" panose="020B0604020202020204" pitchFamily="34" charset="0"/>
              </a:rPr>
              <a:t>D2*</a:t>
            </a:r>
            <a:r>
              <a:rPr lang="en-GB" dirty="0">
                <a:latin typeface="Arial" panose="020B0604020202020204" pitchFamily="34" charset="0"/>
                <a:cs typeface="Arial" panose="020B0604020202020204" pitchFamily="34" charset="0"/>
              </a:rPr>
              <a:t> and in case of &gt;2 alleles per locus, even </a:t>
            </a:r>
            <a:r>
              <a:rPr lang="en-GB" dirty="0">
                <a:solidFill>
                  <a:srgbClr val="CC00CC"/>
                </a:solidFill>
                <a:latin typeface="Arial" panose="020B0604020202020204" pitchFamily="34" charset="0"/>
                <a:cs typeface="Arial" panose="020B0604020202020204" pitchFamily="34" charset="0"/>
              </a:rPr>
              <a:t>H*</a:t>
            </a:r>
            <a:r>
              <a:rPr lang="en-GB" dirty="0">
                <a:latin typeface="Arial" panose="020B0604020202020204" pitchFamily="34" charset="0"/>
                <a:cs typeface="Arial" panose="020B0604020202020204" pitchFamily="34" charset="0"/>
              </a:rPr>
              <a:t>.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solidFill>
                  <a:srgbClr val="7030A0"/>
                </a:solidFill>
                <a:latin typeface="Arial" panose="020B0604020202020204" pitchFamily="34" charset="0"/>
                <a:cs typeface="Arial" panose="020B0604020202020204" pitchFamily="34" charset="0"/>
              </a:rPr>
              <a:t>The problem stems from using pa-</a:t>
            </a:r>
            <a:r>
              <a:rPr lang="en-GB" dirty="0" err="1">
                <a:solidFill>
                  <a:srgbClr val="7030A0"/>
                </a:solidFill>
                <a:latin typeface="Arial" panose="020B0604020202020204" pitchFamily="34" charset="0"/>
                <a:cs typeface="Arial" panose="020B0604020202020204" pitchFamily="34" charset="0"/>
              </a:rPr>
              <a:t>rameters</a:t>
            </a:r>
            <a:r>
              <a:rPr lang="en-GB" dirty="0">
                <a:solidFill>
                  <a:srgbClr val="7030A0"/>
                </a:solidFill>
                <a:latin typeface="Arial" panose="020B0604020202020204" pitchFamily="34" charset="0"/>
                <a:cs typeface="Arial" panose="020B0604020202020204" pitchFamily="34" charset="0"/>
              </a:rPr>
              <a:t> which are designed for </a:t>
            </a:r>
            <a:r>
              <a:rPr lang="en-GB"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F=0</a:t>
            </a:r>
            <a:r>
              <a:rPr lang="en-GB" dirty="0">
                <a:latin typeface="Arial" panose="020B0604020202020204" pitchFamily="34" charset="0"/>
                <a:cs typeface="Arial" panose="020B0604020202020204" pitchFamily="34" charset="0"/>
              </a:rPr>
              <a:t>. </a:t>
            </a:r>
            <a:r>
              <a:rPr lang="en-GB" dirty="0">
                <a:solidFill>
                  <a:schemeClr val="tx1">
                    <a:lumMod val="50000"/>
                    <a:lumOff val="50000"/>
                  </a:schemeClr>
                </a:solidFill>
                <a:latin typeface="Arial" panose="020B0604020202020204" pitchFamily="34" charset="0"/>
                <a:cs typeface="Arial" panose="020B0604020202020204" pitchFamily="34" charset="0"/>
              </a:rPr>
              <a:t>May be we should have specifically tailored parameters for </a:t>
            </a:r>
            <a:r>
              <a:rPr lang="en-GB"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F&gt;0</a:t>
            </a:r>
            <a:r>
              <a:rPr lang="en-GB" dirty="0">
                <a:solidFill>
                  <a:schemeClr val="tx1">
                    <a:lumMod val="50000"/>
                    <a:lumOff val="50000"/>
                  </a:schemeClr>
                </a:solidFill>
                <a:latin typeface="Arial" panose="020B0604020202020204" pitchFamily="34" charset="0"/>
                <a:cs typeface="Arial" panose="020B0604020202020204" pitchFamily="34" charset="0"/>
              </a:rPr>
              <a:t>. What do you think?</a:t>
            </a:r>
          </a:p>
        </p:txBody>
      </p:sp>
      <p:pic>
        <p:nvPicPr>
          <p:cNvPr id="347" name="Picture 346"/>
          <p:cNvPicPr>
            <a:picLocks noChangeAspect="1"/>
          </p:cNvPicPr>
          <p:nvPr/>
        </p:nvPicPr>
        <p:blipFill>
          <a:blip r:embed="rId2"/>
          <a:stretch>
            <a:fillRect/>
          </a:stretch>
        </p:blipFill>
        <p:spPr>
          <a:xfrm>
            <a:off x="69366" y="4304243"/>
            <a:ext cx="2466337" cy="2475098"/>
          </a:xfrm>
          <a:prstGeom prst="rect">
            <a:avLst/>
          </a:prstGeom>
          <a:effectLst>
            <a:outerShdw blurRad="50800" dist="38100" dir="2700000" algn="tl" rotWithShape="0">
              <a:prstClr val="black">
                <a:alpha val="40000"/>
              </a:prstClr>
            </a:outerShdw>
          </a:effectLst>
        </p:spPr>
      </p:pic>
      <p:sp>
        <p:nvSpPr>
          <p:cNvPr id="343" name="Textfeld 5">
            <a:extLst>
              <a:ext uri="{FF2B5EF4-FFF2-40B4-BE49-F238E27FC236}">
                <a16:creationId xmlns:a16="http://schemas.microsoft.com/office/drawing/2014/main" id="{3A9B2F67-7548-412E-9695-F260C09341C9}"/>
              </a:ext>
            </a:extLst>
          </p:cNvPr>
          <p:cNvSpPr txBox="1"/>
          <p:nvPr/>
        </p:nvSpPr>
        <p:spPr>
          <a:xfrm>
            <a:off x="11518642" y="6356230"/>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21</a:t>
            </a:fld>
            <a:endParaRPr lang="en-GB" sz="2400" dirty="0">
              <a:latin typeface="Arial" panose="020B0604020202020204" pitchFamily="34" charset="0"/>
              <a:cs typeface="Arial" panose="020B0604020202020204" pitchFamily="34" charset="0"/>
            </a:endParaRPr>
          </a:p>
        </p:txBody>
      </p:sp>
      <p:grpSp>
        <p:nvGrpSpPr>
          <p:cNvPr id="101" name="Group 100">
            <a:extLst>
              <a:ext uri="{FF2B5EF4-FFF2-40B4-BE49-F238E27FC236}">
                <a16:creationId xmlns:a16="http://schemas.microsoft.com/office/drawing/2014/main" id="{318E82E9-6961-46EC-B6DD-615D2B4BA665}"/>
              </a:ext>
            </a:extLst>
          </p:cNvPr>
          <p:cNvGrpSpPr/>
          <p:nvPr/>
        </p:nvGrpSpPr>
        <p:grpSpPr>
          <a:xfrm>
            <a:off x="4036925" y="109452"/>
            <a:ext cx="7899423" cy="6474685"/>
            <a:chOff x="4036925" y="109452"/>
            <a:chExt cx="7899423" cy="6474685"/>
          </a:xfrm>
        </p:grpSpPr>
        <p:grpSp>
          <p:nvGrpSpPr>
            <p:cNvPr id="95" name="Gruppieren 94">
              <a:extLst>
                <a:ext uri="{FF2B5EF4-FFF2-40B4-BE49-F238E27FC236}">
                  <a16:creationId xmlns:a16="http://schemas.microsoft.com/office/drawing/2014/main" id="{61928631-577D-4313-AEA7-8963B3FDD26A}"/>
                </a:ext>
              </a:extLst>
            </p:cNvPr>
            <p:cNvGrpSpPr/>
            <p:nvPr/>
          </p:nvGrpSpPr>
          <p:grpSpPr>
            <a:xfrm>
              <a:off x="4036925" y="338138"/>
              <a:ext cx="7899423" cy="6245999"/>
              <a:chOff x="4036925" y="338138"/>
              <a:chExt cx="7899423" cy="6245999"/>
            </a:xfrm>
          </p:grpSpPr>
          <p:sp>
            <p:nvSpPr>
              <p:cNvPr id="144" name="Line 6"/>
              <p:cNvSpPr>
                <a:spLocks noChangeShapeType="1"/>
              </p:cNvSpPr>
              <p:nvPr/>
            </p:nvSpPr>
            <p:spPr bwMode="auto">
              <a:xfrm flipV="1">
                <a:off x="5416485" y="438150"/>
                <a:ext cx="0" cy="5743575"/>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5" name="Line 7"/>
              <p:cNvSpPr>
                <a:spLocks noChangeShapeType="1"/>
              </p:cNvSpPr>
              <p:nvPr/>
            </p:nvSpPr>
            <p:spPr bwMode="auto">
              <a:xfrm flipV="1">
                <a:off x="11836335" y="438150"/>
                <a:ext cx="0" cy="5743575"/>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6" name="Line 8"/>
              <p:cNvSpPr>
                <a:spLocks noChangeShapeType="1"/>
              </p:cNvSpPr>
              <p:nvPr/>
            </p:nvSpPr>
            <p:spPr bwMode="auto">
              <a:xfrm flipH="1">
                <a:off x="5314885" y="6181725"/>
                <a:ext cx="10160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7" name="Line 9"/>
              <p:cNvSpPr>
                <a:spLocks noChangeShapeType="1"/>
              </p:cNvSpPr>
              <p:nvPr/>
            </p:nvSpPr>
            <p:spPr bwMode="auto">
              <a:xfrm>
                <a:off x="11836335" y="6181725"/>
                <a:ext cx="100013"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8" name="Rectangle 10"/>
              <p:cNvSpPr>
                <a:spLocks noChangeArrowheads="1"/>
              </p:cNvSpPr>
              <p:nvPr/>
            </p:nvSpPr>
            <p:spPr bwMode="auto">
              <a:xfrm>
                <a:off x="4700523" y="6064250"/>
                <a:ext cx="4616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-120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49" name="Line 11"/>
              <p:cNvSpPr>
                <a:spLocks noChangeShapeType="1"/>
              </p:cNvSpPr>
              <p:nvPr/>
            </p:nvSpPr>
            <p:spPr bwMode="auto">
              <a:xfrm flipH="1">
                <a:off x="5314885" y="5775325"/>
                <a:ext cx="10160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0" name="Line 12"/>
              <p:cNvSpPr>
                <a:spLocks noChangeShapeType="1"/>
              </p:cNvSpPr>
              <p:nvPr/>
            </p:nvSpPr>
            <p:spPr bwMode="auto">
              <a:xfrm>
                <a:off x="11836335" y="5775325"/>
                <a:ext cx="100013"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1" name="Rectangle 13"/>
              <p:cNvSpPr>
                <a:spLocks noChangeArrowheads="1"/>
              </p:cNvSpPr>
              <p:nvPr/>
            </p:nvSpPr>
            <p:spPr bwMode="auto">
              <a:xfrm>
                <a:off x="4700523" y="5657850"/>
                <a:ext cx="4616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-100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52" name="Line 14"/>
              <p:cNvSpPr>
                <a:spLocks noChangeShapeType="1"/>
              </p:cNvSpPr>
              <p:nvPr/>
            </p:nvSpPr>
            <p:spPr bwMode="auto">
              <a:xfrm flipH="1">
                <a:off x="5314885" y="5367338"/>
                <a:ext cx="10160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3" name="Line 15"/>
              <p:cNvSpPr>
                <a:spLocks noChangeShapeType="1"/>
              </p:cNvSpPr>
              <p:nvPr/>
            </p:nvSpPr>
            <p:spPr bwMode="auto">
              <a:xfrm>
                <a:off x="11836335" y="5367338"/>
                <a:ext cx="100013"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4" name="Rectangle 16"/>
              <p:cNvSpPr>
                <a:spLocks noChangeArrowheads="1"/>
              </p:cNvSpPr>
              <p:nvPr/>
            </p:nvSpPr>
            <p:spPr bwMode="auto">
              <a:xfrm>
                <a:off x="4833873" y="5249863"/>
                <a:ext cx="3334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-80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55" name="Line 17"/>
              <p:cNvSpPr>
                <a:spLocks noChangeShapeType="1"/>
              </p:cNvSpPr>
              <p:nvPr/>
            </p:nvSpPr>
            <p:spPr bwMode="auto">
              <a:xfrm flipH="1">
                <a:off x="5314885" y="4959350"/>
                <a:ext cx="10160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6" name="Line 18"/>
              <p:cNvSpPr>
                <a:spLocks noChangeShapeType="1"/>
              </p:cNvSpPr>
              <p:nvPr/>
            </p:nvSpPr>
            <p:spPr bwMode="auto">
              <a:xfrm>
                <a:off x="11836335" y="4959350"/>
                <a:ext cx="100013"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7" name="Rectangle 19"/>
              <p:cNvSpPr>
                <a:spLocks noChangeArrowheads="1"/>
              </p:cNvSpPr>
              <p:nvPr/>
            </p:nvSpPr>
            <p:spPr bwMode="auto">
              <a:xfrm>
                <a:off x="4833873" y="4841875"/>
                <a:ext cx="3334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-60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58" name="Line 20"/>
              <p:cNvSpPr>
                <a:spLocks noChangeShapeType="1"/>
              </p:cNvSpPr>
              <p:nvPr/>
            </p:nvSpPr>
            <p:spPr bwMode="auto">
              <a:xfrm flipH="1">
                <a:off x="5314885" y="4552950"/>
                <a:ext cx="10160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9" name="Line 21"/>
              <p:cNvSpPr>
                <a:spLocks noChangeShapeType="1"/>
              </p:cNvSpPr>
              <p:nvPr/>
            </p:nvSpPr>
            <p:spPr bwMode="auto">
              <a:xfrm>
                <a:off x="11836335" y="4552950"/>
                <a:ext cx="100013"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0" name="Rectangle 22"/>
              <p:cNvSpPr>
                <a:spLocks noChangeArrowheads="1"/>
              </p:cNvSpPr>
              <p:nvPr/>
            </p:nvSpPr>
            <p:spPr bwMode="auto">
              <a:xfrm>
                <a:off x="4833873" y="4435475"/>
                <a:ext cx="3334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-40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61" name="Line 23"/>
              <p:cNvSpPr>
                <a:spLocks noChangeShapeType="1"/>
              </p:cNvSpPr>
              <p:nvPr/>
            </p:nvSpPr>
            <p:spPr bwMode="auto">
              <a:xfrm flipH="1">
                <a:off x="5314885" y="4144963"/>
                <a:ext cx="10160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2" name="Line 24"/>
              <p:cNvSpPr>
                <a:spLocks noChangeShapeType="1"/>
              </p:cNvSpPr>
              <p:nvPr/>
            </p:nvSpPr>
            <p:spPr bwMode="auto">
              <a:xfrm>
                <a:off x="11836335" y="4144963"/>
                <a:ext cx="100013"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3" name="Rectangle 25"/>
              <p:cNvSpPr>
                <a:spLocks noChangeArrowheads="1"/>
              </p:cNvSpPr>
              <p:nvPr/>
            </p:nvSpPr>
            <p:spPr bwMode="auto">
              <a:xfrm>
                <a:off x="4833873" y="4027488"/>
                <a:ext cx="3334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-20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64" name="Line 26"/>
              <p:cNvSpPr>
                <a:spLocks noChangeShapeType="1"/>
              </p:cNvSpPr>
              <p:nvPr/>
            </p:nvSpPr>
            <p:spPr bwMode="auto">
              <a:xfrm flipH="1">
                <a:off x="5314885" y="3738563"/>
                <a:ext cx="10160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5" name="Line 27"/>
              <p:cNvSpPr>
                <a:spLocks noChangeShapeType="1"/>
              </p:cNvSpPr>
              <p:nvPr/>
            </p:nvSpPr>
            <p:spPr bwMode="auto">
              <a:xfrm>
                <a:off x="11836335" y="3738563"/>
                <a:ext cx="100013"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6" name="Rectangle 28"/>
              <p:cNvSpPr>
                <a:spLocks noChangeArrowheads="1"/>
              </p:cNvSpPr>
              <p:nvPr/>
            </p:nvSpPr>
            <p:spPr bwMode="auto">
              <a:xfrm>
                <a:off x="5049773" y="3621088"/>
                <a:ext cx="1282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67" name="Line 29"/>
              <p:cNvSpPr>
                <a:spLocks noChangeShapeType="1"/>
              </p:cNvSpPr>
              <p:nvPr/>
            </p:nvSpPr>
            <p:spPr bwMode="auto">
              <a:xfrm flipH="1">
                <a:off x="5314885" y="3330575"/>
                <a:ext cx="10160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8" name="Line 30"/>
              <p:cNvSpPr>
                <a:spLocks noChangeShapeType="1"/>
              </p:cNvSpPr>
              <p:nvPr/>
            </p:nvSpPr>
            <p:spPr bwMode="auto">
              <a:xfrm>
                <a:off x="11836335" y="3330575"/>
                <a:ext cx="100013"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9" name="Rectangle 31"/>
              <p:cNvSpPr>
                <a:spLocks noChangeArrowheads="1"/>
              </p:cNvSpPr>
              <p:nvPr/>
            </p:nvSpPr>
            <p:spPr bwMode="auto">
              <a:xfrm>
                <a:off x="4914835" y="3213100"/>
                <a:ext cx="256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20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70" name="Line 32"/>
              <p:cNvSpPr>
                <a:spLocks noChangeShapeType="1"/>
              </p:cNvSpPr>
              <p:nvPr/>
            </p:nvSpPr>
            <p:spPr bwMode="auto">
              <a:xfrm flipH="1">
                <a:off x="5314885" y="2924175"/>
                <a:ext cx="10160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1" name="Line 33"/>
              <p:cNvSpPr>
                <a:spLocks noChangeShapeType="1"/>
              </p:cNvSpPr>
              <p:nvPr/>
            </p:nvSpPr>
            <p:spPr bwMode="auto">
              <a:xfrm>
                <a:off x="11836335" y="2924175"/>
                <a:ext cx="100013"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2" name="Rectangle 34"/>
              <p:cNvSpPr>
                <a:spLocks noChangeArrowheads="1"/>
              </p:cNvSpPr>
              <p:nvPr/>
            </p:nvSpPr>
            <p:spPr bwMode="auto">
              <a:xfrm>
                <a:off x="4914835" y="2806700"/>
                <a:ext cx="256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40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73" name="Line 35"/>
              <p:cNvSpPr>
                <a:spLocks noChangeShapeType="1"/>
              </p:cNvSpPr>
              <p:nvPr/>
            </p:nvSpPr>
            <p:spPr bwMode="auto">
              <a:xfrm flipH="1">
                <a:off x="5314885" y="2516188"/>
                <a:ext cx="10160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4" name="Line 36"/>
              <p:cNvSpPr>
                <a:spLocks noChangeShapeType="1"/>
              </p:cNvSpPr>
              <p:nvPr/>
            </p:nvSpPr>
            <p:spPr bwMode="auto">
              <a:xfrm>
                <a:off x="11836335" y="2516188"/>
                <a:ext cx="100013"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5" name="Rectangle 37"/>
              <p:cNvSpPr>
                <a:spLocks noChangeArrowheads="1"/>
              </p:cNvSpPr>
              <p:nvPr/>
            </p:nvSpPr>
            <p:spPr bwMode="auto">
              <a:xfrm>
                <a:off x="4914835" y="2398713"/>
                <a:ext cx="256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60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76" name="Line 38"/>
              <p:cNvSpPr>
                <a:spLocks noChangeShapeType="1"/>
              </p:cNvSpPr>
              <p:nvPr/>
            </p:nvSpPr>
            <p:spPr bwMode="auto">
              <a:xfrm flipH="1">
                <a:off x="5314885" y="2109788"/>
                <a:ext cx="10160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7" name="Line 39"/>
              <p:cNvSpPr>
                <a:spLocks noChangeShapeType="1"/>
              </p:cNvSpPr>
              <p:nvPr/>
            </p:nvSpPr>
            <p:spPr bwMode="auto">
              <a:xfrm>
                <a:off x="11836335" y="2109788"/>
                <a:ext cx="100013"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8" name="Rectangle 40"/>
              <p:cNvSpPr>
                <a:spLocks noChangeArrowheads="1"/>
              </p:cNvSpPr>
              <p:nvPr/>
            </p:nvSpPr>
            <p:spPr bwMode="auto">
              <a:xfrm>
                <a:off x="4914835" y="1992313"/>
                <a:ext cx="256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80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79" name="Line 41"/>
              <p:cNvSpPr>
                <a:spLocks noChangeShapeType="1"/>
              </p:cNvSpPr>
              <p:nvPr/>
            </p:nvSpPr>
            <p:spPr bwMode="auto">
              <a:xfrm flipH="1">
                <a:off x="5314885" y="1701800"/>
                <a:ext cx="10160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0" name="Line 42"/>
              <p:cNvSpPr>
                <a:spLocks noChangeShapeType="1"/>
              </p:cNvSpPr>
              <p:nvPr/>
            </p:nvSpPr>
            <p:spPr bwMode="auto">
              <a:xfrm>
                <a:off x="11836335" y="1701800"/>
                <a:ext cx="100013"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1" name="Rectangle 43"/>
              <p:cNvSpPr>
                <a:spLocks noChangeArrowheads="1"/>
              </p:cNvSpPr>
              <p:nvPr/>
            </p:nvSpPr>
            <p:spPr bwMode="auto">
              <a:xfrm>
                <a:off x="4779898" y="1584325"/>
                <a:ext cx="3847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100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82" name="Line 44"/>
              <p:cNvSpPr>
                <a:spLocks noChangeShapeType="1"/>
              </p:cNvSpPr>
              <p:nvPr/>
            </p:nvSpPr>
            <p:spPr bwMode="auto">
              <a:xfrm flipH="1">
                <a:off x="5314885" y="1293813"/>
                <a:ext cx="10160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3" name="Line 45"/>
              <p:cNvSpPr>
                <a:spLocks noChangeShapeType="1"/>
              </p:cNvSpPr>
              <p:nvPr/>
            </p:nvSpPr>
            <p:spPr bwMode="auto">
              <a:xfrm>
                <a:off x="11836335" y="1293813"/>
                <a:ext cx="100013"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4" name="Rectangle 46"/>
              <p:cNvSpPr>
                <a:spLocks noChangeArrowheads="1"/>
              </p:cNvSpPr>
              <p:nvPr/>
            </p:nvSpPr>
            <p:spPr bwMode="auto">
              <a:xfrm>
                <a:off x="4779898" y="1176338"/>
                <a:ext cx="3847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120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85" name="Line 47"/>
              <p:cNvSpPr>
                <a:spLocks noChangeShapeType="1"/>
              </p:cNvSpPr>
              <p:nvPr/>
            </p:nvSpPr>
            <p:spPr bwMode="auto">
              <a:xfrm flipH="1">
                <a:off x="5314885" y="887413"/>
                <a:ext cx="10160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6" name="Line 48"/>
              <p:cNvSpPr>
                <a:spLocks noChangeShapeType="1"/>
              </p:cNvSpPr>
              <p:nvPr/>
            </p:nvSpPr>
            <p:spPr bwMode="auto">
              <a:xfrm>
                <a:off x="11836335" y="887413"/>
                <a:ext cx="100013"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7" name="Rectangle 49"/>
              <p:cNvSpPr>
                <a:spLocks noChangeArrowheads="1"/>
              </p:cNvSpPr>
              <p:nvPr/>
            </p:nvSpPr>
            <p:spPr bwMode="auto">
              <a:xfrm>
                <a:off x="4779898" y="769938"/>
                <a:ext cx="3847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140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88" name="Line 50"/>
              <p:cNvSpPr>
                <a:spLocks noChangeShapeType="1"/>
              </p:cNvSpPr>
              <p:nvPr/>
            </p:nvSpPr>
            <p:spPr bwMode="auto">
              <a:xfrm flipH="1">
                <a:off x="5314885" y="479425"/>
                <a:ext cx="10160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9" name="Line 51"/>
              <p:cNvSpPr>
                <a:spLocks noChangeShapeType="1"/>
              </p:cNvSpPr>
              <p:nvPr/>
            </p:nvSpPr>
            <p:spPr bwMode="auto">
              <a:xfrm>
                <a:off x="11836335" y="479425"/>
                <a:ext cx="100013"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0" name="Rectangle 52"/>
              <p:cNvSpPr>
                <a:spLocks noChangeArrowheads="1"/>
              </p:cNvSpPr>
              <p:nvPr/>
            </p:nvSpPr>
            <p:spPr bwMode="auto">
              <a:xfrm>
                <a:off x="4779898" y="361950"/>
                <a:ext cx="3847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160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91" name="Rectangle 53"/>
              <p:cNvSpPr>
                <a:spLocks noChangeArrowheads="1"/>
              </p:cNvSpPr>
              <p:nvPr/>
            </p:nvSpPr>
            <p:spPr bwMode="auto">
              <a:xfrm rot="16200000">
                <a:off x="1983862" y="2972972"/>
                <a:ext cx="4783233" cy="677108"/>
              </a:xfrm>
              <a:prstGeom prst="rect">
                <a:avLst/>
              </a:prstGeom>
              <a:solidFill>
                <a:srgbClr val="FFFFFF"/>
              </a:solidFill>
              <a:ln w="9525">
                <a:noFill/>
                <a:miter lim="800000"/>
                <a:headEnd/>
                <a:tailEnd/>
              </a:ln>
              <a:effectLst>
                <a:outerShdw blurRad="50800" dist="38100" dir="2700000" algn="tl" rotWithShape="0">
                  <a:prstClr val="black">
                    <a:alpha val="40000"/>
                  </a:prstClr>
                </a:outerShdw>
              </a:effec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rgbClr val="000000"/>
                    </a:solidFill>
                    <a:effectLst/>
                    <a:latin typeface="Arial" panose="020B0604020202020204" pitchFamily="34" charset="0"/>
                  </a:rPr>
                  <a:t>Components of Genetic (Co-)Variance</a:t>
                </a:r>
                <a:br>
                  <a:rPr kumimoji="0" lang="en-GB" altLang="en-US" sz="2200" b="0" i="0" u="none" strike="noStrike" cap="none" normalizeH="0" baseline="0" dirty="0">
                    <a:ln>
                      <a:noFill/>
                    </a:ln>
                    <a:solidFill>
                      <a:srgbClr val="000000"/>
                    </a:solidFill>
                    <a:effectLst/>
                    <a:latin typeface="Arial" panose="020B0604020202020204" pitchFamily="34" charset="0"/>
                  </a:rPr>
                </a:br>
                <a:r>
                  <a:rPr kumimoji="0" lang="en-GB" altLang="en-US" sz="2200" b="0" i="0" u="none" strike="noStrike" cap="none" normalizeH="0" baseline="0" dirty="0">
                    <a:ln>
                      <a:noFill/>
                    </a:ln>
                    <a:solidFill>
                      <a:srgbClr val="000000"/>
                    </a:solidFill>
                    <a:effectLst/>
                    <a:latin typeface="Arial" panose="020B0604020202020204" pitchFamily="34" charset="0"/>
                  </a:rPr>
                  <a:t> (100 loci); F=0.7)</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92" name="Line 54"/>
              <p:cNvSpPr>
                <a:spLocks noChangeShapeType="1"/>
              </p:cNvSpPr>
              <p:nvPr/>
            </p:nvSpPr>
            <p:spPr bwMode="auto">
              <a:xfrm>
                <a:off x="5416485" y="6181725"/>
                <a:ext cx="641985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3" name="Line 55"/>
              <p:cNvSpPr>
                <a:spLocks noChangeShapeType="1"/>
              </p:cNvSpPr>
              <p:nvPr/>
            </p:nvSpPr>
            <p:spPr bwMode="auto">
              <a:xfrm>
                <a:off x="5416485" y="438150"/>
                <a:ext cx="641985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4" name="Line 56"/>
              <p:cNvSpPr>
                <a:spLocks noChangeShapeType="1"/>
              </p:cNvSpPr>
              <p:nvPr/>
            </p:nvSpPr>
            <p:spPr bwMode="auto">
              <a:xfrm>
                <a:off x="5416485" y="6181725"/>
                <a:ext cx="0" cy="1016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 name="Line 57"/>
              <p:cNvSpPr>
                <a:spLocks noChangeShapeType="1"/>
              </p:cNvSpPr>
              <p:nvPr/>
            </p:nvSpPr>
            <p:spPr bwMode="auto">
              <a:xfrm flipV="1">
                <a:off x="5416485" y="338138"/>
                <a:ext cx="0" cy="10001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6" name="Rectangle 58"/>
              <p:cNvSpPr>
                <a:spLocks noChangeArrowheads="1"/>
              </p:cNvSpPr>
              <p:nvPr/>
            </p:nvSpPr>
            <p:spPr bwMode="auto">
              <a:xfrm>
                <a:off x="5195823" y="6307138"/>
                <a:ext cx="3206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0.0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97" name="Line 59"/>
              <p:cNvSpPr>
                <a:spLocks noChangeShapeType="1"/>
              </p:cNvSpPr>
              <p:nvPr/>
            </p:nvSpPr>
            <p:spPr bwMode="auto">
              <a:xfrm>
                <a:off x="6057835" y="6181725"/>
                <a:ext cx="0" cy="1016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8" name="Line 60"/>
              <p:cNvSpPr>
                <a:spLocks noChangeShapeType="1"/>
              </p:cNvSpPr>
              <p:nvPr/>
            </p:nvSpPr>
            <p:spPr bwMode="auto">
              <a:xfrm flipV="1">
                <a:off x="6057835" y="338138"/>
                <a:ext cx="0" cy="10001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9" name="Rectangle 61"/>
              <p:cNvSpPr>
                <a:spLocks noChangeArrowheads="1"/>
              </p:cNvSpPr>
              <p:nvPr/>
            </p:nvSpPr>
            <p:spPr bwMode="auto">
              <a:xfrm>
                <a:off x="5837173" y="6307138"/>
                <a:ext cx="3206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0.1</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200" name="Line 62"/>
              <p:cNvSpPr>
                <a:spLocks noChangeShapeType="1"/>
              </p:cNvSpPr>
              <p:nvPr/>
            </p:nvSpPr>
            <p:spPr bwMode="auto">
              <a:xfrm>
                <a:off x="6699185" y="6181725"/>
                <a:ext cx="0" cy="1016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01" name="Line 63"/>
              <p:cNvSpPr>
                <a:spLocks noChangeShapeType="1"/>
              </p:cNvSpPr>
              <p:nvPr/>
            </p:nvSpPr>
            <p:spPr bwMode="auto">
              <a:xfrm flipV="1">
                <a:off x="6699185" y="338138"/>
                <a:ext cx="0" cy="10001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02" name="Rectangle 64"/>
              <p:cNvSpPr>
                <a:spLocks noChangeArrowheads="1"/>
              </p:cNvSpPr>
              <p:nvPr/>
            </p:nvSpPr>
            <p:spPr bwMode="auto">
              <a:xfrm>
                <a:off x="6480110" y="6307138"/>
                <a:ext cx="3206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0.2</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203" name="Line 65"/>
              <p:cNvSpPr>
                <a:spLocks noChangeShapeType="1"/>
              </p:cNvSpPr>
              <p:nvPr/>
            </p:nvSpPr>
            <p:spPr bwMode="auto">
              <a:xfrm>
                <a:off x="7342123" y="6181725"/>
                <a:ext cx="0" cy="1016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04" name="Line 66"/>
              <p:cNvSpPr>
                <a:spLocks noChangeShapeType="1"/>
              </p:cNvSpPr>
              <p:nvPr/>
            </p:nvSpPr>
            <p:spPr bwMode="auto">
              <a:xfrm flipV="1">
                <a:off x="7342123" y="338138"/>
                <a:ext cx="0" cy="10001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05" name="Rectangle 67"/>
              <p:cNvSpPr>
                <a:spLocks noChangeArrowheads="1"/>
              </p:cNvSpPr>
              <p:nvPr/>
            </p:nvSpPr>
            <p:spPr bwMode="auto">
              <a:xfrm>
                <a:off x="7121460" y="6307138"/>
                <a:ext cx="3206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0.3</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206" name="Line 68"/>
              <p:cNvSpPr>
                <a:spLocks noChangeShapeType="1"/>
              </p:cNvSpPr>
              <p:nvPr/>
            </p:nvSpPr>
            <p:spPr bwMode="auto">
              <a:xfrm>
                <a:off x="7983473" y="6181725"/>
                <a:ext cx="0" cy="1016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07" name="Line 69"/>
              <p:cNvSpPr>
                <a:spLocks noChangeShapeType="1"/>
              </p:cNvSpPr>
              <p:nvPr/>
            </p:nvSpPr>
            <p:spPr bwMode="auto">
              <a:xfrm flipV="1">
                <a:off x="7983473" y="338138"/>
                <a:ext cx="0" cy="10001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08" name="Rectangle 70"/>
              <p:cNvSpPr>
                <a:spLocks noChangeArrowheads="1"/>
              </p:cNvSpPr>
              <p:nvPr/>
            </p:nvSpPr>
            <p:spPr bwMode="auto">
              <a:xfrm>
                <a:off x="7764398" y="6307138"/>
                <a:ext cx="3206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0.4</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209" name="Line 71"/>
              <p:cNvSpPr>
                <a:spLocks noChangeShapeType="1"/>
              </p:cNvSpPr>
              <p:nvPr/>
            </p:nvSpPr>
            <p:spPr bwMode="auto">
              <a:xfrm>
                <a:off x="8626410" y="6181725"/>
                <a:ext cx="0" cy="1016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10" name="Line 72"/>
              <p:cNvSpPr>
                <a:spLocks noChangeShapeType="1"/>
              </p:cNvSpPr>
              <p:nvPr/>
            </p:nvSpPr>
            <p:spPr bwMode="auto">
              <a:xfrm flipV="1">
                <a:off x="8626410" y="338138"/>
                <a:ext cx="0" cy="10001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11" name="Rectangle 73"/>
              <p:cNvSpPr>
                <a:spLocks noChangeArrowheads="1"/>
              </p:cNvSpPr>
              <p:nvPr/>
            </p:nvSpPr>
            <p:spPr bwMode="auto">
              <a:xfrm>
                <a:off x="8405748" y="6307138"/>
                <a:ext cx="3206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0.5</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212" name="Line 74"/>
              <p:cNvSpPr>
                <a:spLocks noChangeShapeType="1"/>
              </p:cNvSpPr>
              <p:nvPr/>
            </p:nvSpPr>
            <p:spPr bwMode="auto">
              <a:xfrm>
                <a:off x="9267760" y="6181725"/>
                <a:ext cx="0" cy="1016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13" name="Line 75"/>
              <p:cNvSpPr>
                <a:spLocks noChangeShapeType="1"/>
              </p:cNvSpPr>
              <p:nvPr/>
            </p:nvSpPr>
            <p:spPr bwMode="auto">
              <a:xfrm flipV="1">
                <a:off x="9267760" y="338138"/>
                <a:ext cx="0" cy="10001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14" name="Rectangle 76"/>
              <p:cNvSpPr>
                <a:spLocks noChangeArrowheads="1"/>
              </p:cNvSpPr>
              <p:nvPr/>
            </p:nvSpPr>
            <p:spPr bwMode="auto">
              <a:xfrm>
                <a:off x="9047098" y="6307138"/>
                <a:ext cx="3206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0.6</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215" name="Line 77"/>
              <p:cNvSpPr>
                <a:spLocks noChangeShapeType="1"/>
              </p:cNvSpPr>
              <p:nvPr/>
            </p:nvSpPr>
            <p:spPr bwMode="auto">
              <a:xfrm>
                <a:off x="9909110" y="6181725"/>
                <a:ext cx="0" cy="1016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16" name="Line 78"/>
              <p:cNvSpPr>
                <a:spLocks noChangeShapeType="1"/>
              </p:cNvSpPr>
              <p:nvPr/>
            </p:nvSpPr>
            <p:spPr bwMode="auto">
              <a:xfrm flipV="1">
                <a:off x="9909110" y="338138"/>
                <a:ext cx="0" cy="10001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17" name="Rectangle 79"/>
              <p:cNvSpPr>
                <a:spLocks noChangeArrowheads="1"/>
              </p:cNvSpPr>
              <p:nvPr/>
            </p:nvSpPr>
            <p:spPr bwMode="auto">
              <a:xfrm>
                <a:off x="9690035" y="6307138"/>
                <a:ext cx="3206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0.7</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218" name="Line 80"/>
              <p:cNvSpPr>
                <a:spLocks noChangeShapeType="1"/>
              </p:cNvSpPr>
              <p:nvPr/>
            </p:nvSpPr>
            <p:spPr bwMode="auto">
              <a:xfrm>
                <a:off x="10552048" y="6181725"/>
                <a:ext cx="0" cy="1016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19" name="Line 81"/>
              <p:cNvSpPr>
                <a:spLocks noChangeShapeType="1"/>
              </p:cNvSpPr>
              <p:nvPr/>
            </p:nvSpPr>
            <p:spPr bwMode="auto">
              <a:xfrm flipV="1">
                <a:off x="10552048" y="338138"/>
                <a:ext cx="0" cy="10001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20" name="Rectangle 82"/>
              <p:cNvSpPr>
                <a:spLocks noChangeArrowheads="1"/>
              </p:cNvSpPr>
              <p:nvPr/>
            </p:nvSpPr>
            <p:spPr bwMode="auto">
              <a:xfrm>
                <a:off x="10331385" y="6307138"/>
                <a:ext cx="3206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0.8</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221" name="Line 83"/>
              <p:cNvSpPr>
                <a:spLocks noChangeShapeType="1"/>
              </p:cNvSpPr>
              <p:nvPr/>
            </p:nvSpPr>
            <p:spPr bwMode="auto">
              <a:xfrm>
                <a:off x="11193398" y="6181725"/>
                <a:ext cx="0" cy="1016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22" name="Line 84"/>
              <p:cNvSpPr>
                <a:spLocks noChangeShapeType="1"/>
              </p:cNvSpPr>
              <p:nvPr/>
            </p:nvSpPr>
            <p:spPr bwMode="auto">
              <a:xfrm flipV="1">
                <a:off x="11193398" y="338138"/>
                <a:ext cx="0" cy="10001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23" name="Rectangle 85"/>
              <p:cNvSpPr>
                <a:spLocks noChangeArrowheads="1"/>
              </p:cNvSpPr>
              <p:nvPr/>
            </p:nvSpPr>
            <p:spPr bwMode="auto">
              <a:xfrm>
                <a:off x="10974323" y="6307138"/>
                <a:ext cx="3206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0.9</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224" name="Line 86"/>
              <p:cNvSpPr>
                <a:spLocks noChangeShapeType="1"/>
              </p:cNvSpPr>
              <p:nvPr/>
            </p:nvSpPr>
            <p:spPr bwMode="auto">
              <a:xfrm>
                <a:off x="11836335" y="6181725"/>
                <a:ext cx="0" cy="1016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25" name="Line 87"/>
              <p:cNvSpPr>
                <a:spLocks noChangeShapeType="1"/>
              </p:cNvSpPr>
              <p:nvPr/>
            </p:nvSpPr>
            <p:spPr bwMode="auto">
              <a:xfrm flipV="1">
                <a:off x="11836335" y="338138"/>
                <a:ext cx="0" cy="10001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26" name="Rectangle 88"/>
              <p:cNvSpPr>
                <a:spLocks noChangeArrowheads="1"/>
              </p:cNvSpPr>
              <p:nvPr/>
            </p:nvSpPr>
            <p:spPr bwMode="auto">
              <a:xfrm>
                <a:off x="11615673" y="6307138"/>
                <a:ext cx="3206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1.0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227" name="Rectangle 89"/>
              <p:cNvSpPr>
                <a:spLocks noChangeArrowheads="1"/>
              </p:cNvSpPr>
              <p:nvPr/>
            </p:nvSpPr>
            <p:spPr bwMode="auto">
              <a:xfrm>
                <a:off x="9485477" y="5790595"/>
                <a:ext cx="690895" cy="338554"/>
              </a:xfrm>
              <a:prstGeom prst="rect">
                <a:avLst/>
              </a:prstGeom>
              <a:solidFill>
                <a:srgbClr val="FFFFFF"/>
              </a:solidFill>
              <a:ln w="9525">
                <a:noFill/>
                <a:miter lim="800000"/>
                <a:headEnd/>
                <a:tailEnd/>
              </a:ln>
              <a:effectLst>
                <a:outerShdw blurRad="50800" dist="38100" dir="2700000" algn="tl" rotWithShape="0">
                  <a:prstClr val="black">
                    <a:alpha val="40000"/>
                  </a:prstClr>
                </a:outerShdw>
              </a:effec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rgbClr val="000000"/>
                    </a:solidFill>
                    <a:effectLst/>
                    <a:latin typeface="Arial" panose="020B0604020202020204" pitchFamily="34" charset="0"/>
                  </a:rPr>
                  <a:t>p(A1)</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228" name="Freeform 90"/>
              <p:cNvSpPr>
                <a:spLocks/>
              </p:cNvSpPr>
              <p:nvPr/>
            </p:nvSpPr>
            <p:spPr bwMode="auto">
              <a:xfrm>
                <a:off x="5416485" y="1708150"/>
                <a:ext cx="6419850" cy="2030413"/>
              </a:xfrm>
              <a:custGeom>
                <a:avLst/>
                <a:gdLst>
                  <a:gd name="T0" fmla="*/ 0 w 8088"/>
                  <a:gd name="T1" fmla="*/ 2557 h 2557"/>
                  <a:gd name="T2" fmla="*/ 808 w 8088"/>
                  <a:gd name="T3" fmla="*/ 1420 h 2557"/>
                  <a:gd name="T4" fmla="*/ 1616 w 8088"/>
                  <a:gd name="T5" fmla="*/ 643 h 2557"/>
                  <a:gd name="T6" fmla="*/ 2426 w 8088"/>
                  <a:gd name="T7" fmla="*/ 184 h 2557"/>
                  <a:gd name="T8" fmla="*/ 3234 w 8088"/>
                  <a:gd name="T9" fmla="*/ 0 h 2557"/>
                  <a:gd name="T10" fmla="*/ 4044 w 8088"/>
                  <a:gd name="T11" fmla="*/ 50 h 2557"/>
                  <a:gd name="T12" fmla="*/ 4852 w 8088"/>
                  <a:gd name="T13" fmla="*/ 296 h 2557"/>
                  <a:gd name="T14" fmla="*/ 5661 w 8088"/>
                  <a:gd name="T15" fmla="*/ 701 h 2557"/>
                  <a:gd name="T16" fmla="*/ 6470 w 8088"/>
                  <a:gd name="T17" fmla="*/ 1235 h 2557"/>
                  <a:gd name="T18" fmla="*/ 7278 w 8088"/>
                  <a:gd name="T19" fmla="*/ 1864 h 2557"/>
                  <a:gd name="T20" fmla="*/ 8088 w 8088"/>
                  <a:gd name="T21" fmla="*/ 2557 h 2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88" h="2557">
                    <a:moveTo>
                      <a:pt x="0" y="2557"/>
                    </a:moveTo>
                    <a:lnTo>
                      <a:pt x="808" y="1420"/>
                    </a:lnTo>
                    <a:lnTo>
                      <a:pt x="1616" y="643"/>
                    </a:lnTo>
                    <a:lnTo>
                      <a:pt x="2426" y="184"/>
                    </a:lnTo>
                    <a:lnTo>
                      <a:pt x="3234" y="0"/>
                    </a:lnTo>
                    <a:lnTo>
                      <a:pt x="4044" y="50"/>
                    </a:lnTo>
                    <a:lnTo>
                      <a:pt x="4852" y="296"/>
                    </a:lnTo>
                    <a:lnTo>
                      <a:pt x="5661" y="701"/>
                    </a:lnTo>
                    <a:lnTo>
                      <a:pt x="6470" y="1235"/>
                    </a:lnTo>
                    <a:lnTo>
                      <a:pt x="7278" y="1864"/>
                    </a:lnTo>
                    <a:lnTo>
                      <a:pt x="8088" y="2557"/>
                    </a:lnTo>
                  </a:path>
                </a:pathLst>
              </a:custGeom>
              <a:noFill/>
              <a:ln w="33338">
                <a:solidFill>
                  <a:srgbClr val="0066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29" name="Freeform 91"/>
              <p:cNvSpPr>
                <a:spLocks/>
              </p:cNvSpPr>
              <p:nvPr/>
            </p:nvSpPr>
            <p:spPr bwMode="auto">
              <a:xfrm>
                <a:off x="5416485" y="889000"/>
                <a:ext cx="6419850" cy="2849563"/>
              </a:xfrm>
              <a:custGeom>
                <a:avLst/>
                <a:gdLst>
                  <a:gd name="T0" fmla="*/ 0 w 8088"/>
                  <a:gd name="T1" fmla="*/ 3590 h 3590"/>
                  <a:gd name="T2" fmla="*/ 808 w 8088"/>
                  <a:gd name="T3" fmla="*/ 1046 h 3590"/>
                  <a:gd name="T4" fmla="*/ 1616 w 8088"/>
                  <a:gd name="T5" fmla="*/ 17 h 3590"/>
                  <a:gd name="T6" fmla="*/ 2426 w 8088"/>
                  <a:gd name="T7" fmla="*/ 0 h 3590"/>
                  <a:gd name="T8" fmla="*/ 3234 w 8088"/>
                  <a:gd name="T9" fmla="*/ 575 h 3590"/>
                  <a:gd name="T10" fmla="*/ 4044 w 8088"/>
                  <a:gd name="T11" fmla="*/ 1410 h 3590"/>
                  <a:gd name="T12" fmla="*/ 4852 w 8088"/>
                  <a:gd name="T13" fmla="*/ 2250 h 3590"/>
                  <a:gd name="T14" fmla="*/ 5661 w 8088"/>
                  <a:gd name="T15" fmla="*/ 2932 h 3590"/>
                  <a:gd name="T16" fmla="*/ 6470 w 8088"/>
                  <a:gd name="T17" fmla="*/ 3367 h 3590"/>
                  <a:gd name="T18" fmla="*/ 7278 w 8088"/>
                  <a:gd name="T19" fmla="*/ 3559 h 3590"/>
                  <a:gd name="T20" fmla="*/ 8088 w 8088"/>
                  <a:gd name="T21" fmla="*/ 3590 h 3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88" h="3590">
                    <a:moveTo>
                      <a:pt x="0" y="3590"/>
                    </a:moveTo>
                    <a:lnTo>
                      <a:pt x="808" y="1046"/>
                    </a:lnTo>
                    <a:lnTo>
                      <a:pt x="1616" y="17"/>
                    </a:lnTo>
                    <a:lnTo>
                      <a:pt x="2426" y="0"/>
                    </a:lnTo>
                    <a:lnTo>
                      <a:pt x="3234" y="575"/>
                    </a:lnTo>
                    <a:lnTo>
                      <a:pt x="4044" y="1410"/>
                    </a:lnTo>
                    <a:lnTo>
                      <a:pt x="4852" y="2250"/>
                    </a:lnTo>
                    <a:lnTo>
                      <a:pt x="5661" y="2932"/>
                    </a:lnTo>
                    <a:lnTo>
                      <a:pt x="6470" y="3367"/>
                    </a:lnTo>
                    <a:lnTo>
                      <a:pt x="7278" y="3559"/>
                    </a:lnTo>
                    <a:lnTo>
                      <a:pt x="8088" y="3590"/>
                    </a:lnTo>
                  </a:path>
                </a:pathLst>
              </a:custGeom>
              <a:noFill/>
              <a:ln w="33338">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0" name="Freeform 92"/>
              <p:cNvSpPr>
                <a:spLocks/>
              </p:cNvSpPr>
              <p:nvPr/>
            </p:nvSpPr>
            <p:spPr bwMode="auto">
              <a:xfrm>
                <a:off x="5416485" y="3586163"/>
                <a:ext cx="6419850" cy="152400"/>
              </a:xfrm>
              <a:custGeom>
                <a:avLst/>
                <a:gdLst>
                  <a:gd name="T0" fmla="*/ 0 w 8088"/>
                  <a:gd name="T1" fmla="*/ 191 h 191"/>
                  <a:gd name="T2" fmla="*/ 808 w 8088"/>
                  <a:gd name="T3" fmla="*/ 166 h 191"/>
                  <a:gd name="T4" fmla="*/ 1616 w 8088"/>
                  <a:gd name="T5" fmla="*/ 113 h 191"/>
                  <a:gd name="T6" fmla="*/ 2426 w 8088"/>
                  <a:gd name="T7" fmla="*/ 56 h 191"/>
                  <a:gd name="T8" fmla="*/ 3234 w 8088"/>
                  <a:gd name="T9" fmla="*/ 15 h 191"/>
                  <a:gd name="T10" fmla="*/ 4044 w 8088"/>
                  <a:gd name="T11" fmla="*/ 0 h 191"/>
                  <a:gd name="T12" fmla="*/ 4852 w 8088"/>
                  <a:gd name="T13" fmla="*/ 15 h 191"/>
                  <a:gd name="T14" fmla="*/ 5661 w 8088"/>
                  <a:gd name="T15" fmla="*/ 56 h 191"/>
                  <a:gd name="T16" fmla="*/ 6470 w 8088"/>
                  <a:gd name="T17" fmla="*/ 113 h 191"/>
                  <a:gd name="T18" fmla="*/ 7278 w 8088"/>
                  <a:gd name="T19" fmla="*/ 166 h 191"/>
                  <a:gd name="T20" fmla="*/ 8088 w 8088"/>
                  <a:gd name="T2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88" h="191">
                    <a:moveTo>
                      <a:pt x="0" y="191"/>
                    </a:moveTo>
                    <a:lnTo>
                      <a:pt x="808" y="166"/>
                    </a:lnTo>
                    <a:lnTo>
                      <a:pt x="1616" y="113"/>
                    </a:lnTo>
                    <a:lnTo>
                      <a:pt x="2426" y="56"/>
                    </a:lnTo>
                    <a:lnTo>
                      <a:pt x="3234" y="15"/>
                    </a:lnTo>
                    <a:lnTo>
                      <a:pt x="4044" y="0"/>
                    </a:lnTo>
                    <a:lnTo>
                      <a:pt x="4852" y="15"/>
                    </a:lnTo>
                    <a:lnTo>
                      <a:pt x="5661" y="56"/>
                    </a:lnTo>
                    <a:lnTo>
                      <a:pt x="6470" y="113"/>
                    </a:lnTo>
                    <a:lnTo>
                      <a:pt x="7278" y="166"/>
                    </a:lnTo>
                    <a:lnTo>
                      <a:pt x="8088" y="191"/>
                    </a:lnTo>
                  </a:path>
                </a:pathLst>
              </a:custGeom>
              <a:noFill/>
              <a:ln w="3333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1" name="Line 93"/>
              <p:cNvSpPr>
                <a:spLocks noChangeShapeType="1"/>
              </p:cNvSpPr>
              <p:nvPr/>
            </p:nvSpPr>
            <p:spPr bwMode="auto">
              <a:xfrm>
                <a:off x="5416485" y="3738563"/>
                <a:ext cx="1588"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2" name="Line 94"/>
              <p:cNvSpPr>
                <a:spLocks noChangeShapeType="1"/>
              </p:cNvSpPr>
              <p:nvPr/>
            </p:nvSpPr>
            <p:spPr bwMode="auto">
              <a:xfrm>
                <a:off x="5432360" y="3778250"/>
                <a:ext cx="3175" cy="635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3" name="Line 95"/>
              <p:cNvSpPr>
                <a:spLocks noChangeShapeType="1"/>
              </p:cNvSpPr>
              <p:nvPr/>
            </p:nvSpPr>
            <p:spPr bwMode="auto">
              <a:xfrm>
                <a:off x="5451410" y="3819525"/>
                <a:ext cx="3175"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4" name="Line 96"/>
              <p:cNvSpPr>
                <a:spLocks noChangeShapeType="1"/>
              </p:cNvSpPr>
              <p:nvPr/>
            </p:nvSpPr>
            <p:spPr bwMode="auto">
              <a:xfrm>
                <a:off x="5468873" y="3860800"/>
                <a:ext cx="1588"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5" name="Line 97"/>
              <p:cNvSpPr>
                <a:spLocks noChangeShapeType="1"/>
              </p:cNvSpPr>
              <p:nvPr/>
            </p:nvSpPr>
            <p:spPr bwMode="auto">
              <a:xfrm>
                <a:off x="5486335" y="3902075"/>
                <a:ext cx="3175"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6" name="Line 98"/>
              <p:cNvSpPr>
                <a:spLocks noChangeShapeType="1"/>
              </p:cNvSpPr>
              <p:nvPr/>
            </p:nvSpPr>
            <p:spPr bwMode="auto">
              <a:xfrm>
                <a:off x="5503798" y="3941763"/>
                <a:ext cx="3175" cy="635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7" name="Line 99"/>
              <p:cNvSpPr>
                <a:spLocks noChangeShapeType="1"/>
              </p:cNvSpPr>
              <p:nvPr/>
            </p:nvSpPr>
            <p:spPr bwMode="auto">
              <a:xfrm>
                <a:off x="5522848" y="3983038"/>
                <a:ext cx="1588" cy="635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8" name="Line 100"/>
              <p:cNvSpPr>
                <a:spLocks noChangeShapeType="1"/>
              </p:cNvSpPr>
              <p:nvPr/>
            </p:nvSpPr>
            <p:spPr bwMode="auto">
              <a:xfrm>
                <a:off x="5540310" y="4024313"/>
                <a:ext cx="1588"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9" name="Line 101"/>
              <p:cNvSpPr>
                <a:spLocks noChangeShapeType="1"/>
              </p:cNvSpPr>
              <p:nvPr/>
            </p:nvSpPr>
            <p:spPr bwMode="auto">
              <a:xfrm>
                <a:off x="5557773" y="4065588"/>
                <a:ext cx="1588"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0" name="Line 102"/>
              <p:cNvSpPr>
                <a:spLocks noChangeShapeType="1"/>
              </p:cNvSpPr>
              <p:nvPr/>
            </p:nvSpPr>
            <p:spPr bwMode="auto">
              <a:xfrm>
                <a:off x="5575235" y="4106863"/>
                <a:ext cx="3175"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1" name="Line 103"/>
              <p:cNvSpPr>
                <a:spLocks noChangeShapeType="1"/>
              </p:cNvSpPr>
              <p:nvPr/>
            </p:nvSpPr>
            <p:spPr bwMode="auto">
              <a:xfrm>
                <a:off x="5594285" y="4146550"/>
                <a:ext cx="1588" cy="635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2" name="Line 104"/>
              <p:cNvSpPr>
                <a:spLocks noChangeShapeType="1"/>
              </p:cNvSpPr>
              <p:nvPr/>
            </p:nvSpPr>
            <p:spPr bwMode="auto">
              <a:xfrm>
                <a:off x="5611748" y="4187825"/>
                <a:ext cx="1588"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3" name="Line 105"/>
              <p:cNvSpPr>
                <a:spLocks noChangeShapeType="1"/>
              </p:cNvSpPr>
              <p:nvPr/>
            </p:nvSpPr>
            <p:spPr bwMode="auto">
              <a:xfrm>
                <a:off x="5627623" y="4229100"/>
                <a:ext cx="3175"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4" name="Line 106"/>
              <p:cNvSpPr>
                <a:spLocks noChangeShapeType="1"/>
              </p:cNvSpPr>
              <p:nvPr/>
            </p:nvSpPr>
            <p:spPr bwMode="auto">
              <a:xfrm>
                <a:off x="5646673" y="4270375"/>
                <a:ext cx="3175"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5" name="Line 107"/>
              <p:cNvSpPr>
                <a:spLocks noChangeShapeType="1"/>
              </p:cNvSpPr>
              <p:nvPr/>
            </p:nvSpPr>
            <p:spPr bwMode="auto">
              <a:xfrm>
                <a:off x="5664135" y="4310063"/>
                <a:ext cx="3175" cy="635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6" name="Line 108"/>
              <p:cNvSpPr>
                <a:spLocks noChangeShapeType="1"/>
              </p:cNvSpPr>
              <p:nvPr/>
            </p:nvSpPr>
            <p:spPr bwMode="auto">
              <a:xfrm>
                <a:off x="5681598" y="4351338"/>
                <a:ext cx="3175"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7" name="Line 109"/>
              <p:cNvSpPr>
                <a:spLocks noChangeShapeType="1"/>
              </p:cNvSpPr>
              <p:nvPr/>
            </p:nvSpPr>
            <p:spPr bwMode="auto">
              <a:xfrm>
                <a:off x="5699060" y="4392613"/>
                <a:ext cx="3175"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8" name="Line 110"/>
              <p:cNvSpPr>
                <a:spLocks noChangeShapeType="1"/>
              </p:cNvSpPr>
              <p:nvPr/>
            </p:nvSpPr>
            <p:spPr bwMode="auto">
              <a:xfrm>
                <a:off x="5718110" y="4433888"/>
                <a:ext cx="1588"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9" name="Line 111"/>
              <p:cNvSpPr>
                <a:spLocks noChangeShapeType="1"/>
              </p:cNvSpPr>
              <p:nvPr/>
            </p:nvSpPr>
            <p:spPr bwMode="auto">
              <a:xfrm>
                <a:off x="5735573" y="4473575"/>
                <a:ext cx="1588" cy="635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0" name="Line 112"/>
              <p:cNvSpPr>
                <a:spLocks noChangeShapeType="1"/>
              </p:cNvSpPr>
              <p:nvPr/>
            </p:nvSpPr>
            <p:spPr bwMode="auto">
              <a:xfrm>
                <a:off x="5753035" y="4514850"/>
                <a:ext cx="1588" cy="635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1" name="Line 113"/>
              <p:cNvSpPr>
                <a:spLocks noChangeShapeType="1"/>
              </p:cNvSpPr>
              <p:nvPr/>
            </p:nvSpPr>
            <p:spPr bwMode="auto">
              <a:xfrm>
                <a:off x="5770498" y="4556125"/>
                <a:ext cx="3175"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2" name="Line 114"/>
              <p:cNvSpPr>
                <a:spLocks noChangeShapeType="1"/>
              </p:cNvSpPr>
              <p:nvPr/>
            </p:nvSpPr>
            <p:spPr bwMode="auto">
              <a:xfrm>
                <a:off x="5787960" y="4597400"/>
                <a:ext cx="3175"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3" name="Line 115"/>
              <p:cNvSpPr>
                <a:spLocks noChangeShapeType="1"/>
              </p:cNvSpPr>
              <p:nvPr/>
            </p:nvSpPr>
            <p:spPr bwMode="auto">
              <a:xfrm>
                <a:off x="5807010" y="4638675"/>
                <a:ext cx="1588"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4" name="Line 116"/>
              <p:cNvSpPr>
                <a:spLocks noChangeShapeType="1"/>
              </p:cNvSpPr>
              <p:nvPr/>
            </p:nvSpPr>
            <p:spPr bwMode="auto">
              <a:xfrm>
                <a:off x="5822885" y="4678363"/>
                <a:ext cx="3175" cy="635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5" name="Line 117"/>
              <p:cNvSpPr>
                <a:spLocks noChangeShapeType="1"/>
              </p:cNvSpPr>
              <p:nvPr/>
            </p:nvSpPr>
            <p:spPr bwMode="auto">
              <a:xfrm>
                <a:off x="5841935" y="4719638"/>
                <a:ext cx="3175"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6" name="Line 118"/>
              <p:cNvSpPr>
                <a:spLocks noChangeShapeType="1"/>
              </p:cNvSpPr>
              <p:nvPr/>
            </p:nvSpPr>
            <p:spPr bwMode="auto">
              <a:xfrm>
                <a:off x="5859398" y="4760913"/>
                <a:ext cx="3175"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7" name="Line 119"/>
              <p:cNvSpPr>
                <a:spLocks noChangeShapeType="1"/>
              </p:cNvSpPr>
              <p:nvPr/>
            </p:nvSpPr>
            <p:spPr bwMode="auto">
              <a:xfrm>
                <a:off x="5878448" y="4802188"/>
                <a:ext cx="0"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8" name="Line 120"/>
              <p:cNvSpPr>
                <a:spLocks noChangeShapeType="1"/>
              </p:cNvSpPr>
              <p:nvPr/>
            </p:nvSpPr>
            <p:spPr bwMode="auto">
              <a:xfrm>
                <a:off x="5894323" y="4841875"/>
                <a:ext cx="3175" cy="635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9" name="Line 121"/>
              <p:cNvSpPr>
                <a:spLocks noChangeShapeType="1"/>
              </p:cNvSpPr>
              <p:nvPr/>
            </p:nvSpPr>
            <p:spPr bwMode="auto">
              <a:xfrm>
                <a:off x="5913373" y="4883150"/>
                <a:ext cx="1588" cy="635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0" name="Line 122"/>
              <p:cNvSpPr>
                <a:spLocks noChangeShapeType="1"/>
              </p:cNvSpPr>
              <p:nvPr/>
            </p:nvSpPr>
            <p:spPr bwMode="auto">
              <a:xfrm>
                <a:off x="5930835" y="4924425"/>
                <a:ext cx="1588"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1" name="Line 123"/>
              <p:cNvSpPr>
                <a:spLocks noChangeShapeType="1"/>
              </p:cNvSpPr>
              <p:nvPr/>
            </p:nvSpPr>
            <p:spPr bwMode="auto">
              <a:xfrm>
                <a:off x="5948298" y="4965700"/>
                <a:ext cx="1588"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2" name="Line 124"/>
              <p:cNvSpPr>
                <a:spLocks noChangeShapeType="1"/>
              </p:cNvSpPr>
              <p:nvPr/>
            </p:nvSpPr>
            <p:spPr bwMode="auto">
              <a:xfrm>
                <a:off x="5965760" y="5006975"/>
                <a:ext cx="3175"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3" name="Line 125"/>
              <p:cNvSpPr>
                <a:spLocks noChangeShapeType="1"/>
              </p:cNvSpPr>
              <p:nvPr/>
            </p:nvSpPr>
            <p:spPr bwMode="auto">
              <a:xfrm>
                <a:off x="5983223" y="5046663"/>
                <a:ext cx="3175" cy="635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4" name="Line 126"/>
              <p:cNvSpPr>
                <a:spLocks noChangeShapeType="1"/>
              </p:cNvSpPr>
              <p:nvPr/>
            </p:nvSpPr>
            <p:spPr bwMode="auto">
              <a:xfrm>
                <a:off x="6002273" y="5087938"/>
                <a:ext cx="1588"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5" name="Line 127"/>
              <p:cNvSpPr>
                <a:spLocks noChangeShapeType="1"/>
              </p:cNvSpPr>
              <p:nvPr/>
            </p:nvSpPr>
            <p:spPr bwMode="auto">
              <a:xfrm>
                <a:off x="6019735" y="5129213"/>
                <a:ext cx="1588"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6" name="Line 128"/>
              <p:cNvSpPr>
                <a:spLocks noChangeShapeType="1"/>
              </p:cNvSpPr>
              <p:nvPr/>
            </p:nvSpPr>
            <p:spPr bwMode="auto">
              <a:xfrm>
                <a:off x="6037198" y="5170488"/>
                <a:ext cx="3175"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7" name="Line 129"/>
              <p:cNvSpPr>
                <a:spLocks noChangeShapeType="1"/>
              </p:cNvSpPr>
              <p:nvPr/>
            </p:nvSpPr>
            <p:spPr bwMode="auto">
              <a:xfrm>
                <a:off x="6054660" y="5210175"/>
                <a:ext cx="3175" cy="635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8" name="Line 130"/>
              <p:cNvSpPr>
                <a:spLocks noChangeShapeType="1"/>
              </p:cNvSpPr>
              <p:nvPr/>
            </p:nvSpPr>
            <p:spPr bwMode="auto">
              <a:xfrm>
                <a:off x="6092760" y="5232400"/>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9" name="Line 131"/>
              <p:cNvSpPr>
                <a:spLocks noChangeShapeType="1"/>
              </p:cNvSpPr>
              <p:nvPr/>
            </p:nvSpPr>
            <p:spPr bwMode="auto">
              <a:xfrm>
                <a:off x="6134035" y="5249863"/>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0" name="Line 132"/>
              <p:cNvSpPr>
                <a:spLocks noChangeShapeType="1"/>
              </p:cNvSpPr>
              <p:nvPr/>
            </p:nvSpPr>
            <p:spPr bwMode="auto">
              <a:xfrm>
                <a:off x="6175310" y="5265738"/>
                <a:ext cx="4763" cy="3175"/>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1" name="Line 133"/>
              <p:cNvSpPr>
                <a:spLocks noChangeShapeType="1"/>
              </p:cNvSpPr>
              <p:nvPr/>
            </p:nvSpPr>
            <p:spPr bwMode="auto">
              <a:xfrm>
                <a:off x="6214998" y="5283200"/>
                <a:ext cx="6350" cy="3175"/>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2" name="Line 134"/>
              <p:cNvSpPr>
                <a:spLocks noChangeShapeType="1"/>
              </p:cNvSpPr>
              <p:nvPr/>
            </p:nvSpPr>
            <p:spPr bwMode="auto">
              <a:xfrm>
                <a:off x="6256273" y="5302250"/>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3" name="Line 135"/>
              <p:cNvSpPr>
                <a:spLocks noChangeShapeType="1"/>
              </p:cNvSpPr>
              <p:nvPr/>
            </p:nvSpPr>
            <p:spPr bwMode="auto">
              <a:xfrm>
                <a:off x="6297548" y="5319713"/>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4" name="Line 136"/>
              <p:cNvSpPr>
                <a:spLocks noChangeShapeType="1"/>
              </p:cNvSpPr>
              <p:nvPr/>
            </p:nvSpPr>
            <p:spPr bwMode="auto">
              <a:xfrm>
                <a:off x="6338823" y="5335588"/>
                <a:ext cx="4763" cy="3175"/>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5" name="Line 137"/>
              <p:cNvSpPr>
                <a:spLocks noChangeShapeType="1"/>
              </p:cNvSpPr>
              <p:nvPr/>
            </p:nvSpPr>
            <p:spPr bwMode="auto">
              <a:xfrm>
                <a:off x="6378510" y="5353050"/>
                <a:ext cx="6350" cy="3175"/>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6" name="Line 138"/>
              <p:cNvSpPr>
                <a:spLocks noChangeShapeType="1"/>
              </p:cNvSpPr>
              <p:nvPr/>
            </p:nvSpPr>
            <p:spPr bwMode="auto">
              <a:xfrm>
                <a:off x="6419785" y="5372100"/>
                <a:ext cx="6350"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7" name="Line 139"/>
              <p:cNvSpPr>
                <a:spLocks noChangeShapeType="1"/>
              </p:cNvSpPr>
              <p:nvPr/>
            </p:nvSpPr>
            <p:spPr bwMode="auto">
              <a:xfrm>
                <a:off x="6461060" y="5389563"/>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8" name="Line 140"/>
              <p:cNvSpPr>
                <a:spLocks noChangeShapeType="1"/>
              </p:cNvSpPr>
              <p:nvPr/>
            </p:nvSpPr>
            <p:spPr bwMode="auto">
              <a:xfrm>
                <a:off x="6502335" y="5405438"/>
                <a:ext cx="4763" cy="3175"/>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9" name="Line 141"/>
              <p:cNvSpPr>
                <a:spLocks noChangeShapeType="1"/>
              </p:cNvSpPr>
              <p:nvPr/>
            </p:nvSpPr>
            <p:spPr bwMode="auto">
              <a:xfrm>
                <a:off x="6543610" y="5422900"/>
                <a:ext cx="4763" cy="3175"/>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0" name="Line 142"/>
              <p:cNvSpPr>
                <a:spLocks noChangeShapeType="1"/>
              </p:cNvSpPr>
              <p:nvPr/>
            </p:nvSpPr>
            <p:spPr bwMode="auto">
              <a:xfrm>
                <a:off x="6583298" y="5441950"/>
                <a:ext cx="6350"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1" name="Line 143"/>
              <p:cNvSpPr>
                <a:spLocks noChangeShapeType="1"/>
              </p:cNvSpPr>
              <p:nvPr/>
            </p:nvSpPr>
            <p:spPr bwMode="auto">
              <a:xfrm>
                <a:off x="6624573" y="5459413"/>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2" name="Line 144"/>
              <p:cNvSpPr>
                <a:spLocks noChangeShapeType="1"/>
              </p:cNvSpPr>
              <p:nvPr/>
            </p:nvSpPr>
            <p:spPr bwMode="auto">
              <a:xfrm>
                <a:off x="6665848" y="5476875"/>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3" name="Line 145"/>
              <p:cNvSpPr>
                <a:spLocks noChangeShapeType="1"/>
              </p:cNvSpPr>
              <p:nvPr/>
            </p:nvSpPr>
            <p:spPr bwMode="auto">
              <a:xfrm flipV="1">
                <a:off x="6707123" y="5483225"/>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4" name="Line 146"/>
              <p:cNvSpPr>
                <a:spLocks noChangeShapeType="1"/>
              </p:cNvSpPr>
              <p:nvPr/>
            </p:nvSpPr>
            <p:spPr bwMode="auto">
              <a:xfrm flipV="1">
                <a:off x="6746810" y="5456238"/>
                <a:ext cx="6350" cy="3175"/>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5" name="Line 147"/>
              <p:cNvSpPr>
                <a:spLocks noChangeShapeType="1"/>
              </p:cNvSpPr>
              <p:nvPr/>
            </p:nvSpPr>
            <p:spPr bwMode="auto">
              <a:xfrm flipV="1">
                <a:off x="6788085" y="5429250"/>
                <a:ext cx="6350"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6" name="Line 148"/>
              <p:cNvSpPr>
                <a:spLocks noChangeShapeType="1"/>
              </p:cNvSpPr>
              <p:nvPr/>
            </p:nvSpPr>
            <p:spPr bwMode="auto">
              <a:xfrm flipV="1">
                <a:off x="6829360" y="5403850"/>
                <a:ext cx="4763" cy="3175"/>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7" name="Line 149"/>
              <p:cNvSpPr>
                <a:spLocks noChangeShapeType="1"/>
              </p:cNvSpPr>
              <p:nvPr/>
            </p:nvSpPr>
            <p:spPr bwMode="auto">
              <a:xfrm flipV="1">
                <a:off x="6870635" y="5376863"/>
                <a:ext cx="4763"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8" name="Line 150"/>
              <p:cNvSpPr>
                <a:spLocks noChangeShapeType="1"/>
              </p:cNvSpPr>
              <p:nvPr/>
            </p:nvSpPr>
            <p:spPr bwMode="auto">
              <a:xfrm flipV="1">
                <a:off x="6911910" y="5351463"/>
                <a:ext cx="4763" cy="3175"/>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9" name="Line 151"/>
              <p:cNvSpPr>
                <a:spLocks noChangeShapeType="1"/>
              </p:cNvSpPr>
              <p:nvPr/>
            </p:nvSpPr>
            <p:spPr bwMode="auto">
              <a:xfrm flipV="1">
                <a:off x="6951598" y="5326063"/>
                <a:ext cx="6350"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0" name="Line 152"/>
              <p:cNvSpPr>
                <a:spLocks noChangeShapeType="1"/>
              </p:cNvSpPr>
              <p:nvPr/>
            </p:nvSpPr>
            <p:spPr bwMode="auto">
              <a:xfrm flipV="1">
                <a:off x="6992873" y="5299075"/>
                <a:ext cx="4763"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1" name="Line 153"/>
              <p:cNvSpPr>
                <a:spLocks noChangeShapeType="1"/>
              </p:cNvSpPr>
              <p:nvPr/>
            </p:nvSpPr>
            <p:spPr bwMode="auto">
              <a:xfrm flipV="1">
                <a:off x="7034148" y="5272088"/>
                <a:ext cx="4763"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2" name="Line 154"/>
              <p:cNvSpPr>
                <a:spLocks noChangeShapeType="1"/>
              </p:cNvSpPr>
              <p:nvPr/>
            </p:nvSpPr>
            <p:spPr bwMode="auto">
              <a:xfrm flipV="1">
                <a:off x="7075423" y="5246688"/>
                <a:ext cx="4763" cy="3175"/>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3" name="Line 155"/>
              <p:cNvSpPr>
                <a:spLocks noChangeShapeType="1"/>
              </p:cNvSpPr>
              <p:nvPr/>
            </p:nvSpPr>
            <p:spPr bwMode="auto">
              <a:xfrm flipV="1">
                <a:off x="7115110" y="5221288"/>
                <a:ext cx="6350" cy="3175"/>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4" name="Line 156"/>
              <p:cNvSpPr>
                <a:spLocks noChangeShapeType="1"/>
              </p:cNvSpPr>
              <p:nvPr/>
            </p:nvSpPr>
            <p:spPr bwMode="auto">
              <a:xfrm flipV="1">
                <a:off x="7156385" y="5194300"/>
                <a:ext cx="6350" cy="3175"/>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5" name="Line 157"/>
              <p:cNvSpPr>
                <a:spLocks noChangeShapeType="1"/>
              </p:cNvSpPr>
              <p:nvPr/>
            </p:nvSpPr>
            <p:spPr bwMode="auto">
              <a:xfrm flipV="1">
                <a:off x="7197660" y="5168900"/>
                <a:ext cx="4763" cy="3175"/>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6" name="Line 158"/>
              <p:cNvSpPr>
                <a:spLocks noChangeShapeType="1"/>
              </p:cNvSpPr>
              <p:nvPr/>
            </p:nvSpPr>
            <p:spPr bwMode="auto">
              <a:xfrm flipV="1">
                <a:off x="7238935" y="5141913"/>
                <a:ext cx="4763"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7" name="Line 159"/>
              <p:cNvSpPr>
                <a:spLocks noChangeShapeType="1"/>
              </p:cNvSpPr>
              <p:nvPr/>
            </p:nvSpPr>
            <p:spPr bwMode="auto">
              <a:xfrm flipV="1">
                <a:off x="7280210" y="5116513"/>
                <a:ext cx="4763" cy="3175"/>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8" name="Line 160"/>
              <p:cNvSpPr>
                <a:spLocks noChangeShapeType="1"/>
              </p:cNvSpPr>
              <p:nvPr/>
            </p:nvSpPr>
            <p:spPr bwMode="auto">
              <a:xfrm flipV="1">
                <a:off x="7319898" y="5091113"/>
                <a:ext cx="6350"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9" name="Line 161"/>
              <p:cNvSpPr>
                <a:spLocks noChangeShapeType="1"/>
              </p:cNvSpPr>
              <p:nvPr/>
            </p:nvSpPr>
            <p:spPr bwMode="auto">
              <a:xfrm flipV="1">
                <a:off x="7359585" y="5054600"/>
                <a:ext cx="6350" cy="635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0" name="Line 162"/>
              <p:cNvSpPr>
                <a:spLocks noChangeShapeType="1"/>
              </p:cNvSpPr>
              <p:nvPr/>
            </p:nvSpPr>
            <p:spPr bwMode="auto">
              <a:xfrm flipV="1">
                <a:off x="7397685" y="5014913"/>
                <a:ext cx="6350"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1" name="Line 163"/>
              <p:cNvSpPr>
                <a:spLocks noChangeShapeType="1"/>
              </p:cNvSpPr>
              <p:nvPr/>
            </p:nvSpPr>
            <p:spPr bwMode="auto">
              <a:xfrm flipV="1">
                <a:off x="7435785" y="4973638"/>
                <a:ext cx="6350"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2" name="Line 164"/>
              <p:cNvSpPr>
                <a:spLocks noChangeShapeType="1"/>
              </p:cNvSpPr>
              <p:nvPr/>
            </p:nvSpPr>
            <p:spPr bwMode="auto">
              <a:xfrm flipV="1">
                <a:off x="7475473" y="4932363"/>
                <a:ext cx="4763"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3" name="Line 165"/>
              <p:cNvSpPr>
                <a:spLocks noChangeShapeType="1"/>
              </p:cNvSpPr>
              <p:nvPr/>
            </p:nvSpPr>
            <p:spPr bwMode="auto">
              <a:xfrm flipV="1">
                <a:off x="7513573" y="4891088"/>
                <a:ext cx="4763" cy="635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4" name="Line 166"/>
              <p:cNvSpPr>
                <a:spLocks noChangeShapeType="1"/>
              </p:cNvSpPr>
              <p:nvPr/>
            </p:nvSpPr>
            <p:spPr bwMode="auto">
              <a:xfrm flipV="1">
                <a:off x="7551673" y="4849813"/>
                <a:ext cx="4763" cy="635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5" name="Line 167"/>
              <p:cNvSpPr>
                <a:spLocks noChangeShapeType="1"/>
              </p:cNvSpPr>
              <p:nvPr/>
            </p:nvSpPr>
            <p:spPr bwMode="auto">
              <a:xfrm flipV="1">
                <a:off x="7589773" y="4810125"/>
                <a:ext cx="4763"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6" name="Line 168"/>
              <p:cNvSpPr>
                <a:spLocks noChangeShapeType="1"/>
              </p:cNvSpPr>
              <p:nvPr/>
            </p:nvSpPr>
            <p:spPr bwMode="auto">
              <a:xfrm flipV="1">
                <a:off x="7627873" y="4768850"/>
                <a:ext cx="4763"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7" name="Line 169"/>
              <p:cNvSpPr>
                <a:spLocks noChangeShapeType="1"/>
              </p:cNvSpPr>
              <p:nvPr/>
            </p:nvSpPr>
            <p:spPr bwMode="auto">
              <a:xfrm flipV="1">
                <a:off x="7665973" y="4727575"/>
                <a:ext cx="4763"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8" name="Line 170"/>
              <p:cNvSpPr>
                <a:spLocks noChangeShapeType="1"/>
              </p:cNvSpPr>
              <p:nvPr/>
            </p:nvSpPr>
            <p:spPr bwMode="auto">
              <a:xfrm flipV="1">
                <a:off x="7704073" y="4686300"/>
                <a:ext cx="6350" cy="635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9" name="Line 171"/>
              <p:cNvSpPr>
                <a:spLocks noChangeShapeType="1"/>
              </p:cNvSpPr>
              <p:nvPr/>
            </p:nvSpPr>
            <p:spPr bwMode="auto">
              <a:xfrm flipV="1">
                <a:off x="7742173" y="4646613"/>
                <a:ext cx="6350"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0" name="Line 172"/>
              <p:cNvSpPr>
                <a:spLocks noChangeShapeType="1"/>
              </p:cNvSpPr>
              <p:nvPr/>
            </p:nvSpPr>
            <p:spPr bwMode="auto">
              <a:xfrm flipV="1">
                <a:off x="7780273" y="4605338"/>
                <a:ext cx="6350"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1" name="Line 173"/>
              <p:cNvSpPr>
                <a:spLocks noChangeShapeType="1"/>
              </p:cNvSpPr>
              <p:nvPr/>
            </p:nvSpPr>
            <p:spPr bwMode="auto">
              <a:xfrm flipV="1">
                <a:off x="7819960" y="4564063"/>
                <a:ext cx="4763"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2" name="Line 174"/>
              <p:cNvSpPr>
                <a:spLocks noChangeShapeType="1"/>
              </p:cNvSpPr>
              <p:nvPr/>
            </p:nvSpPr>
            <p:spPr bwMode="auto">
              <a:xfrm flipV="1">
                <a:off x="7858060" y="4522788"/>
                <a:ext cx="4763" cy="635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3" name="Line 175"/>
              <p:cNvSpPr>
                <a:spLocks noChangeShapeType="1"/>
              </p:cNvSpPr>
              <p:nvPr/>
            </p:nvSpPr>
            <p:spPr bwMode="auto">
              <a:xfrm flipV="1">
                <a:off x="7896160" y="4481513"/>
                <a:ext cx="4763" cy="635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4" name="Line 176"/>
              <p:cNvSpPr>
                <a:spLocks noChangeShapeType="1"/>
              </p:cNvSpPr>
              <p:nvPr/>
            </p:nvSpPr>
            <p:spPr bwMode="auto">
              <a:xfrm flipV="1">
                <a:off x="7934260" y="4441825"/>
                <a:ext cx="4763"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5" name="Line 177"/>
              <p:cNvSpPr>
                <a:spLocks noChangeShapeType="1"/>
              </p:cNvSpPr>
              <p:nvPr/>
            </p:nvSpPr>
            <p:spPr bwMode="auto">
              <a:xfrm flipV="1">
                <a:off x="7973948" y="4400550"/>
                <a:ext cx="3175"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6" name="Line 178"/>
              <p:cNvSpPr>
                <a:spLocks noChangeShapeType="1"/>
              </p:cNvSpPr>
              <p:nvPr/>
            </p:nvSpPr>
            <p:spPr bwMode="auto">
              <a:xfrm flipV="1">
                <a:off x="8012048" y="4359275"/>
                <a:ext cx="4763"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7" name="Line 179"/>
              <p:cNvSpPr>
                <a:spLocks noChangeShapeType="1"/>
              </p:cNvSpPr>
              <p:nvPr/>
            </p:nvSpPr>
            <p:spPr bwMode="auto">
              <a:xfrm flipV="1">
                <a:off x="8053323" y="4318000"/>
                <a:ext cx="4763" cy="635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8" name="Line 180"/>
              <p:cNvSpPr>
                <a:spLocks noChangeShapeType="1"/>
              </p:cNvSpPr>
              <p:nvPr/>
            </p:nvSpPr>
            <p:spPr bwMode="auto">
              <a:xfrm flipV="1">
                <a:off x="8093010" y="4278313"/>
                <a:ext cx="4763"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9" name="Line 181"/>
              <p:cNvSpPr>
                <a:spLocks noChangeShapeType="1"/>
              </p:cNvSpPr>
              <p:nvPr/>
            </p:nvSpPr>
            <p:spPr bwMode="auto">
              <a:xfrm flipV="1">
                <a:off x="8132698" y="4237038"/>
                <a:ext cx="4763"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0" name="Line 182"/>
              <p:cNvSpPr>
                <a:spLocks noChangeShapeType="1"/>
              </p:cNvSpPr>
              <p:nvPr/>
            </p:nvSpPr>
            <p:spPr bwMode="auto">
              <a:xfrm flipV="1">
                <a:off x="8172385" y="4195763"/>
                <a:ext cx="6350"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1" name="Line 183"/>
              <p:cNvSpPr>
                <a:spLocks noChangeShapeType="1"/>
              </p:cNvSpPr>
              <p:nvPr/>
            </p:nvSpPr>
            <p:spPr bwMode="auto">
              <a:xfrm flipV="1">
                <a:off x="8212073" y="4154488"/>
                <a:ext cx="6350" cy="635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2" name="Line 184"/>
              <p:cNvSpPr>
                <a:spLocks noChangeShapeType="1"/>
              </p:cNvSpPr>
              <p:nvPr/>
            </p:nvSpPr>
            <p:spPr bwMode="auto">
              <a:xfrm flipV="1">
                <a:off x="8251760" y="4114800"/>
                <a:ext cx="6350"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3" name="Line 185"/>
              <p:cNvSpPr>
                <a:spLocks noChangeShapeType="1"/>
              </p:cNvSpPr>
              <p:nvPr/>
            </p:nvSpPr>
            <p:spPr bwMode="auto">
              <a:xfrm flipV="1">
                <a:off x="8293035" y="4073525"/>
                <a:ext cx="4763"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4" name="Line 186"/>
              <p:cNvSpPr>
                <a:spLocks noChangeShapeType="1"/>
              </p:cNvSpPr>
              <p:nvPr/>
            </p:nvSpPr>
            <p:spPr bwMode="auto">
              <a:xfrm flipV="1">
                <a:off x="8332723" y="4032250"/>
                <a:ext cx="4763"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5" name="Line 187"/>
              <p:cNvSpPr>
                <a:spLocks noChangeShapeType="1"/>
              </p:cNvSpPr>
              <p:nvPr/>
            </p:nvSpPr>
            <p:spPr bwMode="auto">
              <a:xfrm flipV="1">
                <a:off x="8372410" y="3990975"/>
                <a:ext cx="4763" cy="635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6" name="Line 188"/>
              <p:cNvSpPr>
                <a:spLocks noChangeShapeType="1"/>
              </p:cNvSpPr>
              <p:nvPr/>
            </p:nvSpPr>
            <p:spPr bwMode="auto">
              <a:xfrm flipV="1">
                <a:off x="8413685" y="3949700"/>
                <a:ext cx="4763" cy="635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7" name="Line 189"/>
              <p:cNvSpPr>
                <a:spLocks noChangeShapeType="1"/>
              </p:cNvSpPr>
              <p:nvPr/>
            </p:nvSpPr>
            <p:spPr bwMode="auto">
              <a:xfrm flipV="1">
                <a:off x="8453373" y="3910013"/>
                <a:ext cx="4763"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8" name="Line 190"/>
              <p:cNvSpPr>
                <a:spLocks noChangeShapeType="1"/>
              </p:cNvSpPr>
              <p:nvPr/>
            </p:nvSpPr>
            <p:spPr bwMode="auto">
              <a:xfrm flipV="1">
                <a:off x="8493060" y="3868738"/>
                <a:ext cx="4763"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9" name="Line 191"/>
              <p:cNvSpPr>
                <a:spLocks noChangeShapeType="1"/>
              </p:cNvSpPr>
              <p:nvPr/>
            </p:nvSpPr>
            <p:spPr bwMode="auto">
              <a:xfrm flipV="1">
                <a:off x="8532748" y="3827463"/>
                <a:ext cx="6350"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0" name="Line 192"/>
              <p:cNvSpPr>
                <a:spLocks noChangeShapeType="1"/>
              </p:cNvSpPr>
              <p:nvPr/>
            </p:nvSpPr>
            <p:spPr bwMode="auto">
              <a:xfrm flipV="1">
                <a:off x="8572435" y="3786188"/>
                <a:ext cx="6350" cy="635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1" name="Line 193"/>
              <p:cNvSpPr>
                <a:spLocks noChangeShapeType="1"/>
              </p:cNvSpPr>
              <p:nvPr/>
            </p:nvSpPr>
            <p:spPr bwMode="auto">
              <a:xfrm flipV="1">
                <a:off x="8612123" y="3746500"/>
                <a:ext cx="6350"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2" name="Line 194"/>
              <p:cNvSpPr>
                <a:spLocks noChangeShapeType="1"/>
              </p:cNvSpPr>
              <p:nvPr/>
            </p:nvSpPr>
            <p:spPr bwMode="auto">
              <a:xfrm flipV="1">
                <a:off x="8653398" y="3714750"/>
                <a:ext cx="4763"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3" name="Line 195"/>
              <p:cNvSpPr>
                <a:spLocks noChangeShapeType="1"/>
              </p:cNvSpPr>
              <p:nvPr/>
            </p:nvSpPr>
            <p:spPr bwMode="auto">
              <a:xfrm flipV="1">
                <a:off x="8694673" y="3687763"/>
                <a:ext cx="4763" cy="3175"/>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4" name="Line 196"/>
              <p:cNvSpPr>
                <a:spLocks noChangeShapeType="1"/>
              </p:cNvSpPr>
              <p:nvPr/>
            </p:nvSpPr>
            <p:spPr bwMode="auto">
              <a:xfrm flipV="1">
                <a:off x="8735948" y="3659188"/>
                <a:ext cx="4763" cy="3175"/>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5" name="Line 197"/>
              <p:cNvSpPr>
                <a:spLocks noChangeShapeType="1"/>
              </p:cNvSpPr>
              <p:nvPr/>
            </p:nvSpPr>
            <p:spPr bwMode="auto">
              <a:xfrm flipV="1">
                <a:off x="8775635" y="3632200"/>
                <a:ext cx="6350" cy="3175"/>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6" name="Line 198"/>
              <p:cNvSpPr>
                <a:spLocks noChangeShapeType="1"/>
              </p:cNvSpPr>
              <p:nvPr/>
            </p:nvSpPr>
            <p:spPr bwMode="auto">
              <a:xfrm flipV="1">
                <a:off x="8816910" y="3605213"/>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7" name="Line 199"/>
              <p:cNvSpPr>
                <a:spLocks noChangeShapeType="1"/>
              </p:cNvSpPr>
              <p:nvPr/>
            </p:nvSpPr>
            <p:spPr bwMode="auto">
              <a:xfrm flipV="1">
                <a:off x="8858185" y="3575050"/>
                <a:ext cx="4763"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8" name="Line 200"/>
              <p:cNvSpPr>
                <a:spLocks noChangeShapeType="1"/>
              </p:cNvSpPr>
              <p:nvPr/>
            </p:nvSpPr>
            <p:spPr bwMode="auto">
              <a:xfrm flipV="1">
                <a:off x="8899460" y="3548063"/>
                <a:ext cx="4763" cy="3175"/>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9" name="Line 201"/>
              <p:cNvSpPr>
                <a:spLocks noChangeShapeType="1"/>
              </p:cNvSpPr>
              <p:nvPr/>
            </p:nvSpPr>
            <p:spPr bwMode="auto">
              <a:xfrm flipV="1">
                <a:off x="8939148" y="3519488"/>
                <a:ext cx="6350"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40" name="Line 202"/>
              <p:cNvSpPr>
                <a:spLocks noChangeShapeType="1"/>
              </p:cNvSpPr>
              <p:nvPr/>
            </p:nvSpPr>
            <p:spPr bwMode="auto">
              <a:xfrm flipV="1">
                <a:off x="8980423" y="3492500"/>
                <a:ext cx="6350" cy="3175"/>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41" name="Line 203"/>
              <p:cNvSpPr>
                <a:spLocks noChangeShapeType="1"/>
              </p:cNvSpPr>
              <p:nvPr/>
            </p:nvSpPr>
            <p:spPr bwMode="auto">
              <a:xfrm flipV="1">
                <a:off x="9021698" y="3463925"/>
                <a:ext cx="4763"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42" name="Line 204"/>
              <p:cNvSpPr>
                <a:spLocks noChangeShapeType="1"/>
              </p:cNvSpPr>
              <p:nvPr/>
            </p:nvSpPr>
            <p:spPr bwMode="auto">
              <a:xfrm flipV="1">
                <a:off x="9062973" y="3436938"/>
                <a:ext cx="4763" cy="3175"/>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grpSp>
        <p:sp>
          <p:nvSpPr>
            <p:cNvPr id="6" name="Line 206"/>
            <p:cNvSpPr>
              <a:spLocks noChangeShapeType="1"/>
            </p:cNvSpPr>
            <p:nvPr/>
          </p:nvSpPr>
          <p:spPr bwMode="auto">
            <a:xfrm flipV="1">
              <a:off x="9104248" y="3409950"/>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 name="Line 207"/>
            <p:cNvSpPr>
              <a:spLocks noChangeShapeType="1"/>
            </p:cNvSpPr>
            <p:nvPr/>
          </p:nvSpPr>
          <p:spPr bwMode="auto">
            <a:xfrm flipV="1">
              <a:off x="9143935" y="3381375"/>
              <a:ext cx="6350" cy="3175"/>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 name="Line 208"/>
            <p:cNvSpPr>
              <a:spLocks noChangeShapeType="1"/>
            </p:cNvSpPr>
            <p:nvPr/>
          </p:nvSpPr>
          <p:spPr bwMode="auto">
            <a:xfrm flipV="1">
              <a:off x="9185210" y="3354388"/>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 name="Line 209"/>
            <p:cNvSpPr>
              <a:spLocks noChangeShapeType="1"/>
            </p:cNvSpPr>
            <p:nvPr/>
          </p:nvSpPr>
          <p:spPr bwMode="auto">
            <a:xfrm flipV="1">
              <a:off x="9226485" y="3324225"/>
              <a:ext cx="4763" cy="4763"/>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 name="Line 210"/>
            <p:cNvSpPr>
              <a:spLocks noChangeShapeType="1"/>
            </p:cNvSpPr>
            <p:nvPr/>
          </p:nvSpPr>
          <p:spPr bwMode="auto">
            <a:xfrm flipV="1">
              <a:off x="9267760" y="3300413"/>
              <a:ext cx="4763" cy="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 name="Line 211"/>
            <p:cNvSpPr>
              <a:spLocks noChangeShapeType="1"/>
            </p:cNvSpPr>
            <p:nvPr/>
          </p:nvSpPr>
          <p:spPr bwMode="auto">
            <a:xfrm>
              <a:off x="9307448" y="3292475"/>
              <a:ext cx="6350" cy="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 name="Line 212"/>
            <p:cNvSpPr>
              <a:spLocks noChangeShapeType="1"/>
            </p:cNvSpPr>
            <p:nvPr/>
          </p:nvSpPr>
          <p:spPr bwMode="auto">
            <a:xfrm flipV="1">
              <a:off x="9348723" y="3282950"/>
              <a:ext cx="6350"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 name="Line 213"/>
            <p:cNvSpPr>
              <a:spLocks noChangeShapeType="1"/>
            </p:cNvSpPr>
            <p:nvPr/>
          </p:nvSpPr>
          <p:spPr bwMode="auto">
            <a:xfrm flipV="1">
              <a:off x="9389998" y="3273425"/>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 name="Line 214"/>
            <p:cNvSpPr>
              <a:spLocks noChangeShapeType="1"/>
            </p:cNvSpPr>
            <p:nvPr/>
          </p:nvSpPr>
          <p:spPr bwMode="auto">
            <a:xfrm>
              <a:off x="9431273" y="3265488"/>
              <a:ext cx="4763" cy="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 name="Line 215"/>
            <p:cNvSpPr>
              <a:spLocks noChangeShapeType="1"/>
            </p:cNvSpPr>
            <p:nvPr/>
          </p:nvSpPr>
          <p:spPr bwMode="auto">
            <a:xfrm flipV="1">
              <a:off x="9472548" y="3255963"/>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 name="Line 216"/>
            <p:cNvSpPr>
              <a:spLocks noChangeShapeType="1"/>
            </p:cNvSpPr>
            <p:nvPr/>
          </p:nvSpPr>
          <p:spPr bwMode="auto">
            <a:xfrm flipV="1">
              <a:off x="9512235" y="3246438"/>
              <a:ext cx="6350"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 name="Line 217"/>
            <p:cNvSpPr>
              <a:spLocks noChangeShapeType="1"/>
            </p:cNvSpPr>
            <p:nvPr/>
          </p:nvSpPr>
          <p:spPr bwMode="auto">
            <a:xfrm flipV="1">
              <a:off x="9553510" y="3238500"/>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 name="Line 218"/>
            <p:cNvSpPr>
              <a:spLocks noChangeShapeType="1"/>
            </p:cNvSpPr>
            <p:nvPr/>
          </p:nvSpPr>
          <p:spPr bwMode="auto">
            <a:xfrm flipV="1">
              <a:off x="9594785" y="3228975"/>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 name="Line 219"/>
            <p:cNvSpPr>
              <a:spLocks noChangeShapeType="1"/>
            </p:cNvSpPr>
            <p:nvPr/>
          </p:nvSpPr>
          <p:spPr bwMode="auto">
            <a:xfrm flipV="1">
              <a:off x="9636060" y="3221038"/>
              <a:ext cx="4763" cy="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0" name="Line 220"/>
            <p:cNvSpPr>
              <a:spLocks noChangeShapeType="1"/>
            </p:cNvSpPr>
            <p:nvPr/>
          </p:nvSpPr>
          <p:spPr bwMode="auto">
            <a:xfrm flipV="1">
              <a:off x="9675748" y="3213100"/>
              <a:ext cx="6350" cy="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1" name="Line 221"/>
            <p:cNvSpPr>
              <a:spLocks noChangeShapeType="1"/>
            </p:cNvSpPr>
            <p:nvPr/>
          </p:nvSpPr>
          <p:spPr bwMode="auto">
            <a:xfrm flipV="1">
              <a:off x="9717023" y="3203575"/>
              <a:ext cx="6350"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2" name="Line 222"/>
            <p:cNvSpPr>
              <a:spLocks noChangeShapeType="1"/>
            </p:cNvSpPr>
            <p:nvPr/>
          </p:nvSpPr>
          <p:spPr bwMode="auto">
            <a:xfrm>
              <a:off x="9758298" y="3195638"/>
              <a:ext cx="4763" cy="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 name="Line 223"/>
            <p:cNvSpPr>
              <a:spLocks noChangeShapeType="1"/>
            </p:cNvSpPr>
            <p:nvPr/>
          </p:nvSpPr>
          <p:spPr bwMode="auto">
            <a:xfrm flipV="1">
              <a:off x="9799573" y="3186113"/>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 name="Line 224"/>
            <p:cNvSpPr>
              <a:spLocks noChangeShapeType="1"/>
            </p:cNvSpPr>
            <p:nvPr/>
          </p:nvSpPr>
          <p:spPr bwMode="auto">
            <a:xfrm flipV="1">
              <a:off x="9840848" y="3176588"/>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 name="Line 225"/>
            <p:cNvSpPr>
              <a:spLocks noChangeShapeType="1"/>
            </p:cNvSpPr>
            <p:nvPr/>
          </p:nvSpPr>
          <p:spPr bwMode="auto">
            <a:xfrm>
              <a:off x="9880535" y="3168650"/>
              <a:ext cx="6350" cy="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 name="Line 226"/>
            <p:cNvSpPr>
              <a:spLocks noChangeShapeType="1"/>
            </p:cNvSpPr>
            <p:nvPr/>
          </p:nvSpPr>
          <p:spPr bwMode="auto">
            <a:xfrm>
              <a:off x="9921810" y="3167063"/>
              <a:ext cx="4763" cy="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 name="Line 227"/>
            <p:cNvSpPr>
              <a:spLocks noChangeShapeType="1"/>
            </p:cNvSpPr>
            <p:nvPr/>
          </p:nvSpPr>
          <p:spPr bwMode="auto">
            <a:xfrm>
              <a:off x="9963085" y="3175000"/>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 name="Line 228"/>
            <p:cNvSpPr>
              <a:spLocks noChangeShapeType="1"/>
            </p:cNvSpPr>
            <p:nvPr/>
          </p:nvSpPr>
          <p:spPr bwMode="auto">
            <a:xfrm>
              <a:off x="10004360" y="3182938"/>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 name="Line 229"/>
            <p:cNvSpPr>
              <a:spLocks noChangeShapeType="1"/>
            </p:cNvSpPr>
            <p:nvPr/>
          </p:nvSpPr>
          <p:spPr bwMode="auto">
            <a:xfrm>
              <a:off x="10044048" y="3192463"/>
              <a:ext cx="6350"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 name="Line 230"/>
            <p:cNvSpPr>
              <a:spLocks noChangeShapeType="1"/>
            </p:cNvSpPr>
            <p:nvPr/>
          </p:nvSpPr>
          <p:spPr bwMode="auto">
            <a:xfrm>
              <a:off x="10085323" y="3201988"/>
              <a:ext cx="4763" cy="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 name="Line 231"/>
            <p:cNvSpPr>
              <a:spLocks noChangeShapeType="1"/>
            </p:cNvSpPr>
            <p:nvPr/>
          </p:nvSpPr>
          <p:spPr bwMode="auto">
            <a:xfrm>
              <a:off x="10126598" y="3209925"/>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 name="Line 232"/>
            <p:cNvSpPr>
              <a:spLocks noChangeShapeType="1"/>
            </p:cNvSpPr>
            <p:nvPr/>
          </p:nvSpPr>
          <p:spPr bwMode="auto">
            <a:xfrm>
              <a:off x="10167873" y="3219450"/>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 name="Line 233"/>
            <p:cNvSpPr>
              <a:spLocks noChangeShapeType="1"/>
            </p:cNvSpPr>
            <p:nvPr/>
          </p:nvSpPr>
          <p:spPr bwMode="auto">
            <a:xfrm>
              <a:off x="10207560" y="3227388"/>
              <a:ext cx="6350"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4" name="Line 234"/>
            <p:cNvSpPr>
              <a:spLocks noChangeShapeType="1"/>
            </p:cNvSpPr>
            <p:nvPr/>
          </p:nvSpPr>
          <p:spPr bwMode="auto">
            <a:xfrm>
              <a:off x="10248835" y="3236913"/>
              <a:ext cx="6350" cy="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5" name="Line 235"/>
            <p:cNvSpPr>
              <a:spLocks noChangeShapeType="1"/>
            </p:cNvSpPr>
            <p:nvPr/>
          </p:nvSpPr>
          <p:spPr bwMode="auto">
            <a:xfrm>
              <a:off x="10290110" y="3244850"/>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6" name="Line 236"/>
            <p:cNvSpPr>
              <a:spLocks noChangeShapeType="1"/>
            </p:cNvSpPr>
            <p:nvPr/>
          </p:nvSpPr>
          <p:spPr bwMode="auto">
            <a:xfrm>
              <a:off x="10331385" y="3252788"/>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7" name="Line 237"/>
            <p:cNvSpPr>
              <a:spLocks noChangeShapeType="1"/>
            </p:cNvSpPr>
            <p:nvPr/>
          </p:nvSpPr>
          <p:spPr bwMode="auto">
            <a:xfrm>
              <a:off x="10372660" y="3262313"/>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8" name="Line 238"/>
            <p:cNvSpPr>
              <a:spLocks noChangeShapeType="1"/>
            </p:cNvSpPr>
            <p:nvPr/>
          </p:nvSpPr>
          <p:spPr bwMode="auto">
            <a:xfrm>
              <a:off x="10412348" y="3271838"/>
              <a:ext cx="6350" cy="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9" name="Line 239"/>
            <p:cNvSpPr>
              <a:spLocks noChangeShapeType="1"/>
            </p:cNvSpPr>
            <p:nvPr/>
          </p:nvSpPr>
          <p:spPr bwMode="auto">
            <a:xfrm>
              <a:off x="10453623" y="3279775"/>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0" name="Line 240"/>
            <p:cNvSpPr>
              <a:spLocks noChangeShapeType="1"/>
            </p:cNvSpPr>
            <p:nvPr/>
          </p:nvSpPr>
          <p:spPr bwMode="auto">
            <a:xfrm>
              <a:off x="10494898" y="3289300"/>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 name="Line 241"/>
            <p:cNvSpPr>
              <a:spLocks noChangeShapeType="1"/>
            </p:cNvSpPr>
            <p:nvPr/>
          </p:nvSpPr>
          <p:spPr bwMode="auto">
            <a:xfrm>
              <a:off x="10536173" y="3297238"/>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2" name="Line 242"/>
            <p:cNvSpPr>
              <a:spLocks noChangeShapeType="1"/>
            </p:cNvSpPr>
            <p:nvPr/>
          </p:nvSpPr>
          <p:spPr bwMode="auto">
            <a:xfrm>
              <a:off x="10575860" y="3311525"/>
              <a:ext cx="6350" cy="3175"/>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3" name="Line 243"/>
            <p:cNvSpPr>
              <a:spLocks noChangeShapeType="1"/>
            </p:cNvSpPr>
            <p:nvPr/>
          </p:nvSpPr>
          <p:spPr bwMode="auto">
            <a:xfrm>
              <a:off x="10617135" y="3328988"/>
              <a:ext cx="6350"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4" name="Line 244"/>
            <p:cNvSpPr>
              <a:spLocks noChangeShapeType="1"/>
            </p:cNvSpPr>
            <p:nvPr/>
          </p:nvSpPr>
          <p:spPr bwMode="auto">
            <a:xfrm>
              <a:off x="10658410" y="3346450"/>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5" name="Line 245"/>
            <p:cNvSpPr>
              <a:spLocks noChangeShapeType="1"/>
            </p:cNvSpPr>
            <p:nvPr/>
          </p:nvSpPr>
          <p:spPr bwMode="auto">
            <a:xfrm>
              <a:off x="10699685" y="3363913"/>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6" name="Line 246"/>
            <p:cNvSpPr>
              <a:spLocks noChangeShapeType="1"/>
            </p:cNvSpPr>
            <p:nvPr/>
          </p:nvSpPr>
          <p:spPr bwMode="auto">
            <a:xfrm>
              <a:off x="10740960" y="3381375"/>
              <a:ext cx="4763" cy="3175"/>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7" name="Line 247"/>
            <p:cNvSpPr>
              <a:spLocks noChangeShapeType="1"/>
            </p:cNvSpPr>
            <p:nvPr/>
          </p:nvSpPr>
          <p:spPr bwMode="auto">
            <a:xfrm>
              <a:off x="10780648" y="3398838"/>
              <a:ext cx="6350" cy="3175"/>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8" name="Line 248"/>
            <p:cNvSpPr>
              <a:spLocks noChangeShapeType="1"/>
            </p:cNvSpPr>
            <p:nvPr/>
          </p:nvSpPr>
          <p:spPr bwMode="auto">
            <a:xfrm>
              <a:off x="10821923" y="3416300"/>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9" name="Line 249"/>
            <p:cNvSpPr>
              <a:spLocks noChangeShapeType="1"/>
            </p:cNvSpPr>
            <p:nvPr/>
          </p:nvSpPr>
          <p:spPr bwMode="auto">
            <a:xfrm>
              <a:off x="10863198" y="3433763"/>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0" name="Line 250"/>
            <p:cNvSpPr>
              <a:spLocks noChangeShapeType="1"/>
            </p:cNvSpPr>
            <p:nvPr/>
          </p:nvSpPr>
          <p:spPr bwMode="auto">
            <a:xfrm>
              <a:off x="10904473" y="3451225"/>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1" name="Line 251"/>
            <p:cNvSpPr>
              <a:spLocks noChangeShapeType="1"/>
            </p:cNvSpPr>
            <p:nvPr/>
          </p:nvSpPr>
          <p:spPr bwMode="auto">
            <a:xfrm>
              <a:off x="10944160" y="3468688"/>
              <a:ext cx="6350" cy="3175"/>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2" name="Line 252"/>
            <p:cNvSpPr>
              <a:spLocks noChangeShapeType="1"/>
            </p:cNvSpPr>
            <p:nvPr/>
          </p:nvSpPr>
          <p:spPr bwMode="auto">
            <a:xfrm>
              <a:off x="10985435" y="3486150"/>
              <a:ext cx="6350"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3" name="Line 253"/>
            <p:cNvSpPr>
              <a:spLocks noChangeShapeType="1"/>
            </p:cNvSpPr>
            <p:nvPr/>
          </p:nvSpPr>
          <p:spPr bwMode="auto">
            <a:xfrm>
              <a:off x="11026710" y="3503613"/>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4" name="Line 254"/>
            <p:cNvSpPr>
              <a:spLocks noChangeShapeType="1"/>
            </p:cNvSpPr>
            <p:nvPr/>
          </p:nvSpPr>
          <p:spPr bwMode="auto">
            <a:xfrm>
              <a:off x="11067985" y="3521075"/>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 name="Line 255"/>
            <p:cNvSpPr>
              <a:spLocks noChangeShapeType="1"/>
            </p:cNvSpPr>
            <p:nvPr/>
          </p:nvSpPr>
          <p:spPr bwMode="auto">
            <a:xfrm>
              <a:off x="11109260" y="3538538"/>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 name="Line 256"/>
            <p:cNvSpPr>
              <a:spLocks noChangeShapeType="1"/>
            </p:cNvSpPr>
            <p:nvPr/>
          </p:nvSpPr>
          <p:spPr bwMode="auto">
            <a:xfrm>
              <a:off x="11148948" y="3556000"/>
              <a:ext cx="6350"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 name="Line 257"/>
            <p:cNvSpPr>
              <a:spLocks noChangeShapeType="1"/>
            </p:cNvSpPr>
            <p:nvPr/>
          </p:nvSpPr>
          <p:spPr bwMode="auto">
            <a:xfrm>
              <a:off x="11190223" y="3573463"/>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 name="Line 258"/>
            <p:cNvSpPr>
              <a:spLocks noChangeShapeType="1"/>
            </p:cNvSpPr>
            <p:nvPr/>
          </p:nvSpPr>
          <p:spPr bwMode="auto">
            <a:xfrm>
              <a:off x="11231498" y="3582988"/>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 name="Line 259"/>
            <p:cNvSpPr>
              <a:spLocks noChangeShapeType="1"/>
            </p:cNvSpPr>
            <p:nvPr/>
          </p:nvSpPr>
          <p:spPr bwMode="auto">
            <a:xfrm>
              <a:off x="11272773" y="3594100"/>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 name="Line 260"/>
            <p:cNvSpPr>
              <a:spLocks noChangeShapeType="1"/>
            </p:cNvSpPr>
            <p:nvPr/>
          </p:nvSpPr>
          <p:spPr bwMode="auto">
            <a:xfrm>
              <a:off x="11312460" y="3605213"/>
              <a:ext cx="6350" cy="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1" name="Line 261"/>
            <p:cNvSpPr>
              <a:spLocks noChangeShapeType="1"/>
            </p:cNvSpPr>
            <p:nvPr/>
          </p:nvSpPr>
          <p:spPr bwMode="auto">
            <a:xfrm>
              <a:off x="11353735" y="3614738"/>
              <a:ext cx="6350"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 name="Line 262"/>
            <p:cNvSpPr>
              <a:spLocks noChangeShapeType="1"/>
            </p:cNvSpPr>
            <p:nvPr/>
          </p:nvSpPr>
          <p:spPr bwMode="auto">
            <a:xfrm>
              <a:off x="11395010" y="3625850"/>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 name="Line 263"/>
            <p:cNvSpPr>
              <a:spLocks noChangeShapeType="1"/>
            </p:cNvSpPr>
            <p:nvPr/>
          </p:nvSpPr>
          <p:spPr bwMode="auto">
            <a:xfrm>
              <a:off x="11436285" y="3636963"/>
              <a:ext cx="4763" cy="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4" name="Line 264"/>
            <p:cNvSpPr>
              <a:spLocks noChangeShapeType="1"/>
            </p:cNvSpPr>
            <p:nvPr/>
          </p:nvSpPr>
          <p:spPr bwMode="auto">
            <a:xfrm>
              <a:off x="11475973" y="3646488"/>
              <a:ext cx="6350"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5" name="Line 265"/>
            <p:cNvSpPr>
              <a:spLocks noChangeShapeType="1"/>
            </p:cNvSpPr>
            <p:nvPr/>
          </p:nvSpPr>
          <p:spPr bwMode="auto">
            <a:xfrm>
              <a:off x="11517248" y="3657600"/>
              <a:ext cx="6350"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6" name="Line 266"/>
            <p:cNvSpPr>
              <a:spLocks noChangeShapeType="1"/>
            </p:cNvSpPr>
            <p:nvPr/>
          </p:nvSpPr>
          <p:spPr bwMode="auto">
            <a:xfrm>
              <a:off x="11558523" y="3667125"/>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 name="Line 267"/>
            <p:cNvSpPr>
              <a:spLocks noChangeShapeType="1"/>
            </p:cNvSpPr>
            <p:nvPr/>
          </p:nvSpPr>
          <p:spPr bwMode="auto">
            <a:xfrm>
              <a:off x="11599798" y="3676650"/>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8" name="Line 268"/>
            <p:cNvSpPr>
              <a:spLocks noChangeShapeType="1"/>
            </p:cNvSpPr>
            <p:nvPr/>
          </p:nvSpPr>
          <p:spPr bwMode="auto">
            <a:xfrm>
              <a:off x="11641073" y="3687763"/>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9" name="Line 269"/>
            <p:cNvSpPr>
              <a:spLocks noChangeShapeType="1"/>
            </p:cNvSpPr>
            <p:nvPr/>
          </p:nvSpPr>
          <p:spPr bwMode="auto">
            <a:xfrm>
              <a:off x="11680760" y="3698875"/>
              <a:ext cx="6350" cy="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0" name="Line 270"/>
            <p:cNvSpPr>
              <a:spLocks noChangeShapeType="1"/>
            </p:cNvSpPr>
            <p:nvPr/>
          </p:nvSpPr>
          <p:spPr bwMode="auto">
            <a:xfrm>
              <a:off x="11722035" y="3708400"/>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1" name="Line 271"/>
            <p:cNvSpPr>
              <a:spLocks noChangeShapeType="1"/>
            </p:cNvSpPr>
            <p:nvPr/>
          </p:nvSpPr>
          <p:spPr bwMode="auto">
            <a:xfrm>
              <a:off x="11763310" y="3719513"/>
              <a:ext cx="4763" cy="1588"/>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2" name="Line 272"/>
            <p:cNvSpPr>
              <a:spLocks noChangeShapeType="1"/>
            </p:cNvSpPr>
            <p:nvPr/>
          </p:nvSpPr>
          <p:spPr bwMode="auto">
            <a:xfrm>
              <a:off x="11804585" y="3730625"/>
              <a:ext cx="4763" cy="0"/>
            </a:xfrm>
            <a:prstGeom prst="line">
              <a:avLst/>
            </a:prstGeom>
            <a:noFill/>
            <a:ln w="33338">
              <a:solidFill>
                <a:srgbClr val="80008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3" name="Line 273"/>
            <p:cNvSpPr>
              <a:spLocks noChangeShapeType="1"/>
            </p:cNvSpPr>
            <p:nvPr/>
          </p:nvSpPr>
          <p:spPr bwMode="auto">
            <a:xfrm flipV="1">
              <a:off x="5416485" y="3684588"/>
              <a:ext cx="101600" cy="53975"/>
            </a:xfrm>
            <a:prstGeom prst="line">
              <a:avLst/>
            </a:prstGeom>
            <a:noFill/>
            <a:ln w="33338">
              <a:solidFill>
                <a:srgbClr val="000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4" name="Freeform 274"/>
            <p:cNvSpPr>
              <a:spLocks/>
            </p:cNvSpPr>
            <p:nvPr/>
          </p:nvSpPr>
          <p:spPr bwMode="auto">
            <a:xfrm>
              <a:off x="5613335" y="3524250"/>
              <a:ext cx="220663" cy="112713"/>
            </a:xfrm>
            <a:custGeom>
              <a:avLst/>
              <a:gdLst>
                <a:gd name="T0" fmla="*/ 0 w 167"/>
                <a:gd name="T1" fmla="*/ 85 h 85"/>
                <a:gd name="T2" fmla="*/ 89 w 167"/>
                <a:gd name="T3" fmla="*/ 40 h 85"/>
                <a:gd name="T4" fmla="*/ 167 w 167"/>
                <a:gd name="T5" fmla="*/ 0 h 85"/>
              </a:gdLst>
              <a:ahLst/>
              <a:cxnLst>
                <a:cxn ang="0">
                  <a:pos x="T0" y="T1"/>
                </a:cxn>
                <a:cxn ang="0">
                  <a:pos x="T2" y="T3"/>
                </a:cxn>
                <a:cxn ang="0">
                  <a:pos x="T4" y="T5"/>
                </a:cxn>
              </a:cxnLst>
              <a:rect l="0" t="0" r="r" b="b"/>
              <a:pathLst>
                <a:path w="167" h="85">
                  <a:moveTo>
                    <a:pt x="0" y="85"/>
                  </a:moveTo>
                  <a:lnTo>
                    <a:pt x="89" y="40"/>
                  </a:lnTo>
                  <a:lnTo>
                    <a:pt x="167" y="0"/>
                  </a:lnTo>
                </a:path>
              </a:pathLst>
            </a:custGeom>
            <a:noFill/>
            <a:ln w="33338">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5" name="Freeform 275"/>
            <p:cNvSpPr>
              <a:spLocks/>
            </p:cNvSpPr>
            <p:nvPr/>
          </p:nvSpPr>
          <p:spPr bwMode="auto">
            <a:xfrm>
              <a:off x="5929248" y="3409950"/>
              <a:ext cx="220663" cy="65088"/>
            </a:xfrm>
            <a:custGeom>
              <a:avLst/>
              <a:gdLst>
                <a:gd name="T0" fmla="*/ 0 w 167"/>
                <a:gd name="T1" fmla="*/ 50 h 50"/>
                <a:gd name="T2" fmla="*/ 89 w 167"/>
                <a:gd name="T3" fmla="*/ 4 h 50"/>
                <a:gd name="T4" fmla="*/ 167 w 167"/>
                <a:gd name="T5" fmla="*/ 0 h 50"/>
              </a:gdLst>
              <a:ahLst/>
              <a:cxnLst>
                <a:cxn ang="0">
                  <a:pos x="T0" y="T1"/>
                </a:cxn>
                <a:cxn ang="0">
                  <a:pos x="T2" y="T3"/>
                </a:cxn>
                <a:cxn ang="0">
                  <a:pos x="T4" y="T5"/>
                </a:cxn>
              </a:cxnLst>
              <a:rect l="0" t="0" r="r" b="b"/>
              <a:pathLst>
                <a:path w="167" h="50">
                  <a:moveTo>
                    <a:pt x="0" y="50"/>
                  </a:moveTo>
                  <a:lnTo>
                    <a:pt x="89" y="4"/>
                  </a:lnTo>
                  <a:lnTo>
                    <a:pt x="167" y="0"/>
                  </a:lnTo>
                </a:path>
              </a:pathLst>
            </a:custGeom>
            <a:noFill/>
            <a:ln w="33338">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6" name="Freeform 276"/>
            <p:cNvSpPr>
              <a:spLocks/>
            </p:cNvSpPr>
            <p:nvPr/>
          </p:nvSpPr>
          <p:spPr bwMode="auto">
            <a:xfrm>
              <a:off x="6245160" y="3409950"/>
              <a:ext cx="220663" cy="0"/>
            </a:xfrm>
            <a:custGeom>
              <a:avLst/>
              <a:gdLst>
                <a:gd name="T0" fmla="*/ 0 w 167"/>
                <a:gd name="T1" fmla="*/ 89 w 167"/>
                <a:gd name="T2" fmla="*/ 167 w 167"/>
              </a:gdLst>
              <a:ahLst/>
              <a:cxnLst>
                <a:cxn ang="0">
                  <a:pos x="T0" y="0"/>
                </a:cxn>
                <a:cxn ang="0">
                  <a:pos x="T1" y="0"/>
                </a:cxn>
                <a:cxn ang="0">
                  <a:pos x="T2" y="0"/>
                </a:cxn>
              </a:cxnLst>
              <a:rect l="0" t="0" r="r" b="b"/>
              <a:pathLst>
                <a:path w="167">
                  <a:moveTo>
                    <a:pt x="0" y="0"/>
                  </a:moveTo>
                  <a:lnTo>
                    <a:pt x="89" y="0"/>
                  </a:lnTo>
                  <a:lnTo>
                    <a:pt x="167" y="0"/>
                  </a:lnTo>
                </a:path>
              </a:pathLst>
            </a:custGeom>
            <a:noFill/>
            <a:ln w="33338">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7" name="Freeform 277"/>
            <p:cNvSpPr>
              <a:spLocks/>
            </p:cNvSpPr>
            <p:nvPr/>
          </p:nvSpPr>
          <p:spPr bwMode="auto">
            <a:xfrm>
              <a:off x="6559485" y="3409950"/>
              <a:ext cx="220663" cy="15875"/>
            </a:xfrm>
            <a:custGeom>
              <a:avLst/>
              <a:gdLst>
                <a:gd name="T0" fmla="*/ 0 w 167"/>
                <a:gd name="T1" fmla="*/ 0 h 13"/>
                <a:gd name="T2" fmla="*/ 89 w 167"/>
                <a:gd name="T3" fmla="*/ 0 h 13"/>
                <a:gd name="T4" fmla="*/ 167 w 167"/>
                <a:gd name="T5" fmla="*/ 13 h 13"/>
              </a:gdLst>
              <a:ahLst/>
              <a:cxnLst>
                <a:cxn ang="0">
                  <a:pos x="T0" y="T1"/>
                </a:cxn>
                <a:cxn ang="0">
                  <a:pos x="T2" y="T3"/>
                </a:cxn>
                <a:cxn ang="0">
                  <a:pos x="T4" y="T5"/>
                </a:cxn>
              </a:cxnLst>
              <a:rect l="0" t="0" r="r" b="b"/>
              <a:pathLst>
                <a:path w="167" h="13">
                  <a:moveTo>
                    <a:pt x="0" y="0"/>
                  </a:moveTo>
                  <a:lnTo>
                    <a:pt x="89" y="0"/>
                  </a:lnTo>
                  <a:lnTo>
                    <a:pt x="167" y="13"/>
                  </a:lnTo>
                </a:path>
              </a:pathLst>
            </a:custGeom>
            <a:noFill/>
            <a:ln w="33338">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8" name="Freeform 278"/>
            <p:cNvSpPr>
              <a:spLocks/>
            </p:cNvSpPr>
            <p:nvPr/>
          </p:nvSpPr>
          <p:spPr bwMode="auto">
            <a:xfrm>
              <a:off x="6875398" y="3448050"/>
              <a:ext cx="220663" cy="46038"/>
            </a:xfrm>
            <a:custGeom>
              <a:avLst/>
              <a:gdLst>
                <a:gd name="T0" fmla="*/ 0 w 167"/>
                <a:gd name="T1" fmla="*/ 0 h 35"/>
                <a:gd name="T2" fmla="*/ 89 w 167"/>
                <a:gd name="T3" fmla="*/ 19 h 35"/>
                <a:gd name="T4" fmla="*/ 167 w 167"/>
                <a:gd name="T5" fmla="*/ 35 h 35"/>
              </a:gdLst>
              <a:ahLst/>
              <a:cxnLst>
                <a:cxn ang="0">
                  <a:pos x="T0" y="T1"/>
                </a:cxn>
                <a:cxn ang="0">
                  <a:pos x="T2" y="T3"/>
                </a:cxn>
                <a:cxn ang="0">
                  <a:pos x="T4" y="T5"/>
                </a:cxn>
              </a:cxnLst>
              <a:rect l="0" t="0" r="r" b="b"/>
              <a:pathLst>
                <a:path w="167" h="35">
                  <a:moveTo>
                    <a:pt x="0" y="0"/>
                  </a:moveTo>
                  <a:lnTo>
                    <a:pt x="89" y="19"/>
                  </a:lnTo>
                  <a:lnTo>
                    <a:pt x="167" y="35"/>
                  </a:lnTo>
                </a:path>
              </a:pathLst>
            </a:custGeom>
            <a:noFill/>
            <a:ln w="33338">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9" name="Freeform 279"/>
            <p:cNvSpPr>
              <a:spLocks/>
            </p:cNvSpPr>
            <p:nvPr/>
          </p:nvSpPr>
          <p:spPr bwMode="auto">
            <a:xfrm>
              <a:off x="7191310" y="3514725"/>
              <a:ext cx="220663" cy="46038"/>
            </a:xfrm>
            <a:custGeom>
              <a:avLst/>
              <a:gdLst>
                <a:gd name="T0" fmla="*/ 0 w 167"/>
                <a:gd name="T1" fmla="*/ 0 h 35"/>
                <a:gd name="T2" fmla="*/ 89 w 167"/>
                <a:gd name="T3" fmla="*/ 19 h 35"/>
                <a:gd name="T4" fmla="*/ 167 w 167"/>
                <a:gd name="T5" fmla="*/ 35 h 35"/>
              </a:gdLst>
              <a:ahLst/>
              <a:cxnLst>
                <a:cxn ang="0">
                  <a:pos x="T0" y="T1"/>
                </a:cxn>
                <a:cxn ang="0">
                  <a:pos x="T2" y="T3"/>
                </a:cxn>
                <a:cxn ang="0">
                  <a:pos x="T4" y="T5"/>
                </a:cxn>
              </a:cxnLst>
              <a:rect l="0" t="0" r="r" b="b"/>
              <a:pathLst>
                <a:path w="167" h="35">
                  <a:moveTo>
                    <a:pt x="0" y="0"/>
                  </a:moveTo>
                  <a:lnTo>
                    <a:pt x="89" y="19"/>
                  </a:lnTo>
                  <a:lnTo>
                    <a:pt x="167" y="35"/>
                  </a:lnTo>
                </a:path>
              </a:pathLst>
            </a:custGeom>
            <a:noFill/>
            <a:ln w="33338">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0" name="Freeform 280"/>
            <p:cNvSpPr>
              <a:spLocks/>
            </p:cNvSpPr>
            <p:nvPr/>
          </p:nvSpPr>
          <p:spPr bwMode="auto">
            <a:xfrm>
              <a:off x="7507223" y="3581400"/>
              <a:ext cx="219075" cy="47625"/>
            </a:xfrm>
            <a:custGeom>
              <a:avLst/>
              <a:gdLst>
                <a:gd name="T0" fmla="*/ 0 w 167"/>
                <a:gd name="T1" fmla="*/ 0 h 35"/>
                <a:gd name="T2" fmla="*/ 89 w 167"/>
                <a:gd name="T3" fmla="*/ 19 h 35"/>
                <a:gd name="T4" fmla="*/ 167 w 167"/>
                <a:gd name="T5" fmla="*/ 35 h 35"/>
              </a:gdLst>
              <a:ahLst/>
              <a:cxnLst>
                <a:cxn ang="0">
                  <a:pos x="T0" y="T1"/>
                </a:cxn>
                <a:cxn ang="0">
                  <a:pos x="T2" y="T3"/>
                </a:cxn>
                <a:cxn ang="0">
                  <a:pos x="T4" y="T5"/>
                </a:cxn>
              </a:cxnLst>
              <a:rect l="0" t="0" r="r" b="b"/>
              <a:pathLst>
                <a:path w="167" h="35">
                  <a:moveTo>
                    <a:pt x="0" y="0"/>
                  </a:moveTo>
                  <a:lnTo>
                    <a:pt x="89" y="19"/>
                  </a:lnTo>
                  <a:lnTo>
                    <a:pt x="167" y="35"/>
                  </a:lnTo>
                </a:path>
              </a:pathLst>
            </a:custGeom>
            <a:noFill/>
            <a:ln w="33338">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1" name="Freeform 281"/>
            <p:cNvSpPr>
              <a:spLocks/>
            </p:cNvSpPr>
            <p:nvPr/>
          </p:nvSpPr>
          <p:spPr bwMode="auto">
            <a:xfrm>
              <a:off x="7821548" y="3649663"/>
              <a:ext cx="220663" cy="39688"/>
            </a:xfrm>
            <a:custGeom>
              <a:avLst/>
              <a:gdLst>
                <a:gd name="T0" fmla="*/ 0 w 167"/>
                <a:gd name="T1" fmla="*/ 0 h 30"/>
                <a:gd name="T2" fmla="*/ 89 w 167"/>
                <a:gd name="T3" fmla="*/ 19 h 30"/>
                <a:gd name="T4" fmla="*/ 167 w 167"/>
                <a:gd name="T5" fmla="*/ 30 h 30"/>
              </a:gdLst>
              <a:ahLst/>
              <a:cxnLst>
                <a:cxn ang="0">
                  <a:pos x="T0" y="T1"/>
                </a:cxn>
                <a:cxn ang="0">
                  <a:pos x="T2" y="T3"/>
                </a:cxn>
                <a:cxn ang="0">
                  <a:pos x="T4" y="T5"/>
                </a:cxn>
              </a:cxnLst>
              <a:rect l="0" t="0" r="r" b="b"/>
              <a:pathLst>
                <a:path w="167" h="30">
                  <a:moveTo>
                    <a:pt x="0" y="0"/>
                  </a:moveTo>
                  <a:lnTo>
                    <a:pt x="89" y="19"/>
                  </a:lnTo>
                  <a:lnTo>
                    <a:pt x="167" y="30"/>
                  </a:lnTo>
                </a:path>
              </a:pathLst>
            </a:custGeom>
            <a:noFill/>
            <a:ln w="33338">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2" name="Freeform 282"/>
            <p:cNvSpPr>
              <a:spLocks/>
            </p:cNvSpPr>
            <p:nvPr/>
          </p:nvSpPr>
          <p:spPr bwMode="auto">
            <a:xfrm>
              <a:off x="8137460" y="3697288"/>
              <a:ext cx="220663" cy="17463"/>
            </a:xfrm>
            <a:custGeom>
              <a:avLst/>
              <a:gdLst>
                <a:gd name="T0" fmla="*/ 0 w 167"/>
                <a:gd name="T1" fmla="*/ 0 h 14"/>
                <a:gd name="T2" fmla="*/ 89 w 167"/>
                <a:gd name="T3" fmla="*/ 7 h 14"/>
                <a:gd name="T4" fmla="*/ 167 w 167"/>
                <a:gd name="T5" fmla="*/ 14 h 14"/>
              </a:gdLst>
              <a:ahLst/>
              <a:cxnLst>
                <a:cxn ang="0">
                  <a:pos x="T0" y="T1"/>
                </a:cxn>
                <a:cxn ang="0">
                  <a:pos x="T2" y="T3"/>
                </a:cxn>
                <a:cxn ang="0">
                  <a:pos x="T4" y="T5"/>
                </a:cxn>
              </a:cxnLst>
              <a:rect l="0" t="0" r="r" b="b"/>
              <a:pathLst>
                <a:path w="167" h="14">
                  <a:moveTo>
                    <a:pt x="0" y="0"/>
                  </a:moveTo>
                  <a:lnTo>
                    <a:pt x="89" y="7"/>
                  </a:lnTo>
                  <a:lnTo>
                    <a:pt x="167" y="14"/>
                  </a:lnTo>
                </a:path>
              </a:pathLst>
            </a:custGeom>
            <a:noFill/>
            <a:ln w="33338">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3" name="Freeform 283"/>
            <p:cNvSpPr>
              <a:spLocks/>
            </p:cNvSpPr>
            <p:nvPr/>
          </p:nvSpPr>
          <p:spPr bwMode="auto">
            <a:xfrm>
              <a:off x="8453373" y="3722688"/>
              <a:ext cx="220663" cy="11113"/>
            </a:xfrm>
            <a:custGeom>
              <a:avLst/>
              <a:gdLst>
                <a:gd name="T0" fmla="*/ 0 w 167"/>
                <a:gd name="T1" fmla="*/ 0 h 8"/>
                <a:gd name="T2" fmla="*/ 89 w 167"/>
                <a:gd name="T3" fmla="*/ 7 h 8"/>
                <a:gd name="T4" fmla="*/ 167 w 167"/>
                <a:gd name="T5" fmla="*/ 8 h 8"/>
              </a:gdLst>
              <a:ahLst/>
              <a:cxnLst>
                <a:cxn ang="0">
                  <a:pos x="T0" y="T1"/>
                </a:cxn>
                <a:cxn ang="0">
                  <a:pos x="T2" y="T3"/>
                </a:cxn>
                <a:cxn ang="0">
                  <a:pos x="T4" y="T5"/>
                </a:cxn>
              </a:cxnLst>
              <a:rect l="0" t="0" r="r" b="b"/>
              <a:pathLst>
                <a:path w="167" h="8">
                  <a:moveTo>
                    <a:pt x="0" y="0"/>
                  </a:moveTo>
                  <a:lnTo>
                    <a:pt x="89" y="7"/>
                  </a:lnTo>
                  <a:lnTo>
                    <a:pt x="167" y="8"/>
                  </a:lnTo>
                </a:path>
              </a:pathLst>
            </a:custGeom>
            <a:noFill/>
            <a:ln w="33338">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4" name="Freeform 284"/>
            <p:cNvSpPr>
              <a:spLocks/>
            </p:cNvSpPr>
            <p:nvPr/>
          </p:nvSpPr>
          <p:spPr bwMode="auto">
            <a:xfrm>
              <a:off x="8767698" y="3706813"/>
              <a:ext cx="220663" cy="19050"/>
            </a:xfrm>
            <a:custGeom>
              <a:avLst/>
              <a:gdLst>
                <a:gd name="T0" fmla="*/ 0 w 167"/>
                <a:gd name="T1" fmla="*/ 14 h 14"/>
                <a:gd name="T2" fmla="*/ 89 w 167"/>
                <a:gd name="T3" fmla="*/ 6 h 14"/>
                <a:gd name="T4" fmla="*/ 167 w 167"/>
                <a:gd name="T5" fmla="*/ 0 h 14"/>
              </a:gdLst>
              <a:ahLst/>
              <a:cxnLst>
                <a:cxn ang="0">
                  <a:pos x="T0" y="T1"/>
                </a:cxn>
                <a:cxn ang="0">
                  <a:pos x="T2" y="T3"/>
                </a:cxn>
                <a:cxn ang="0">
                  <a:pos x="T4" y="T5"/>
                </a:cxn>
              </a:cxnLst>
              <a:rect l="0" t="0" r="r" b="b"/>
              <a:pathLst>
                <a:path w="167" h="14">
                  <a:moveTo>
                    <a:pt x="0" y="14"/>
                  </a:moveTo>
                  <a:lnTo>
                    <a:pt x="89" y="6"/>
                  </a:lnTo>
                  <a:lnTo>
                    <a:pt x="167" y="0"/>
                  </a:lnTo>
                </a:path>
              </a:pathLst>
            </a:custGeom>
            <a:noFill/>
            <a:ln w="33338">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5" name="Freeform 285"/>
            <p:cNvSpPr>
              <a:spLocks/>
            </p:cNvSpPr>
            <p:nvPr/>
          </p:nvSpPr>
          <p:spPr bwMode="auto">
            <a:xfrm>
              <a:off x="9083610" y="3675063"/>
              <a:ext cx="220663" cy="23813"/>
            </a:xfrm>
            <a:custGeom>
              <a:avLst/>
              <a:gdLst>
                <a:gd name="T0" fmla="*/ 0 w 167"/>
                <a:gd name="T1" fmla="*/ 18 h 18"/>
                <a:gd name="T2" fmla="*/ 89 w 167"/>
                <a:gd name="T3" fmla="*/ 10 h 18"/>
                <a:gd name="T4" fmla="*/ 167 w 167"/>
                <a:gd name="T5" fmla="*/ 0 h 18"/>
              </a:gdLst>
              <a:ahLst/>
              <a:cxnLst>
                <a:cxn ang="0">
                  <a:pos x="T0" y="T1"/>
                </a:cxn>
                <a:cxn ang="0">
                  <a:pos x="T2" y="T3"/>
                </a:cxn>
                <a:cxn ang="0">
                  <a:pos x="T4" y="T5"/>
                </a:cxn>
              </a:cxnLst>
              <a:rect l="0" t="0" r="r" b="b"/>
              <a:pathLst>
                <a:path w="167" h="18">
                  <a:moveTo>
                    <a:pt x="0" y="18"/>
                  </a:moveTo>
                  <a:lnTo>
                    <a:pt x="89" y="10"/>
                  </a:lnTo>
                  <a:lnTo>
                    <a:pt x="167" y="0"/>
                  </a:lnTo>
                </a:path>
              </a:pathLst>
            </a:custGeom>
            <a:noFill/>
            <a:ln w="33338">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6" name="Freeform 286"/>
            <p:cNvSpPr>
              <a:spLocks/>
            </p:cNvSpPr>
            <p:nvPr/>
          </p:nvSpPr>
          <p:spPr bwMode="auto">
            <a:xfrm>
              <a:off x="9399523" y="3608388"/>
              <a:ext cx="220663" cy="47625"/>
            </a:xfrm>
            <a:custGeom>
              <a:avLst/>
              <a:gdLst>
                <a:gd name="T0" fmla="*/ 0 w 167"/>
                <a:gd name="T1" fmla="*/ 36 h 36"/>
                <a:gd name="T2" fmla="*/ 89 w 167"/>
                <a:gd name="T3" fmla="*/ 17 h 36"/>
                <a:gd name="T4" fmla="*/ 167 w 167"/>
                <a:gd name="T5" fmla="*/ 0 h 36"/>
              </a:gdLst>
              <a:ahLst/>
              <a:cxnLst>
                <a:cxn ang="0">
                  <a:pos x="T0" y="T1"/>
                </a:cxn>
                <a:cxn ang="0">
                  <a:pos x="T2" y="T3"/>
                </a:cxn>
                <a:cxn ang="0">
                  <a:pos x="T4" y="T5"/>
                </a:cxn>
              </a:cxnLst>
              <a:rect l="0" t="0" r="r" b="b"/>
              <a:pathLst>
                <a:path w="167" h="36">
                  <a:moveTo>
                    <a:pt x="0" y="36"/>
                  </a:moveTo>
                  <a:lnTo>
                    <a:pt x="89" y="17"/>
                  </a:lnTo>
                  <a:lnTo>
                    <a:pt x="167" y="0"/>
                  </a:lnTo>
                </a:path>
              </a:pathLst>
            </a:custGeom>
            <a:noFill/>
            <a:ln w="33338">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7" name="Freeform 287"/>
            <p:cNvSpPr>
              <a:spLocks/>
            </p:cNvSpPr>
            <p:nvPr/>
          </p:nvSpPr>
          <p:spPr bwMode="auto">
            <a:xfrm>
              <a:off x="9715435" y="3541713"/>
              <a:ext cx="219075" cy="46038"/>
            </a:xfrm>
            <a:custGeom>
              <a:avLst/>
              <a:gdLst>
                <a:gd name="T0" fmla="*/ 0 w 167"/>
                <a:gd name="T1" fmla="*/ 35 h 35"/>
                <a:gd name="T2" fmla="*/ 89 w 167"/>
                <a:gd name="T3" fmla="*/ 16 h 35"/>
                <a:gd name="T4" fmla="*/ 167 w 167"/>
                <a:gd name="T5" fmla="*/ 0 h 35"/>
              </a:gdLst>
              <a:ahLst/>
              <a:cxnLst>
                <a:cxn ang="0">
                  <a:pos x="T0" y="T1"/>
                </a:cxn>
                <a:cxn ang="0">
                  <a:pos x="T2" y="T3"/>
                </a:cxn>
                <a:cxn ang="0">
                  <a:pos x="T4" y="T5"/>
                </a:cxn>
              </a:cxnLst>
              <a:rect l="0" t="0" r="r" b="b"/>
              <a:pathLst>
                <a:path w="167" h="35">
                  <a:moveTo>
                    <a:pt x="0" y="35"/>
                  </a:moveTo>
                  <a:lnTo>
                    <a:pt x="89" y="16"/>
                  </a:lnTo>
                  <a:lnTo>
                    <a:pt x="167" y="0"/>
                  </a:lnTo>
                </a:path>
              </a:pathLst>
            </a:custGeom>
            <a:noFill/>
            <a:ln w="33338">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8" name="Freeform 288"/>
            <p:cNvSpPr>
              <a:spLocks/>
            </p:cNvSpPr>
            <p:nvPr/>
          </p:nvSpPr>
          <p:spPr bwMode="auto">
            <a:xfrm>
              <a:off x="10029760" y="3473450"/>
              <a:ext cx="220663" cy="46038"/>
            </a:xfrm>
            <a:custGeom>
              <a:avLst/>
              <a:gdLst>
                <a:gd name="T0" fmla="*/ 0 w 167"/>
                <a:gd name="T1" fmla="*/ 35 h 35"/>
                <a:gd name="T2" fmla="*/ 89 w 167"/>
                <a:gd name="T3" fmla="*/ 16 h 35"/>
                <a:gd name="T4" fmla="*/ 167 w 167"/>
                <a:gd name="T5" fmla="*/ 0 h 35"/>
              </a:gdLst>
              <a:ahLst/>
              <a:cxnLst>
                <a:cxn ang="0">
                  <a:pos x="T0" y="T1"/>
                </a:cxn>
                <a:cxn ang="0">
                  <a:pos x="T2" y="T3"/>
                </a:cxn>
                <a:cxn ang="0">
                  <a:pos x="T4" y="T5"/>
                </a:cxn>
              </a:cxnLst>
              <a:rect l="0" t="0" r="r" b="b"/>
              <a:pathLst>
                <a:path w="167" h="35">
                  <a:moveTo>
                    <a:pt x="0" y="35"/>
                  </a:moveTo>
                  <a:lnTo>
                    <a:pt x="89" y="16"/>
                  </a:lnTo>
                  <a:lnTo>
                    <a:pt x="167" y="0"/>
                  </a:lnTo>
                </a:path>
              </a:pathLst>
            </a:custGeom>
            <a:noFill/>
            <a:ln w="33338">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9" name="Freeform 289"/>
            <p:cNvSpPr>
              <a:spLocks/>
            </p:cNvSpPr>
            <p:nvPr/>
          </p:nvSpPr>
          <p:spPr bwMode="auto">
            <a:xfrm>
              <a:off x="10345673" y="3409950"/>
              <a:ext cx="220663" cy="42863"/>
            </a:xfrm>
            <a:custGeom>
              <a:avLst/>
              <a:gdLst>
                <a:gd name="T0" fmla="*/ 0 w 167"/>
                <a:gd name="T1" fmla="*/ 33 h 33"/>
                <a:gd name="T2" fmla="*/ 89 w 167"/>
                <a:gd name="T3" fmla="*/ 14 h 33"/>
                <a:gd name="T4" fmla="*/ 167 w 167"/>
                <a:gd name="T5" fmla="*/ 0 h 33"/>
              </a:gdLst>
              <a:ahLst/>
              <a:cxnLst>
                <a:cxn ang="0">
                  <a:pos x="T0" y="T1"/>
                </a:cxn>
                <a:cxn ang="0">
                  <a:pos x="T2" y="T3"/>
                </a:cxn>
                <a:cxn ang="0">
                  <a:pos x="T4" y="T5"/>
                </a:cxn>
              </a:cxnLst>
              <a:rect l="0" t="0" r="r" b="b"/>
              <a:pathLst>
                <a:path w="167" h="33">
                  <a:moveTo>
                    <a:pt x="0" y="33"/>
                  </a:moveTo>
                  <a:lnTo>
                    <a:pt x="89" y="14"/>
                  </a:lnTo>
                  <a:lnTo>
                    <a:pt x="167" y="0"/>
                  </a:lnTo>
                </a:path>
              </a:pathLst>
            </a:custGeom>
            <a:noFill/>
            <a:ln w="33338">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0" name="Freeform 290"/>
            <p:cNvSpPr>
              <a:spLocks/>
            </p:cNvSpPr>
            <p:nvPr/>
          </p:nvSpPr>
          <p:spPr bwMode="auto">
            <a:xfrm>
              <a:off x="10661585" y="3409950"/>
              <a:ext cx="220663" cy="0"/>
            </a:xfrm>
            <a:custGeom>
              <a:avLst/>
              <a:gdLst>
                <a:gd name="T0" fmla="*/ 0 w 167"/>
                <a:gd name="T1" fmla="*/ 89 w 167"/>
                <a:gd name="T2" fmla="*/ 167 w 167"/>
              </a:gdLst>
              <a:ahLst/>
              <a:cxnLst>
                <a:cxn ang="0">
                  <a:pos x="T0" y="0"/>
                </a:cxn>
                <a:cxn ang="0">
                  <a:pos x="T1" y="0"/>
                </a:cxn>
                <a:cxn ang="0">
                  <a:pos x="T2" y="0"/>
                </a:cxn>
              </a:cxnLst>
              <a:rect l="0" t="0" r="r" b="b"/>
              <a:pathLst>
                <a:path w="167">
                  <a:moveTo>
                    <a:pt x="0" y="0"/>
                  </a:moveTo>
                  <a:lnTo>
                    <a:pt x="89" y="0"/>
                  </a:lnTo>
                  <a:lnTo>
                    <a:pt x="167" y="0"/>
                  </a:lnTo>
                </a:path>
              </a:pathLst>
            </a:custGeom>
            <a:noFill/>
            <a:ln w="33338">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1" name="Freeform 291"/>
            <p:cNvSpPr>
              <a:spLocks/>
            </p:cNvSpPr>
            <p:nvPr/>
          </p:nvSpPr>
          <p:spPr bwMode="auto">
            <a:xfrm>
              <a:off x="10975910" y="3409950"/>
              <a:ext cx="220663" cy="1588"/>
            </a:xfrm>
            <a:custGeom>
              <a:avLst/>
              <a:gdLst>
                <a:gd name="T0" fmla="*/ 0 w 167"/>
                <a:gd name="T1" fmla="*/ 0 h 2"/>
                <a:gd name="T2" fmla="*/ 89 w 167"/>
                <a:gd name="T3" fmla="*/ 0 h 2"/>
                <a:gd name="T4" fmla="*/ 167 w 167"/>
                <a:gd name="T5" fmla="*/ 2 h 2"/>
              </a:gdLst>
              <a:ahLst/>
              <a:cxnLst>
                <a:cxn ang="0">
                  <a:pos x="T0" y="T1"/>
                </a:cxn>
                <a:cxn ang="0">
                  <a:pos x="T2" y="T3"/>
                </a:cxn>
                <a:cxn ang="0">
                  <a:pos x="T4" y="T5"/>
                </a:cxn>
              </a:cxnLst>
              <a:rect l="0" t="0" r="r" b="b"/>
              <a:pathLst>
                <a:path w="167" h="2">
                  <a:moveTo>
                    <a:pt x="0" y="0"/>
                  </a:moveTo>
                  <a:lnTo>
                    <a:pt x="89" y="0"/>
                  </a:lnTo>
                  <a:lnTo>
                    <a:pt x="167" y="2"/>
                  </a:lnTo>
                </a:path>
              </a:pathLst>
            </a:custGeom>
            <a:noFill/>
            <a:ln w="33338">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2" name="Freeform 292"/>
            <p:cNvSpPr>
              <a:spLocks/>
            </p:cNvSpPr>
            <p:nvPr/>
          </p:nvSpPr>
          <p:spPr bwMode="auto">
            <a:xfrm>
              <a:off x="11291823" y="3459163"/>
              <a:ext cx="220663" cy="114300"/>
            </a:xfrm>
            <a:custGeom>
              <a:avLst/>
              <a:gdLst>
                <a:gd name="T0" fmla="*/ 0 w 167"/>
                <a:gd name="T1" fmla="*/ 0 h 86"/>
                <a:gd name="T2" fmla="*/ 89 w 167"/>
                <a:gd name="T3" fmla="*/ 46 h 86"/>
                <a:gd name="T4" fmla="*/ 167 w 167"/>
                <a:gd name="T5" fmla="*/ 86 h 86"/>
              </a:gdLst>
              <a:ahLst/>
              <a:cxnLst>
                <a:cxn ang="0">
                  <a:pos x="T0" y="T1"/>
                </a:cxn>
                <a:cxn ang="0">
                  <a:pos x="T2" y="T3"/>
                </a:cxn>
                <a:cxn ang="0">
                  <a:pos x="T4" y="T5"/>
                </a:cxn>
              </a:cxnLst>
              <a:rect l="0" t="0" r="r" b="b"/>
              <a:pathLst>
                <a:path w="167" h="86">
                  <a:moveTo>
                    <a:pt x="0" y="0"/>
                  </a:moveTo>
                  <a:lnTo>
                    <a:pt x="89" y="46"/>
                  </a:lnTo>
                  <a:lnTo>
                    <a:pt x="167" y="86"/>
                  </a:lnTo>
                </a:path>
              </a:pathLst>
            </a:custGeom>
            <a:noFill/>
            <a:ln w="33338">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3" name="Freeform 293"/>
            <p:cNvSpPr>
              <a:spLocks/>
            </p:cNvSpPr>
            <p:nvPr/>
          </p:nvSpPr>
          <p:spPr bwMode="auto">
            <a:xfrm>
              <a:off x="11607735" y="3621088"/>
              <a:ext cx="220663" cy="112713"/>
            </a:xfrm>
            <a:custGeom>
              <a:avLst/>
              <a:gdLst>
                <a:gd name="T0" fmla="*/ 0 w 167"/>
                <a:gd name="T1" fmla="*/ 0 h 85"/>
                <a:gd name="T2" fmla="*/ 89 w 167"/>
                <a:gd name="T3" fmla="*/ 45 h 85"/>
                <a:gd name="T4" fmla="*/ 167 w 167"/>
                <a:gd name="T5" fmla="*/ 85 h 85"/>
              </a:gdLst>
              <a:ahLst/>
              <a:cxnLst>
                <a:cxn ang="0">
                  <a:pos x="T0" y="T1"/>
                </a:cxn>
                <a:cxn ang="0">
                  <a:pos x="T2" y="T3"/>
                </a:cxn>
                <a:cxn ang="0">
                  <a:pos x="T4" y="T5"/>
                </a:cxn>
              </a:cxnLst>
              <a:rect l="0" t="0" r="r" b="b"/>
              <a:pathLst>
                <a:path w="167" h="85">
                  <a:moveTo>
                    <a:pt x="0" y="0"/>
                  </a:moveTo>
                  <a:lnTo>
                    <a:pt x="89" y="45"/>
                  </a:lnTo>
                  <a:lnTo>
                    <a:pt x="167" y="85"/>
                  </a:lnTo>
                </a:path>
              </a:pathLst>
            </a:custGeom>
            <a:noFill/>
            <a:ln w="33338">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4" name="Freeform 294"/>
            <p:cNvSpPr>
              <a:spLocks/>
            </p:cNvSpPr>
            <p:nvPr/>
          </p:nvSpPr>
          <p:spPr bwMode="auto">
            <a:xfrm>
              <a:off x="5416485" y="3630613"/>
              <a:ext cx="6419850" cy="107950"/>
            </a:xfrm>
            <a:custGeom>
              <a:avLst/>
              <a:gdLst>
                <a:gd name="T0" fmla="*/ 0 w 8088"/>
                <a:gd name="T1" fmla="*/ 135 h 135"/>
                <a:gd name="T2" fmla="*/ 808 w 8088"/>
                <a:gd name="T3" fmla="*/ 118 h 135"/>
                <a:gd name="T4" fmla="*/ 1616 w 8088"/>
                <a:gd name="T5" fmla="*/ 80 h 135"/>
                <a:gd name="T6" fmla="*/ 2426 w 8088"/>
                <a:gd name="T7" fmla="*/ 40 h 135"/>
                <a:gd name="T8" fmla="*/ 3234 w 8088"/>
                <a:gd name="T9" fmla="*/ 12 h 135"/>
                <a:gd name="T10" fmla="*/ 4044 w 8088"/>
                <a:gd name="T11" fmla="*/ 0 h 135"/>
                <a:gd name="T12" fmla="*/ 4852 w 8088"/>
                <a:gd name="T13" fmla="*/ 12 h 135"/>
                <a:gd name="T14" fmla="*/ 5661 w 8088"/>
                <a:gd name="T15" fmla="*/ 40 h 135"/>
                <a:gd name="T16" fmla="*/ 6470 w 8088"/>
                <a:gd name="T17" fmla="*/ 80 h 135"/>
                <a:gd name="T18" fmla="*/ 7278 w 8088"/>
                <a:gd name="T19" fmla="*/ 118 h 135"/>
                <a:gd name="T20" fmla="*/ 8088 w 8088"/>
                <a:gd name="T21" fmla="*/ 13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88" h="135">
                  <a:moveTo>
                    <a:pt x="0" y="135"/>
                  </a:moveTo>
                  <a:lnTo>
                    <a:pt x="808" y="118"/>
                  </a:lnTo>
                  <a:lnTo>
                    <a:pt x="1616" y="80"/>
                  </a:lnTo>
                  <a:lnTo>
                    <a:pt x="2426" y="40"/>
                  </a:lnTo>
                  <a:lnTo>
                    <a:pt x="3234" y="12"/>
                  </a:lnTo>
                  <a:lnTo>
                    <a:pt x="4044" y="0"/>
                  </a:lnTo>
                  <a:lnTo>
                    <a:pt x="4852" y="12"/>
                  </a:lnTo>
                  <a:lnTo>
                    <a:pt x="5661" y="40"/>
                  </a:lnTo>
                  <a:lnTo>
                    <a:pt x="6470" y="80"/>
                  </a:lnTo>
                  <a:lnTo>
                    <a:pt x="7278" y="118"/>
                  </a:lnTo>
                  <a:lnTo>
                    <a:pt x="8088" y="135"/>
                  </a:lnTo>
                </a:path>
              </a:pathLst>
            </a:custGeom>
            <a:noFill/>
            <a:ln w="33338">
              <a:solidFill>
                <a:srgbClr val="FF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6" name="Rectangle 296"/>
            <p:cNvSpPr>
              <a:spLocks noChangeArrowheads="1"/>
            </p:cNvSpPr>
            <p:nvPr/>
          </p:nvSpPr>
          <p:spPr bwMode="auto">
            <a:xfrm>
              <a:off x="9037736" y="1300819"/>
              <a:ext cx="907171" cy="523220"/>
            </a:xfrm>
            <a:prstGeom prst="rect">
              <a:avLst/>
            </a:prstGeom>
            <a:solidFill>
              <a:schemeClr val="bg1"/>
            </a:solidFill>
            <a:ln>
              <a:noFill/>
            </a:ln>
            <a:effectLst>
              <a:outerShdw blurRad="50800" dist="38100" dir="2700000" algn="tl" rotWithShape="0">
                <a:prstClr val="black">
                  <a:alpha val="40000"/>
                </a:prstClr>
              </a:outerShdw>
            </a:effec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6600"/>
                  </a:solidFill>
                  <a:effectLst/>
                  <a:latin typeface="Arial" panose="020B0604020202020204" pitchFamily="34" charset="0"/>
                </a:rPr>
                <a:t>Genetic</a:t>
              </a:r>
              <a:br>
                <a:rPr kumimoji="0" lang="en-GB" altLang="en-US" sz="1700" b="0" i="0" u="none" strike="noStrike" cap="none" normalizeH="0" baseline="0" dirty="0">
                  <a:ln>
                    <a:noFill/>
                  </a:ln>
                  <a:solidFill>
                    <a:srgbClr val="006600"/>
                  </a:solidFill>
                  <a:effectLst/>
                  <a:latin typeface="Arial" panose="020B0604020202020204" pitchFamily="34" charset="0"/>
                </a:rPr>
              </a:br>
              <a:r>
                <a:rPr kumimoji="0" lang="en-GB" altLang="en-US" sz="1700" b="0" i="0" u="none" strike="noStrike" cap="none" normalizeH="0" baseline="0" dirty="0">
                  <a:ln>
                    <a:noFill/>
                  </a:ln>
                  <a:solidFill>
                    <a:srgbClr val="006600"/>
                  </a:solidFill>
                  <a:effectLst/>
                  <a:latin typeface="Arial" panose="020B0604020202020204" pitchFamily="34" charset="0"/>
                </a:rPr>
                <a:t> Variance</a:t>
              </a:r>
              <a:endParaRPr kumimoji="0" lang="en-GB" altLang="en-US" sz="1800" b="0" i="0" u="none" strike="noStrike" cap="none" normalizeH="0" baseline="0" dirty="0">
                <a:ln>
                  <a:noFill/>
                </a:ln>
                <a:solidFill>
                  <a:srgbClr val="006600"/>
                </a:solidFill>
                <a:effectLst/>
                <a:latin typeface="Arial" panose="020B0604020202020204" pitchFamily="34" charset="0"/>
              </a:endParaRPr>
            </a:p>
          </p:txBody>
        </p:sp>
        <p:sp>
          <p:nvSpPr>
            <p:cNvPr id="98" name="Rectangle 298"/>
            <p:cNvSpPr>
              <a:spLocks noChangeArrowheads="1"/>
            </p:cNvSpPr>
            <p:nvPr/>
          </p:nvSpPr>
          <p:spPr bwMode="auto">
            <a:xfrm>
              <a:off x="5771292" y="1374423"/>
              <a:ext cx="1770062" cy="261610"/>
            </a:xfrm>
            <a:prstGeom prst="rect">
              <a:avLst/>
            </a:prstGeom>
            <a:solidFill>
              <a:schemeClr val="bg1"/>
            </a:solidFill>
            <a:ln>
              <a:noFill/>
            </a:ln>
            <a:effectLst>
              <a:outerShdw blurRad="50800" dist="38100" dir="2700000" algn="tl" rotWithShape="0">
                <a:prstClr val="black">
                  <a:alpha val="40000"/>
                </a:prstClr>
              </a:outerShdw>
            </a:effec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FF0000"/>
                  </a:solidFill>
                  <a:effectLst/>
                  <a:latin typeface="Arial" panose="020B0604020202020204" pitchFamily="34" charset="0"/>
                </a:rPr>
                <a:t>Additive Variance</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02" name="Rectangle 302"/>
            <p:cNvSpPr>
              <a:spLocks noChangeArrowheads="1"/>
            </p:cNvSpPr>
            <p:nvPr/>
          </p:nvSpPr>
          <p:spPr bwMode="auto">
            <a:xfrm>
              <a:off x="6506787" y="5089804"/>
              <a:ext cx="278923" cy="261610"/>
            </a:xfrm>
            <a:prstGeom prst="rect">
              <a:avLst/>
            </a:prstGeom>
            <a:solidFill>
              <a:schemeClr val="bg1"/>
            </a:solidFill>
            <a:ln>
              <a:noFill/>
            </a:ln>
            <a:effectLst>
              <a:outerShdw blurRad="50800" dist="38100" dir="2700000" algn="tl" rotWithShape="0">
                <a:prstClr val="black">
                  <a:alpha val="40000"/>
                </a:prstClr>
              </a:outerShdw>
            </a:effec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800080"/>
                  </a:solidFill>
                  <a:effectLst/>
                  <a:latin typeface="Arial" panose="020B0604020202020204" pitchFamily="34" charset="0"/>
                </a:rPr>
                <a:t>D1</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13" name="Rectangle 313"/>
            <p:cNvSpPr>
              <a:spLocks noChangeArrowheads="1"/>
            </p:cNvSpPr>
            <p:nvPr/>
          </p:nvSpPr>
          <p:spPr bwMode="auto">
            <a:xfrm>
              <a:off x="6483562" y="3053090"/>
              <a:ext cx="363882" cy="261610"/>
            </a:xfrm>
            <a:prstGeom prst="rect">
              <a:avLst/>
            </a:prstGeom>
            <a:solidFill>
              <a:schemeClr val="bg1"/>
            </a:solidFill>
            <a:ln>
              <a:noFill/>
            </a:ln>
            <a:effectLst>
              <a:outerShdw blurRad="50800" dist="38100" dir="2700000" algn="tl" rotWithShape="0">
                <a:prstClr val="black">
                  <a:alpha val="40000"/>
                </a:prstClr>
              </a:outerShdw>
            </a:effec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80"/>
                  </a:solidFill>
                  <a:effectLst/>
                  <a:latin typeface="Arial" panose="020B0604020202020204" pitchFamily="34" charset="0"/>
                </a:rPr>
                <a:t>D2*</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42" name="Line 342"/>
            <p:cNvSpPr>
              <a:spLocks noChangeShapeType="1"/>
            </p:cNvSpPr>
            <p:nvPr/>
          </p:nvSpPr>
          <p:spPr bwMode="auto">
            <a:xfrm>
              <a:off x="5416485" y="3738563"/>
              <a:ext cx="641985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 name="Freeform 1"/>
            <p:cNvSpPr/>
            <p:nvPr/>
          </p:nvSpPr>
          <p:spPr>
            <a:xfrm>
              <a:off x="5412252" y="3153832"/>
              <a:ext cx="6434666" cy="2332567"/>
            </a:xfrm>
            <a:custGeom>
              <a:avLst/>
              <a:gdLst>
                <a:gd name="connsiteX0" fmla="*/ 0 w 6434666"/>
                <a:gd name="connsiteY0" fmla="*/ 546100 h 2311400"/>
                <a:gd name="connsiteX1" fmla="*/ 635000 w 6434666"/>
                <a:gd name="connsiteY1" fmla="*/ 2036233 h 2311400"/>
                <a:gd name="connsiteX2" fmla="*/ 1282700 w 6434666"/>
                <a:gd name="connsiteY2" fmla="*/ 2311400 h 2311400"/>
                <a:gd name="connsiteX3" fmla="*/ 1926166 w 6434666"/>
                <a:gd name="connsiteY3" fmla="*/ 1883833 h 2311400"/>
                <a:gd name="connsiteX4" fmla="*/ 2641600 w 6434666"/>
                <a:gd name="connsiteY4" fmla="*/ 1155700 h 2311400"/>
                <a:gd name="connsiteX5" fmla="*/ 3225800 w 6434666"/>
                <a:gd name="connsiteY5" fmla="*/ 567267 h 2311400"/>
                <a:gd name="connsiteX6" fmla="*/ 3771900 w 6434666"/>
                <a:gd name="connsiteY6" fmla="*/ 169333 h 2311400"/>
                <a:gd name="connsiteX7" fmla="*/ 4440766 w 6434666"/>
                <a:gd name="connsiteY7" fmla="*/ 0 h 2311400"/>
                <a:gd name="connsiteX8" fmla="*/ 5198533 w 6434666"/>
                <a:gd name="connsiteY8" fmla="*/ 143933 h 2311400"/>
                <a:gd name="connsiteX9" fmla="*/ 5753100 w 6434666"/>
                <a:gd name="connsiteY9" fmla="*/ 385233 h 2311400"/>
                <a:gd name="connsiteX10" fmla="*/ 6434666 w 6434666"/>
                <a:gd name="connsiteY10" fmla="*/ 563033 h 2311400"/>
                <a:gd name="connsiteX0" fmla="*/ 0 w 6434666"/>
                <a:gd name="connsiteY0" fmla="*/ 567267 h 2332567"/>
                <a:gd name="connsiteX1" fmla="*/ 635000 w 6434666"/>
                <a:gd name="connsiteY1" fmla="*/ 2057400 h 2332567"/>
                <a:gd name="connsiteX2" fmla="*/ 1282700 w 6434666"/>
                <a:gd name="connsiteY2" fmla="*/ 2332567 h 2332567"/>
                <a:gd name="connsiteX3" fmla="*/ 1926166 w 6434666"/>
                <a:gd name="connsiteY3" fmla="*/ 1905000 h 2332567"/>
                <a:gd name="connsiteX4" fmla="*/ 2641600 w 6434666"/>
                <a:gd name="connsiteY4" fmla="*/ 1176867 h 2332567"/>
                <a:gd name="connsiteX5" fmla="*/ 3225800 w 6434666"/>
                <a:gd name="connsiteY5" fmla="*/ 588434 h 2332567"/>
                <a:gd name="connsiteX6" fmla="*/ 3771900 w 6434666"/>
                <a:gd name="connsiteY6" fmla="*/ 190500 h 2332567"/>
                <a:gd name="connsiteX7" fmla="*/ 4440766 w 6434666"/>
                <a:gd name="connsiteY7" fmla="*/ 0 h 2332567"/>
                <a:gd name="connsiteX8" fmla="*/ 5198533 w 6434666"/>
                <a:gd name="connsiteY8" fmla="*/ 165100 h 2332567"/>
                <a:gd name="connsiteX9" fmla="*/ 5753100 w 6434666"/>
                <a:gd name="connsiteY9" fmla="*/ 406400 h 2332567"/>
                <a:gd name="connsiteX10" fmla="*/ 6434666 w 6434666"/>
                <a:gd name="connsiteY10" fmla="*/ 584200 h 2332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34666" h="2332567">
                  <a:moveTo>
                    <a:pt x="0" y="567267"/>
                  </a:moveTo>
                  <a:lnTo>
                    <a:pt x="635000" y="2057400"/>
                  </a:lnTo>
                  <a:lnTo>
                    <a:pt x="1282700" y="2332567"/>
                  </a:lnTo>
                  <a:lnTo>
                    <a:pt x="1926166" y="1905000"/>
                  </a:lnTo>
                  <a:lnTo>
                    <a:pt x="2641600" y="1176867"/>
                  </a:lnTo>
                  <a:lnTo>
                    <a:pt x="3225800" y="588434"/>
                  </a:lnTo>
                  <a:lnTo>
                    <a:pt x="3771900" y="190500"/>
                  </a:lnTo>
                  <a:lnTo>
                    <a:pt x="4440766" y="0"/>
                  </a:lnTo>
                  <a:lnTo>
                    <a:pt x="5198533" y="165100"/>
                  </a:lnTo>
                  <a:lnTo>
                    <a:pt x="5753100" y="406400"/>
                  </a:lnTo>
                  <a:lnTo>
                    <a:pt x="6434666" y="584200"/>
                  </a:lnTo>
                </a:path>
              </a:pathLst>
            </a:custGeom>
            <a:noFill/>
            <a:ln w="19050">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6" name="Rectangle 316"/>
            <p:cNvSpPr>
              <a:spLocks noChangeArrowheads="1"/>
            </p:cNvSpPr>
            <p:nvPr/>
          </p:nvSpPr>
          <p:spPr bwMode="auto">
            <a:xfrm>
              <a:off x="8477087" y="3257751"/>
              <a:ext cx="256480" cy="276999"/>
            </a:xfrm>
            <a:prstGeom prst="rect">
              <a:avLst/>
            </a:prstGeom>
            <a:solidFill>
              <a:schemeClr val="bg1"/>
            </a:solidFill>
            <a:ln>
              <a:noFill/>
            </a:ln>
            <a:effectLst>
              <a:outerShdw blurRad="50800" dist="38100" dir="2700000" algn="tl" rotWithShape="0">
                <a:prstClr val="black">
                  <a:alpha val="40000"/>
                </a:prstClr>
              </a:outerShdw>
            </a:effec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CC00CC"/>
                  </a:solidFill>
                  <a:effectLst/>
                  <a:latin typeface="Arial" panose="020B0604020202020204" pitchFamily="34" charset="0"/>
                </a:rPr>
                <a:t>H*</a:t>
              </a:r>
            </a:p>
          </p:txBody>
        </p:sp>
        <p:sp>
          <p:nvSpPr>
            <p:cNvPr id="346" name="Rectangle 345"/>
            <p:cNvSpPr/>
            <p:nvPr/>
          </p:nvSpPr>
          <p:spPr>
            <a:xfrm>
              <a:off x="6103368" y="109452"/>
              <a:ext cx="5335622" cy="400110"/>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r>
                <a:rPr lang="en-GB"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sz="2000" baseline="-25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 =(1+F)</a:t>
              </a:r>
              <a:r>
                <a:rPr lang="en-GB"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baseline="-250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GB" dirty="0">
                  <a:latin typeface="Arial" panose="020B0604020202020204" pitchFamily="34" charset="0"/>
                  <a:cs typeface="Arial" panose="020B0604020202020204" pitchFamily="34" charset="0"/>
                </a:rPr>
                <a:t>+(1-F)</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baseline="-250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t>
              </a:r>
              <a:r>
                <a:rPr lang="en-GB" dirty="0">
                  <a:latin typeface="Arial" panose="020B0604020202020204" pitchFamily="34" charset="0"/>
                  <a:cs typeface="Arial" panose="020B0604020202020204" pitchFamily="34" charset="0"/>
                </a:rPr>
                <a:t>+4 F </a:t>
              </a:r>
              <a:r>
                <a:rPr lang="en-GB"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D1</a:t>
              </a:r>
              <a:r>
                <a:rPr lang="en-GB" dirty="0">
                  <a:latin typeface="Arial" panose="020B0604020202020204" pitchFamily="34" charset="0"/>
                  <a:cs typeface="Arial" panose="020B0604020202020204" pitchFamily="34" charset="0"/>
                </a:rPr>
                <a:t>+F </a:t>
              </a:r>
              <a:r>
                <a:rPr lang="en-GB" dirty="0">
                  <a:solidFill>
                    <a:srgbClr val="1F365F"/>
                  </a:solidFill>
                  <a:latin typeface="Arial" panose="020B0604020202020204" pitchFamily="34" charset="0"/>
                  <a:cs typeface="Arial" panose="020B0604020202020204" pitchFamily="34" charset="0"/>
                </a:rPr>
                <a:t>D2*</a:t>
              </a:r>
              <a:r>
                <a:rPr lang="en-GB" dirty="0">
                  <a:latin typeface="Arial" panose="020B0604020202020204" pitchFamily="34" charset="0"/>
                  <a:cs typeface="Arial" panose="020B0604020202020204" pitchFamily="34" charset="0"/>
                </a:rPr>
                <a:t>+F(1-F)</a:t>
              </a:r>
              <a:r>
                <a:rPr lang="en-GB" dirty="0">
                  <a:solidFill>
                    <a:srgbClr val="CC00CC"/>
                  </a:solidFill>
                  <a:latin typeface="Arial" panose="020B0604020202020204" pitchFamily="34" charset="0"/>
                  <a:cs typeface="Arial" panose="020B0604020202020204" pitchFamily="34" charset="0"/>
                </a:rPr>
                <a:t>H*</a:t>
              </a:r>
              <a:endParaRPr lang="en-GB" dirty="0">
                <a:solidFill>
                  <a:srgbClr val="CC00CC"/>
                </a:solidFill>
              </a:endParaRPr>
            </a:p>
          </p:txBody>
        </p:sp>
        <p:sp>
          <p:nvSpPr>
            <p:cNvPr id="348" name="TextBox 347"/>
            <p:cNvSpPr txBox="1"/>
            <p:nvPr/>
          </p:nvSpPr>
          <p:spPr>
            <a:xfrm>
              <a:off x="8368912" y="4316232"/>
              <a:ext cx="3440112" cy="1200329"/>
            </a:xfrm>
            <a:prstGeom prst="rect">
              <a:avLst/>
            </a:prstGeom>
            <a:solidFill>
              <a:srgbClr val="FFFFFF"/>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We have here: a=d=1 and 100 unlinked loci, all with same </a:t>
              </a:r>
              <a:r>
                <a:rPr lang="en-GB" dirty="0" err="1">
                  <a:latin typeface="Arial" panose="020B0604020202020204" pitchFamily="34" charset="0"/>
                  <a:cs typeface="Arial" panose="020B0604020202020204" pitchFamily="34" charset="0"/>
                </a:rPr>
                <a:t>fre-quency</a:t>
              </a:r>
              <a:r>
                <a:rPr lang="en-GB" dirty="0">
                  <a:latin typeface="Arial" panose="020B0604020202020204" pitchFamily="34" charset="0"/>
                  <a:cs typeface="Arial" panose="020B0604020202020204" pitchFamily="34" charset="0"/>
                </a:rPr>
                <a:t> of their dominant allele, so p(A1)=p(B1) … </a:t>
              </a:r>
              <a:r>
                <a:rPr lang="en-GB" i="1" dirty="0">
                  <a:latin typeface="Arial" panose="020B0604020202020204" pitchFamily="34" charset="0"/>
                  <a:cs typeface="Arial" panose="020B0604020202020204" pitchFamily="34" charset="0"/>
                </a:rPr>
                <a:t>et cetera.</a:t>
              </a:r>
            </a:p>
          </p:txBody>
        </p:sp>
        <p:cxnSp>
          <p:nvCxnSpPr>
            <p:cNvPr id="4" name="Straight Arrow Connector 3">
              <a:extLst>
                <a:ext uri="{FF2B5EF4-FFF2-40B4-BE49-F238E27FC236}">
                  <a16:creationId xmlns:a16="http://schemas.microsoft.com/office/drawing/2014/main" id="{35511D7A-723D-440F-B9E1-A964870D5FFF}"/>
                </a:ext>
              </a:extLst>
            </p:cNvPr>
            <p:cNvCxnSpPr>
              <a:cxnSpLocks/>
            </p:cNvCxnSpPr>
            <p:nvPr/>
          </p:nvCxnSpPr>
          <p:spPr>
            <a:xfrm rot="10800000" flipV="1">
              <a:off x="8338292" y="468014"/>
              <a:ext cx="10093" cy="569704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0" name="Rectangle 345">
              <a:extLst>
                <a:ext uri="{FF2B5EF4-FFF2-40B4-BE49-F238E27FC236}">
                  <a16:creationId xmlns:a16="http://schemas.microsoft.com/office/drawing/2014/main" id="{98B1484C-93BA-489B-9FD8-26CDFF376016}"/>
                </a:ext>
              </a:extLst>
            </p:cNvPr>
            <p:cNvSpPr/>
            <p:nvPr/>
          </p:nvSpPr>
          <p:spPr>
            <a:xfrm>
              <a:off x="6087186" y="546423"/>
              <a:ext cx="5335622" cy="400110"/>
            </a:xfrm>
            <a:prstGeom prst="rect">
              <a:avLst/>
            </a:prstGeom>
            <a:solidFill>
              <a:srgbClr val="FFFFFF">
                <a:alpha val="67843"/>
              </a:srgbClr>
            </a:solidFill>
            <a:ln>
              <a:noFill/>
            </a:ln>
            <a:effectLst>
              <a:outerShdw blurRad="50800" dist="38100" dir="2700000" algn="tl" rotWithShape="0">
                <a:prstClr val="black">
                  <a:alpha val="40000"/>
                </a:prstClr>
              </a:outerShdw>
            </a:effectLst>
          </p:spPr>
          <p:txBody>
            <a:bodyPr wrap="square">
              <a:spAutoFit/>
            </a:bodyPr>
            <a:lstStyle/>
            <a:p>
              <a:r>
                <a:rPr lang="en-GB"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sz="2000" baseline="-25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 =(1.7)</a:t>
              </a:r>
              <a:r>
                <a:rPr lang="en-GB"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baseline="-250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 </a:t>
              </a:r>
              <a:r>
                <a:rPr lang="en-GB" dirty="0">
                  <a:latin typeface="Arial" panose="020B0604020202020204" pitchFamily="34" charset="0"/>
                  <a:cs typeface="Arial" panose="020B0604020202020204" pitchFamily="34" charset="0"/>
                </a:rPr>
                <a:t>+ 0.3</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baseline="-250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 </a:t>
              </a:r>
              <a:r>
                <a:rPr lang="en-GB" dirty="0">
                  <a:latin typeface="Arial" panose="020B0604020202020204" pitchFamily="34" charset="0"/>
                  <a:cs typeface="Arial" panose="020B0604020202020204" pitchFamily="34" charset="0"/>
                </a:rPr>
                <a:t>+ 2.8 </a:t>
              </a:r>
              <a:r>
                <a:rPr lang="en-GB"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D1 </a:t>
              </a:r>
              <a:r>
                <a:rPr lang="en-GB" dirty="0">
                  <a:latin typeface="Arial" panose="020B0604020202020204" pitchFamily="34" charset="0"/>
                  <a:cs typeface="Arial" panose="020B0604020202020204" pitchFamily="34" charset="0"/>
                </a:rPr>
                <a:t>+ 0.7</a:t>
              </a:r>
              <a:r>
                <a:rPr lang="en-GB" dirty="0">
                  <a:solidFill>
                    <a:srgbClr val="1F365F"/>
                  </a:solidFill>
                  <a:latin typeface="Arial" panose="020B0604020202020204" pitchFamily="34" charset="0"/>
                  <a:cs typeface="Arial" panose="020B0604020202020204" pitchFamily="34" charset="0"/>
                </a:rPr>
                <a:t>D2* </a:t>
              </a:r>
              <a:r>
                <a:rPr lang="en-GB" dirty="0">
                  <a:latin typeface="Arial" panose="020B0604020202020204" pitchFamily="34" charset="0"/>
                  <a:cs typeface="Arial" panose="020B0604020202020204" pitchFamily="34" charset="0"/>
                </a:rPr>
                <a:t>+ 0.21</a:t>
              </a:r>
              <a:r>
                <a:rPr lang="en-GB" dirty="0">
                  <a:solidFill>
                    <a:srgbClr val="CC00CC"/>
                  </a:solidFill>
                  <a:latin typeface="Arial" panose="020B0604020202020204" pitchFamily="34" charset="0"/>
                  <a:cs typeface="Arial" panose="020B0604020202020204" pitchFamily="34" charset="0"/>
                </a:rPr>
                <a:t>H*</a:t>
              </a:r>
              <a:endParaRPr lang="en-GB" dirty="0">
                <a:solidFill>
                  <a:srgbClr val="CC00CC"/>
                </a:solidFill>
              </a:endParaRPr>
            </a:p>
          </p:txBody>
        </p:sp>
        <p:sp>
          <p:nvSpPr>
            <p:cNvPr id="99" name="TextBox 98">
              <a:extLst>
                <a:ext uri="{FF2B5EF4-FFF2-40B4-BE49-F238E27FC236}">
                  <a16:creationId xmlns:a16="http://schemas.microsoft.com/office/drawing/2014/main" id="{0F674C7B-A170-4042-B4AE-86A73765BF38}"/>
                </a:ext>
              </a:extLst>
            </p:cNvPr>
            <p:cNvSpPr txBox="1"/>
            <p:nvPr/>
          </p:nvSpPr>
          <p:spPr>
            <a:xfrm>
              <a:off x="7532054" y="5656043"/>
              <a:ext cx="787401"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0.455</a:t>
              </a:r>
            </a:p>
          </p:txBody>
        </p:sp>
        <p:sp>
          <p:nvSpPr>
            <p:cNvPr id="100" name="Rectangle 300"/>
            <p:cNvSpPr>
              <a:spLocks noChangeArrowheads="1"/>
            </p:cNvSpPr>
            <p:nvPr/>
          </p:nvSpPr>
          <p:spPr bwMode="auto">
            <a:xfrm rot="16200000">
              <a:off x="7585754" y="2719235"/>
              <a:ext cx="1149830" cy="523220"/>
            </a:xfrm>
            <a:prstGeom prst="rect">
              <a:avLst/>
            </a:prstGeom>
            <a:solidFill>
              <a:schemeClr val="bg1"/>
            </a:solidFill>
            <a:ln>
              <a:noFill/>
            </a:ln>
            <a:effectLst>
              <a:outerShdw blurRad="50800" dist="38100" dir="2700000" algn="tl" rotWithShape="0">
                <a:prstClr val="black">
                  <a:alpha val="40000"/>
                </a:prstClr>
              </a:outerShdw>
            </a:effec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FF"/>
                  </a:solidFill>
                  <a:effectLst/>
                  <a:latin typeface="Arial" panose="020B0604020202020204" pitchFamily="34" charset="0"/>
                </a:rPr>
                <a:t>Dominance</a:t>
              </a:r>
              <a:br>
                <a:rPr kumimoji="0" lang="en-GB" altLang="en-US" sz="1700" b="0" i="0" u="none" strike="noStrike" cap="none" normalizeH="0" baseline="0" dirty="0">
                  <a:ln>
                    <a:noFill/>
                  </a:ln>
                  <a:solidFill>
                    <a:srgbClr val="0000FF"/>
                  </a:solidFill>
                  <a:effectLst/>
                  <a:latin typeface="Arial" panose="020B0604020202020204" pitchFamily="34" charset="0"/>
                </a:rPr>
              </a:br>
              <a:r>
                <a:rPr kumimoji="0" lang="en-GB" altLang="en-US" sz="1700" b="0" i="0" u="none" strike="noStrike" cap="none" normalizeH="0" baseline="0" dirty="0">
                  <a:ln>
                    <a:noFill/>
                  </a:ln>
                  <a:solidFill>
                    <a:srgbClr val="0000FF"/>
                  </a:solidFill>
                  <a:effectLst/>
                  <a:latin typeface="Arial" panose="020B0604020202020204" pitchFamily="34" charset="0"/>
                </a:rPr>
                <a:t>Variance</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grpSp>
    </p:spTree>
    <p:extLst>
      <p:ext uri="{BB962C8B-B14F-4D97-AF65-F5344CB8AC3E}">
        <p14:creationId xmlns:p14="http://schemas.microsoft.com/office/powerpoint/2010/main" val="1760954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TextBox 274"/>
          <p:cNvSpPr txBox="1"/>
          <p:nvPr/>
        </p:nvSpPr>
        <p:spPr>
          <a:xfrm>
            <a:off x="85297" y="67035"/>
            <a:ext cx="12045592" cy="461665"/>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Compare Genetic Variance at F=0.0 and at </a:t>
            </a:r>
            <a:r>
              <a:rPr lang="en-GB" sz="2400" dirty="0">
                <a:solidFill>
                  <a:srgbClr val="7030A0"/>
                </a:solidFill>
                <a:latin typeface="Arial" panose="020B0604020202020204" pitchFamily="34" charset="0"/>
                <a:cs typeface="Arial" panose="020B0604020202020204" pitchFamily="34" charset="0"/>
              </a:rPr>
              <a:t>F=1.0</a:t>
            </a:r>
            <a:r>
              <a:rPr lang="en-GB" sz="2400" dirty="0">
                <a:latin typeface="Arial" panose="020B0604020202020204" pitchFamily="34" charset="0"/>
                <a:cs typeface="Arial" panose="020B0604020202020204" pitchFamily="34" charset="0"/>
              </a:rPr>
              <a:t>.   100 loci, LD=0, a=d= 1 throughout. </a:t>
            </a:r>
          </a:p>
        </p:txBody>
      </p:sp>
      <p:sp>
        <p:nvSpPr>
          <p:cNvPr id="456" name="Rectangle 455"/>
          <p:cNvSpPr/>
          <p:nvPr/>
        </p:nvSpPr>
        <p:spPr>
          <a:xfrm>
            <a:off x="4144433" y="630767"/>
            <a:ext cx="7986456" cy="6112933"/>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58" name="Picture 457"/>
          <p:cNvPicPr>
            <a:picLocks noChangeAspect="1"/>
          </p:cNvPicPr>
          <p:nvPr/>
        </p:nvPicPr>
        <p:blipFill>
          <a:blip r:embed="rId2"/>
          <a:stretch>
            <a:fillRect/>
          </a:stretch>
        </p:blipFill>
        <p:spPr>
          <a:xfrm>
            <a:off x="177863" y="6124956"/>
            <a:ext cx="4884611" cy="652082"/>
          </a:xfrm>
          <a:prstGeom prst="rect">
            <a:avLst/>
          </a:prstGeom>
          <a:effectLst>
            <a:outerShdw blurRad="63500" sx="102000" sy="102000" algn="ctr" rotWithShape="0">
              <a:prstClr val="black">
                <a:alpha val="40000"/>
              </a:prstClr>
            </a:outerShdw>
          </a:effectLst>
        </p:spPr>
      </p:pic>
      <mc:AlternateContent xmlns:mc="http://schemas.openxmlformats.org/markup-compatibility/2006" xmlns:a14="http://schemas.microsoft.com/office/drawing/2010/main">
        <mc:Choice Requires="a14">
          <p:sp>
            <p:nvSpPr>
              <p:cNvPr id="20" name="TextBox 19"/>
              <p:cNvSpPr txBox="1"/>
              <p:nvPr/>
            </p:nvSpPr>
            <p:spPr>
              <a:xfrm>
                <a:off x="135128" y="637725"/>
                <a:ext cx="4055533" cy="5105308"/>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We see again the genetic variance </a:t>
                </a:r>
                <a:r>
                  <a:rPr lang="en-GB"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baseline="-250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dirty="0">
                    <a:solidFill>
                      <a:prstClr val="black"/>
                    </a:solidFill>
                    <a:latin typeface="Arial" panose="020B0604020202020204" pitchFamily="34" charset="0"/>
                    <a:cs typeface="Arial" panose="020B0604020202020204" pitchFamily="34" charset="0"/>
                  </a:rPr>
                  <a:t> and its component</a:t>
                </a:r>
                <a:r>
                  <a:rPr lang="en-GB" dirty="0">
                    <a:solidFill>
                      <a:srgbClr val="0000FF"/>
                    </a:solidFill>
                    <a:latin typeface="Arial" panose="020B0604020202020204" pitchFamily="34" charset="0"/>
                    <a:cs typeface="Arial" panose="020B0604020202020204" pitchFamily="34" charset="0"/>
                  </a:rPr>
                  <a:t>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baseline="-250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GB" dirty="0">
                    <a:solidFill>
                      <a:prstClr val="black"/>
                    </a:solidFill>
                    <a:latin typeface="Arial" panose="020B0604020202020204" pitchFamily="34" charset="0"/>
                    <a:cs typeface="Arial" panose="020B0604020202020204" pitchFamily="34" charset="0"/>
                  </a:rPr>
                  <a:t>; and its component</a:t>
                </a:r>
                <a:r>
                  <a:rPr lang="en-GB" dirty="0">
                    <a:solidFill>
                      <a:srgbClr val="0000FF"/>
                    </a:solidFill>
                    <a:latin typeface="Arial" panose="020B0604020202020204" pitchFamily="34" charset="0"/>
                    <a:cs typeface="Arial" panose="020B0604020202020204" pitchFamily="34" charset="0"/>
                  </a:rPr>
                  <a:t> </a:t>
                </a:r>
                <a:r>
                  <a:rPr lang="en-GB" dirty="0">
                    <a:solidFill>
                      <a:srgbClr val="003399"/>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baseline="-25000" dirty="0">
                    <a:solidFill>
                      <a:srgbClr val="003399"/>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t>
                </a:r>
                <a:r>
                  <a:rPr lang="en-GB" dirty="0">
                    <a:solidFill>
                      <a:prstClr val="black"/>
                    </a:solidFill>
                    <a:latin typeface="Arial" panose="020B0604020202020204" pitchFamily="34" charset="0"/>
                    <a:cs typeface="Arial" panose="020B0604020202020204" pitchFamily="34" charset="0"/>
                  </a:rPr>
                  <a:t>. </a:t>
                </a:r>
                <a:r>
                  <a:rPr lang="en-GB" dirty="0">
                    <a:solidFill>
                      <a:srgbClr val="FF0000"/>
                    </a:solidFill>
                    <a:latin typeface="Arial" panose="020B0604020202020204" pitchFamily="34" charset="0"/>
                    <a:cs typeface="Arial" panose="020B0604020202020204" pitchFamily="34" charset="0"/>
                  </a:rPr>
                  <a:t>Maximum </a:t>
                </a:r>
                <a:r>
                  <a:rPr lang="en-GB" dirty="0">
                    <a:latin typeface="Arial" panose="020B0604020202020204" pitchFamily="34" charset="0"/>
                    <a:cs typeface="Arial" panose="020B0604020202020204" pitchFamily="34" charset="0"/>
                  </a:rPr>
                  <a:t>σ²</a:t>
                </a:r>
                <a:r>
                  <a:rPr lang="en-GB" baseline="-25000" dirty="0">
                    <a:latin typeface="Arial" panose="020B0604020202020204" pitchFamily="34" charset="0"/>
                    <a:cs typeface="Arial" panose="020B0604020202020204" pitchFamily="34" charset="0"/>
                  </a:rPr>
                  <a:t>G</a:t>
                </a:r>
                <a:r>
                  <a:rPr lang="en-GB" baseline="-25000" dirty="0">
                    <a:solidFill>
                      <a:srgbClr val="FF0000"/>
                    </a:solidFill>
                    <a:latin typeface="Arial" panose="020B0604020202020204" pitchFamily="34" charset="0"/>
                    <a:cs typeface="Arial" panose="020B0604020202020204" pitchFamily="34" charset="0"/>
                  </a:rPr>
                  <a:t>  </a:t>
                </a:r>
                <a:r>
                  <a:rPr lang="en-GB" dirty="0">
                    <a:solidFill>
                      <a:prstClr val="black"/>
                    </a:solidFill>
                    <a:latin typeface="Arial" panose="020B0604020202020204" pitchFamily="34" charset="0"/>
                    <a:cs typeface="Arial" panose="020B0604020202020204" pitchFamily="34" charset="0"/>
                  </a:rPr>
                  <a:t>is </a:t>
                </a:r>
                <a:r>
                  <a:rPr lang="en-GB" dirty="0">
                    <a:solidFill>
                      <a:srgbClr val="FF0000"/>
                    </a:solidFill>
                    <a:latin typeface="Arial" panose="020B0604020202020204" pitchFamily="34" charset="0"/>
                    <a:cs typeface="Arial" panose="020B0604020202020204" pitchFamily="34" charset="0"/>
                  </a:rPr>
                  <a:t>1</a:t>
                </a:r>
                <a:r>
                  <a:rPr lang="en-GB" dirty="0">
                    <a:solidFill>
                      <a:prstClr val="black"/>
                    </a:solidFill>
                    <a:latin typeface="Arial" panose="020B0604020202020204" pitchFamily="34" charset="0"/>
                    <a:cs typeface="Arial" panose="020B0604020202020204" pitchFamily="34" charset="0"/>
                  </a:rPr>
                  <a:t> per locus (here: </a:t>
                </a:r>
                <a:r>
                  <a:rPr lang="en-GB" dirty="0">
                    <a:solidFill>
                      <a:srgbClr val="FF0000"/>
                    </a:solidFill>
                    <a:latin typeface="Arial" panose="020B0604020202020204" pitchFamily="34" charset="0"/>
                    <a:cs typeface="Arial" panose="020B0604020202020204" pitchFamily="34" charset="0"/>
                  </a:rPr>
                  <a:t>100</a:t>
                </a:r>
                <a:r>
                  <a:rPr lang="en-GB" dirty="0">
                    <a:solidFill>
                      <a:prstClr val="black"/>
                    </a:solidFill>
                    <a:latin typeface="Arial" panose="020B0604020202020204" pitchFamily="34" charset="0"/>
                    <a:cs typeface="Arial" panose="020B0604020202020204" pitchFamily="34" charset="0"/>
                  </a:rPr>
                  <a:t> with 100 such loci).  </a:t>
                </a:r>
                <a:r>
                  <a:rPr lang="en-GB" dirty="0">
                    <a:solidFill>
                      <a:srgbClr val="FF0000"/>
                    </a:solidFill>
                    <a:latin typeface="Arial" panose="020B0604020202020204" pitchFamily="34" charset="0"/>
                    <a:cs typeface="Arial" panose="020B0604020202020204" pitchFamily="34" charset="0"/>
                  </a:rPr>
                  <a:t>Maximum</a:t>
                </a:r>
                <a:r>
                  <a:rPr lang="en-GB" dirty="0">
                    <a:solidFill>
                      <a:prstClr val="black"/>
                    </a:solidFill>
                    <a:latin typeface="Arial" panose="020B0604020202020204" pitchFamily="34" charset="0"/>
                    <a:cs typeface="Arial" panose="020B0604020202020204" pitchFamily="34" charset="0"/>
                  </a:rPr>
                  <a:t> is true for 0 &lt; F &lt; 1. To achieve this </a:t>
                </a:r>
                <a:r>
                  <a:rPr lang="en-GB" dirty="0">
                    <a:solidFill>
                      <a:srgbClr val="FF0000"/>
                    </a:solidFill>
                    <a:latin typeface="Arial" panose="020B0604020202020204" pitchFamily="34" charset="0"/>
                    <a:cs typeface="Arial" panose="020B0604020202020204" pitchFamily="34" charset="0"/>
                  </a:rPr>
                  <a:t>maximum</a:t>
                </a:r>
                <a:r>
                  <a:rPr lang="en-GB" dirty="0">
                    <a:solidFill>
                      <a:prstClr val="black"/>
                    </a:solidFill>
                    <a:latin typeface="Arial" panose="020B0604020202020204" pitchFamily="34" charset="0"/>
                    <a:cs typeface="Arial" panose="020B0604020202020204" pitchFamily="34" charset="0"/>
                  </a:rPr>
                  <a:t>, at F=0 we need p* =</a:t>
                </a:r>
                <a14:m>
                  <m:oMath xmlns:m="http://schemas.openxmlformats.org/officeDocument/2006/math">
                    <m:r>
                      <a:rPr lang="en-GB" i="1">
                        <a:latin typeface="Cambria Math" panose="02040503050406030204" pitchFamily="18" charset="0"/>
                      </a:rPr>
                      <m:t>1− </m:t>
                    </m:r>
                    <m:rad>
                      <m:radPr>
                        <m:degHide m:val="on"/>
                        <m:ctrlPr>
                          <a:rPr lang="en-GB" i="1">
                            <a:latin typeface="Cambria Math" panose="02040503050406030204" pitchFamily="18" charset="0"/>
                          </a:rPr>
                        </m:ctrlPr>
                      </m:radPr>
                      <m:deg/>
                      <m:e>
                        <m:r>
                          <a:rPr lang="en-GB" i="1">
                            <a:latin typeface="Cambria Math" panose="02040503050406030204" pitchFamily="18" charset="0"/>
                          </a:rPr>
                          <m:t>2</m:t>
                        </m:r>
                      </m:e>
                    </m:rad>
                    <m:r>
                      <a:rPr lang="en-GB" i="1">
                        <a:latin typeface="Cambria Math" panose="02040503050406030204" pitchFamily="18" charset="0"/>
                      </a:rPr>
                      <m:t>/2</m:t>
                    </m:r>
                  </m:oMath>
                </a14:m>
                <a:r>
                  <a:rPr lang="en-GB" dirty="0">
                    <a:latin typeface="Arial" panose="020B0604020202020204" pitchFamily="34" charset="0"/>
                    <a:cs typeface="Arial" panose="020B0604020202020204" pitchFamily="34" charset="0"/>
                  </a:rPr>
                  <a:t>≈ 0.2929, and at F=1 we need </a:t>
                </a:r>
                <a:r>
                  <a:rPr lang="en-GB" dirty="0">
                    <a:solidFill>
                      <a:prstClr val="black"/>
                    </a:solidFill>
                    <a:latin typeface="Arial" panose="020B0604020202020204" pitchFamily="34" charset="0"/>
                    <a:cs typeface="Arial" panose="020B0604020202020204" pitchFamily="34" charset="0"/>
                  </a:rPr>
                  <a:t>p* = 0.5. Given F=0,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baseline="-25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baseline="-25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baseline="-25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 </a:t>
                </a:r>
                <a:r>
                  <a:rPr lang="en-GB" baseline="-25000"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is not symmetrical around its p*, whereas (given </a:t>
                </a:r>
                <a:r>
                  <a:rPr lang="en-GB" dirty="0">
                    <a:solidFill>
                      <a:srgbClr val="7030A0"/>
                    </a:solidFill>
                    <a:latin typeface="Arial" panose="020B0604020202020204" pitchFamily="34" charset="0"/>
                    <a:cs typeface="Arial" panose="020B0604020202020204" pitchFamily="34" charset="0"/>
                  </a:rPr>
                  <a:t>F=1</a:t>
                </a:r>
                <a:r>
                  <a:rPr lang="en-GB" dirty="0">
                    <a:latin typeface="Arial" panose="020B0604020202020204" pitchFamily="34" charset="0"/>
                    <a:cs typeface="Arial" panose="020B0604020202020204" pitchFamily="34" charset="0"/>
                  </a:rPr>
                  <a:t>) </a:t>
                </a:r>
                <a:r>
                  <a:rPr lang="en-GB"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baseline="-25000"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dirty="0">
                    <a:solidFill>
                      <a:srgbClr val="7030A0"/>
                    </a:solidFill>
                    <a:latin typeface="Arial" panose="020B0604020202020204" pitchFamily="34" charset="0"/>
                    <a:cs typeface="Arial" panose="020B0604020202020204" pitchFamily="34" charset="0"/>
                  </a:rPr>
                  <a:t>=2σ²</a:t>
                </a:r>
                <a:r>
                  <a:rPr lang="en-GB" baseline="-25000" dirty="0">
                    <a:solidFill>
                      <a:srgbClr val="7030A0"/>
                    </a:solidFill>
                    <a:latin typeface="Arial" panose="020B0604020202020204" pitchFamily="34" charset="0"/>
                    <a:cs typeface="Arial" panose="020B0604020202020204" pitchFamily="34" charset="0"/>
                  </a:rPr>
                  <a:t>A</a:t>
                </a:r>
                <a:r>
                  <a:rPr lang="en-GB" dirty="0">
                    <a:solidFill>
                      <a:srgbClr val="7030A0"/>
                    </a:solidFill>
                    <a:latin typeface="Arial" panose="020B0604020202020204" pitchFamily="34" charset="0"/>
                    <a:cs typeface="Arial" panose="020B0604020202020204" pitchFamily="34" charset="0"/>
                  </a:rPr>
                  <a:t>+4D</a:t>
                </a:r>
                <a:r>
                  <a:rPr lang="en-GB" baseline="-25000" dirty="0">
                    <a:solidFill>
                      <a:srgbClr val="7030A0"/>
                    </a:solidFill>
                    <a:latin typeface="Arial" panose="020B0604020202020204" pitchFamily="34" charset="0"/>
                    <a:cs typeface="Arial" panose="020B0604020202020204" pitchFamily="34" charset="0"/>
                  </a:rPr>
                  <a:t>1</a:t>
                </a:r>
                <a:r>
                  <a:rPr lang="en-GB" dirty="0">
                    <a:solidFill>
                      <a:srgbClr val="7030A0"/>
                    </a:solidFill>
                    <a:latin typeface="Arial" panose="020B0604020202020204" pitchFamily="34" charset="0"/>
                    <a:cs typeface="Arial" panose="020B0604020202020204" pitchFamily="34" charset="0"/>
                  </a:rPr>
                  <a:t>+D</a:t>
                </a:r>
                <a:r>
                  <a:rPr lang="en-GB" baseline="-25000" dirty="0">
                    <a:solidFill>
                      <a:srgbClr val="7030A0"/>
                    </a:solidFill>
                    <a:latin typeface="Arial" panose="020B0604020202020204" pitchFamily="34" charset="0"/>
                    <a:cs typeface="Arial" panose="020B0604020202020204" pitchFamily="34" charset="0"/>
                  </a:rPr>
                  <a:t>2</a:t>
                </a:r>
                <a:r>
                  <a:rPr lang="en-GB" dirty="0">
                    <a:solidFill>
                      <a:srgbClr val="7030A0"/>
                    </a:solidFill>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is indeed symmetrical around p=0.5.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Take each individual at F=0 (HWE; S0). Develop S0-derived DH-bulks (no </a:t>
                </a:r>
                <a:r>
                  <a:rPr lang="en-GB" dirty="0" err="1">
                    <a:latin typeface="Arial" panose="020B0604020202020204" pitchFamily="34" charset="0"/>
                    <a:cs typeface="Arial" panose="020B0604020202020204" pitchFamily="34" charset="0"/>
                  </a:rPr>
                  <a:t>Sel</a:t>
                </a:r>
                <a:r>
                  <a:rPr lang="en-GB" dirty="0">
                    <a:latin typeface="Arial" panose="020B0604020202020204" pitchFamily="34" charset="0"/>
                    <a:cs typeface="Arial" panose="020B0604020202020204" pitchFamily="34" charset="0"/>
                  </a:rPr>
                  <a:t>-Drift-</a:t>
                </a:r>
                <a:r>
                  <a:rPr lang="en-GB" dirty="0" err="1">
                    <a:latin typeface="Arial" panose="020B0604020202020204" pitchFamily="34" charset="0"/>
                    <a:cs typeface="Arial" panose="020B0604020202020204" pitchFamily="34" charset="0"/>
                  </a:rPr>
                  <a:t>Migr</a:t>
                </a:r>
                <a:r>
                  <a:rPr lang="en-GB" dirty="0">
                    <a:latin typeface="Arial" panose="020B0604020202020204" pitchFamily="34" charset="0"/>
                    <a:cs typeface="Arial" panose="020B0604020202020204" pitchFamily="34" charset="0"/>
                  </a:rPr>
                  <a:t>-Mut): The variance </a:t>
                </a:r>
                <a:r>
                  <a:rPr lang="en-GB" dirty="0">
                    <a:solidFill>
                      <a:srgbClr val="CC00CC"/>
                    </a:solidFill>
                    <a:latin typeface="Arial" panose="020B0604020202020204" pitchFamily="34" charset="0"/>
                    <a:cs typeface="Arial" panose="020B0604020202020204" pitchFamily="34" charset="0"/>
                  </a:rPr>
                  <a:t>between these homozygous bulks </a:t>
                </a:r>
                <a:r>
                  <a:rPr lang="en-GB" dirty="0">
                    <a:latin typeface="Arial" panose="020B0604020202020204" pitchFamily="34" charset="0"/>
                    <a:cs typeface="Arial" panose="020B0604020202020204" pitchFamily="34" charset="0"/>
                  </a:rPr>
                  <a:t>is </a:t>
                </a:r>
                <a:r>
                  <a:rPr lang="en-GB" altLang="en-US" dirty="0">
                    <a:effectLst>
                      <a:outerShdw blurRad="38100" dist="38100" dir="2700000" algn="tl">
                        <a:srgbClr val="000000">
                          <a:alpha val="43137"/>
                        </a:srgbClr>
                      </a:outerShdw>
                    </a:effectLst>
                    <a:latin typeface="Arial" panose="020B0604020202020204" pitchFamily="34" charset="0"/>
                  </a:rPr>
                  <a:t>½ </a:t>
                </a:r>
                <a:r>
                  <a:rPr lang="en-GB" altLang="en-US" dirty="0">
                    <a:latin typeface="Arial" panose="020B0604020202020204" pitchFamily="34" charset="0"/>
                  </a:rPr>
                  <a:t>of the</a:t>
                </a:r>
                <a:r>
                  <a:rPr lang="en-GB" altLang="en-US" dirty="0">
                    <a:solidFill>
                      <a:srgbClr val="CC00CC"/>
                    </a:solidFill>
                    <a:latin typeface="Arial" panose="020B0604020202020204" pitchFamily="34" charset="0"/>
                  </a:rPr>
                  <a:t> </a:t>
                </a:r>
                <a:r>
                  <a:rPr lang="en-GB" altLang="en-US" dirty="0">
                    <a:solidFill>
                      <a:srgbClr val="800080"/>
                    </a:solidFill>
                    <a:latin typeface="Arial" panose="020B0604020202020204" pitchFamily="34" charset="0"/>
                  </a:rPr>
                  <a:t>Genetic Variance at F=1</a:t>
                </a:r>
                <a:r>
                  <a:rPr lang="en-GB" altLang="en-US" dirty="0">
                    <a:solidFill>
                      <a:srgbClr val="CC00CC"/>
                    </a:solidFill>
                    <a:latin typeface="Arial" panose="020B0604020202020204" pitchFamily="34" charset="0"/>
                  </a:rPr>
                  <a:t>.</a:t>
                </a:r>
                <a:endParaRPr lang="en-GB" dirty="0">
                  <a:solidFill>
                    <a:srgbClr val="CC00CC"/>
                  </a:solidFill>
                  <a:latin typeface="Arial" panose="020B0604020202020204" pitchFamily="34" charset="0"/>
                  <a:cs typeface="Arial" panose="020B0604020202020204" pitchFamily="34" charset="0"/>
                </a:endParaRPr>
              </a:p>
            </p:txBody>
          </p:sp>
        </mc:Choice>
        <mc:Fallback xmlns="">
          <p:sp>
            <p:nvSpPr>
              <p:cNvPr id="20" name="TextBox 19"/>
              <p:cNvSpPr txBox="1">
                <a:spLocks noRot="1" noChangeAspect="1" noMove="1" noResize="1" noEditPoints="1" noAdjustHandles="1" noChangeArrowheads="1" noChangeShapeType="1" noTextEdit="1"/>
              </p:cNvSpPr>
              <p:nvPr/>
            </p:nvSpPr>
            <p:spPr>
              <a:xfrm>
                <a:off x="135128" y="637725"/>
                <a:ext cx="4055533" cy="5105308"/>
              </a:xfrm>
              <a:prstGeom prst="rect">
                <a:avLst/>
              </a:prstGeom>
              <a:blipFill>
                <a:blip r:embed="rId3"/>
                <a:stretch>
                  <a:fillRect/>
                </a:stretch>
              </a:blipFill>
              <a:ln>
                <a:noFill/>
              </a:ln>
              <a:effectLst>
                <a:outerShdw blurRad="50800" dist="38100" dir="2700000" algn="tl" rotWithShape="0">
                  <a:prstClr val="black">
                    <a:alpha val="40000"/>
                  </a:prstClr>
                </a:outerShdw>
              </a:effectLst>
            </p:spPr>
            <p:txBody>
              <a:bodyPr/>
              <a:lstStyle/>
              <a:p>
                <a:r>
                  <a:rPr lang="en-GB">
                    <a:noFill/>
                  </a:rPr>
                  <a:t> </a:t>
                </a:r>
              </a:p>
            </p:txBody>
          </p:sp>
        </mc:Fallback>
      </mc:AlternateContent>
      <p:cxnSp>
        <p:nvCxnSpPr>
          <p:cNvPr id="3" name="Straight Arrow Connector 2"/>
          <p:cNvCxnSpPr/>
          <p:nvPr/>
        </p:nvCxnSpPr>
        <p:spPr>
          <a:xfrm>
            <a:off x="7391404" y="806980"/>
            <a:ext cx="0" cy="5065712"/>
          </a:xfrm>
          <a:prstGeom prst="straightConnector1">
            <a:avLst/>
          </a:prstGeom>
          <a:ln>
            <a:solidFill>
              <a:schemeClr val="bg1">
                <a:lumMod val="85000"/>
              </a:schemeClr>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76" name="Straight Arrow Connector 275"/>
          <p:cNvCxnSpPr>
            <a:stCxn id="437" idx="1"/>
            <a:endCxn id="305" idx="0"/>
          </p:cNvCxnSpPr>
          <p:nvPr/>
        </p:nvCxnSpPr>
        <p:spPr>
          <a:xfrm flipH="1">
            <a:off x="8726487" y="805392"/>
            <a:ext cx="1588" cy="5067300"/>
          </a:xfrm>
          <a:prstGeom prst="straightConnector1">
            <a:avLst/>
          </a:prstGeom>
          <a:ln>
            <a:solidFill>
              <a:schemeClr val="bg1">
                <a:lumMod val="85000"/>
              </a:schemeClr>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rot="19157488">
            <a:off x="6804010" y="6134094"/>
            <a:ext cx="779462" cy="307777"/>
          </a:xfrm>
          <a:prstGeom prst="rect">
            <a:avLst/>
          </a:prstGeom>
          <a:solidFill>
            <a:schemeClr val="bg1">
              <a:lumMod val="95000"/>
            </a:schemeClr>
          </a:solidFill>
          <a:ln>
            <a:solidFill>
              <a:schemeClr val="bg1">
                <a:lumMod val="85000"/>
              </a:schemeClr>
            </a:solidFill>
          </a:ln>
          <a:effectLst>
            <a:outerShdw blurRad="63500" sx="102000" sy="102000" algn="ctr" rotWithShape="0">
              <a:prstClr val="black">
                <a:alpha val="40000"/>
              </a:prstClr>
            </a:outerShdw>
          </a:effectLst>
        </p:spPr>
        <p:txBody>
          <a:bodyPr wrap="square" rtlCol="0">
            <a:spAutoFit/>
          </a:bodyPr>
          <a:lstStyle/>
          <a:p>
            <a:r>
              <a:rPr lang="en-GB" sz="1400" dirty="0">
                <a:latin typeface="Arial" panose="020B0604020202020204" pitchFamily="34" charset="0"/>
                <a:cs typeface="Arial" panose="020B0604020202020204" pitchFamily="34" charset="0"/>
              </a:rPr>
              <a:t>0.2929</a:t>
            </a:r>
          </a:p>
        </p:txBody>
      </p:sp>
      <p:sp>
        <p:nvSpPr>
          <p:cNvPr id="277" name="TextBox 276"/>
          <p:cNvSpPr txBox="1"/>
          <p:nvPr/>
        </p:nvSpPr>
        <p:spPr>
          <a:xfrm rot="19157488">
            <a:off x="8549873" y="5350155"/>
            <a:ext cx="540044" cy="307777"/>
          </a:xfrm>
          <a:prstGeom prst="rect">
            <a:avLst/>
          </a:prstGeom>
          <a:solidFill>
            <a:schemeClr val="bg1">
              <a:lumMod val="95000"/>
            </a:schemeClr>
          </a:solidFill>
          <a:effectLst>
            <a:outerShdw blurRad="63500" sx="102000" sy="102000" algn="ctr" rotWithShape="0">
              <a:prstClr val="black">
                <a:alpha val="40000"/>
              </a:prstClr>
            </a:outerShdw>
          </a:effectLst>
        </p:spPr>
        <p:txBody>
          <a:bodyPr wrap="square" rtlCol="0">
            <a:spAutoFit/>
          </a:bodyPr>
          <a:lstStyle/>
          <a:p>
            <a:r>
              <a:rPr lang="en-GB" sz="1400" dirty="0">
                <a:latin typeface="Arial" panose="020B0604020202020204" pitchFamily="34" charset="0"/>
                <a:cs typeface="Arial" panose="020B0604020202020204" pitchFamily="34" charset="0"/>
              </a:rPr>
              <a:t>0.50</a:t>
            </a:r>
          </a:p>
        </p:txBody>
      </p:sp>
      <p:cxnSp>
        <p:nvCxnSpPr>
          <p:cNvPr id="4" name="Straight Connector 3">
            <a:extLst>
              <a:ext uri="{FF2B5EF4-FFF2-40B4-BE49-F238E27FC236}">
                <a16:creationId xmlns:a16="http://schemas.microsoft.com/office/drawing/2014/main" id="{EA6CF5CB-DE82-46CC-9736-17F7EBA54DD6}"/>
              </a:ext>
            </a:extLst>
          </p:cNvPr>
          <p:cNvCxnSpPr>
            <a:cxnSpLocks/>
            <a:stCxn id="278" idx="2"/>
            <a:endCxn id="280" idx="0"/>
          </p:cNvCxnSpPr>
          <p:nvPr/>
        </p:nvCxnSpPr>
        <p:spPr>
          <a:xfrm>
            <a:off x="6246231" y="1449812"/>
            <a:ext cx="1614276" cy="836717"/>
          </a:xfrm>
          <a:prstGeom prst="line">
            <a:avLst/>
          </a:prstGeom>
          <a:ln w="127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7842900B-2482-44E2-9BFD-A8386AF1FDFE}"/>
              </a:ext>
            </a:extLst>
          </p:cNvPr>
          <p:cNvCxnSpPr>
            <a:cxnSpLocks/>
            <a:endCxn id="282" idx="0"/>
          </p:cNvCxnSpPr>
          <p:nvPr/>
        </p:nvCxnSpPr>
        <p:spPr>
          <a:xfrm>
            <a:off x="7862891" y="2839912"/>
            <a:ext cx="11616" cy="2163158"/>
          </a:xfrm>
          <a:prstGeom prst="line">
            <a:avLst/>
          </a:prstGeom>
          <a:ln w="127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D42F039D-DC17-4F37-97AE-DE341E6496AB}"/>
              </a:ext>
            </a:extLst>
          </p:cNvPr>
          <p:cNvGrpSpPr/>
          <p:nvPr/>
        </p:nvGrpSpPr>
        <p:grpSpPr>
          <a:xfrm>
            <a:off x="4497972" y="649593"/>
            <a:ext cx="7575589" cy="5972816"/>
            <a:chOff x="4497972" y="649593"/>
            <a:chExt cx="7575589" cy="5972816"/>
          </a:xfrm>
        </p:grpSpPr>
        <p:grpSp>
          <p:nvGrpSpPr>
            <p:cNvPr id="454" name="Group 453"/>
            <p:cNvGrpSpPr/>
            <p:nvPr/>
          </p:nvGrpSpPr>
          <p:grpSpPr>
            <a:xfrm>
              <a:off x="4497972" y="664105"/>
              <a:ext cx="7575589" cy="5958304"/>
              <a:chOff x="3545473" y="782638"/>
              <a:chExt cx="7575589" cy="5958304"/>
            </a:xfrm>
          </p:grpSpPr>
          <p:sp>
            <p:nvSpPr>
              <p:cNvPr id="39" name="Line 6"/>
              <p:cNvSpPr>
                <a:spLocks noChangeShapeType="1"/>
              </p:cNvSpPr>
              <p:nvPr/>
            </p:nvSpPr>
            <p:spPr bwMode="auto">
              <a:xfrm flipV="1">
                <a:off x="4564063" y="923925"/>
                <a:ext cx="0" cy="50673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0" name="Line 7"/>
              <p:cNvSpPr>
                <a:spLocks noChangeShapeType="1"/>
              </p:cNvSpPr>
              <p:nvPr/>
            </p:nvSpPr>
            <p:spPr bwMode="auto">
              <a:xfrm flipV="1">
                <a:off x="10983913" y="923925"/>
                <a:ext cx="0" cy="50673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 name="Line 8"/>
              <p:cNvSpPr>
                <a:spLocks noChangeShapeType="1"/>
              </p:cNvSpPr>
              <p:nvPr/>
            </p:nvSpPr>
            <p:spPr bwMode="auto">
              <a:xfrm flipH="1">
                <a:off x="4462463" y="5991225"/>
                <a:ext cx="10160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2" name="Rectangle 9"/>
              <p:cNvSpPr>
                <a:spLocks noChangeArrowheads="1"/>
              </p:cNvSpPr>
              <p:nvPr/>
            </p:nvSpPr>
            <p:spPr bwMode="auto">
              <a:xfrm>
                <a:off x="4159251" y="5849938"/>
                <a:ext cx="1570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rgbClr val="000000"/>
                    </a:solidFill>
                    <a:effectLst/>
                    <a:latin typeface="Arial" panose="020B0604020202020204" pitchFamily="34" charset="0"/>
                  </a:rPr>
                  <a:t>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43" name="Line 10"/>
              <p:cNvSpPr>
                <a:spLocks noChangeShapeType="1"/>
              </p:cNvSpPr>
              <p:nvPr/>
            </p:nvSpPr>
            <p:spPr bwMode="auto">
              <a:xfrm flipH="1">
                <a:off x="4511676" y="5738813"/>
                <a:ext cx="52388"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4" name="Line 11"/>
              <p:cNvSpPr>
                <a:spLocks noChangeShapeType="1"/>
              </p:cNvSpPr>
              <p:nvPr/>
            </p:nvSpPr>
            <p:spPr bwMode="auto">
              <a:xfrm flipH="1">
                <a:off x="4462463" y="5484813"/>
                <a:ext cx="10160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5" name="Rectangle 12"/>
              <p:cNvSpPr>
                <a:spLocks noChangeArrowheads="1"/>
              </p:cNvSpPr>
              <p:nvPr/>
            </p:nvSpPr>
            <p:spPr bwMode="auto">
              <a:xfrm>
                <a:off x="4003676" y="5343525"/>
                <a:ext cx="3141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rgbClr val="000000"/>
                    </a:solidFill>
                    <a:effectLst/>
                    <a:latin typeface="Arial" panose="020B0604020202020204" pitchFamily="34" charset="0"/>
                  </a:rPr>
                  <a:t>10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46" name="Line 13"/>
              <p:cNvSpPr>
                <a:spLocks noChangeShapeType="1"/>
              </p:cNvSpPr>
              <p:nvPr/>
            </p:nvSpPr>
            <p:spPr bwMode="auto">
              <a:xfrm flipH="1">
                <a:off x="4511676" y="5230813"/>
                <a:ext cx="52388"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7" name="Line 14"/>
              <p:cNvSpPr>
                <a:spLocks noChangeShapeType="1"/>
              </p:cNvSpPr>
              <p:nvPr/>
            </p:nvSpPr>
            <p:spPr bwMode="auto">
              <a:xfrm flipH="1">
                <a:off x="4462463" y="4978400"/>
                <a:ext cx="10160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8" name="Rectangle 15"/>
              <p:cNvSpPr>
                <a:spLocks noChangeArrowheads="1"/>
              </p:cNvSpPr>
              <p:nvPr/>
            </p:nvSpPr>
            <p:spPr bwMode="auto">
              <a:xfrm>
                <a:off x="4003676" y="4837113"/>
                <a:ext cx="3141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rgbClr val="000000"/>
                    </a:solidFill>
                    <a:effectLst/>
                    <a:latin typeface="Arial" panose="020B0604020202020204" pitchFamily="34" charset="0"/>
                  </a:rPr>
                  <a:t>20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49" name="Line 16"/>
              <p:cNvSpPr>
                <a:spLocks noChangeShapeType="1"/>
              </p:cNvSpPr>
              <p:nvPr/>
            </p:nvSpPr>
            <p:spPr bwMode="auto">
              <a:xfrm flipH="1">
                <a:off x="4511676" y="4724400"/>
                <a:ext cx="52388"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0" name="Line 17"/>
              <p:cNvSpPr>
                <a:spLocks noChangeShapeType="1"/>
              </p:cNvSpPr>
              <p:nvPr/>
            </p:nvSpPr>
            <p:spPr bwMode="auto">
              <a:xfrm flipH="1">
                <a:off x="4462463" y="4471988"/>
                <a:ext cx="10160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1" name="Rectangle 18"/>
              <p:cNvSpPr>
                <a:spLocks noChangeArrowheads="1"/>
              </p:cNvSpPr>
              <p:nvPr/>
            </p:nvSpPr>
            <p:spPr bwMode="auto">
              <a:xfrm>
                <a:off x="4003676" y="4330700"/>
                <a:ext cx="3141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rgbClr val="000000"/>
                    </a:solidFill>
                    <a:effectLst/>
                    <a:latin typeface="Arial" panose="020B0604020202020204" pitchFamily="34" charset="0"/>
                  </a:rPr>
                  <a:t>30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52" name="Line 19"/>
              <p:cNvSpPr>
                <a:spLocks noChangeShapeType="1"/>
              </p:cNvSpPr>
              <p:nvPr/>
            </p:nvSpPr>
            <p:spPr bwMode="auto">
              <a:xfrm flipH="1">
                <a:off x="4511676" y="4217988"/>
                <a:ext cx="52388"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3" name="Line 20"/>
              <p:cNvSpPr>
                <a:spLocks noChangeShapeType="1"/>
              </p:cNvSpPr>
              <p:nvPr/>
            </p:nvSpPr>
            <p:spPr bwMode="auto">
              <a:xfrm flipH="1">
                <a:off x="4462463" y="3963988"/>
                <a:ext cx="10160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 name="Rectangle 21"/>
              <p:cNvSpPr>
                <a:spLocks noChangeArrowheads="1"/>
              </p:cNvSpPr>
              <p:nvPr/>
            </p:nvSpPr>
            <p:spPr bwMode="auto">
              <a:xfrm>
                <a:off x="4003676" y="3822700"/>
                <a:ext cx="3141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rgbClr val="000000"/>
                    </a:solidFill>
                    <a:effectLst/>
                    <a:latin typeface="Arial" panose="020B0604020202020204" pitchFamily="34" charset="0"/>
                  </a:rPr>
                  <a:t>40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68" name="Line 22"/>
              <p:cNvSpPr>
                <a:spLocks noChangeShapeType="1"/>
              </p:cNvSpPr>
              <p:nvPr/>
            </p:nvSpPr>
            <p:spPr bwMode="auto">
              <a:xfrm flipH="1">
                <a:off x="4511676" y="3711575"/>
                <a:ext cx="52388"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9" name="Line 23"/>
              <p:cNvSpPr>
                <a:spLocks noChangeShapeType="1"/>
              </p:cNvSpPr>
              <p:nvPr/>
            </p:nvSpPr>
            <p:spPr bwMode="auto">
              <a:xfrm flipH="1">
                <a:off x="4462463" y="3457575"/>
                <a:ext cx="10160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0" name="Rectangle 24"/>
              <p:cNvSpPr>
                <a:spLocks noChangeArrowheads="1"/>
              </p:cNvSpPr>
              <p:nvPr/>
            </p:nvSpPr>
            <p:spPr bwMode="auto">
              <a:xfrm>
                <a:off x="4003676" y="3316288"/>
                <a:ext cx="3141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rgbClr val="000000"/>
                    </a:solidFill>
                    <a:effectLst/>
                    <a:latin typeface="Arial" panose="020B0604020202020204" pitchFamily="34" charset="0"/>
                  </a:rPr>
                  <a:t>50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71" name="Line 25"/>
              <p:cNvSpPr>
                <a:spLocks noChangeShapeType="1"/>
              </p:cNvSpPr>
              <p:nvPr/>
            </p:nvSpPr>
            <p:spPr bwMode="auto">
              <a:xfrm flipH="1">
                <a:off x="4511676" y="3203575"/>
                <a:ext cx="52388"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2" name="Line 26"/>
              <p:cNvSpPr>
                <a:spLocks noChangeShapeType="1"/>
              </p:cNvSpPr>
              <p:nvPr/>
            </p:nvSpPr>
            <p:spPr bwMode="auto">
              <a:xfrm flipH="1">
                <a:off x="4462463" y="2951163"/>
                <a:ext cx="10160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3" name="Rectangle 27"/>
              <p:cNvSpPr>
                <a:spLocks noChangeArrowheads="1"/>
              </p:cNvSpPr>
              <p:nvPr/>
            </p:nvSpPr>
            <p:spPr bwMode="auto">
              <a:xfrm>
                <a:off x="4003676" y="2809875"/>
                <a:ext cx="3141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rgbClr val="000000"/>
                    </a:solidFill>
                    <a:effectLst/>
                    <a:latin typeface="Arial" panose="020B0604020202020204" pitchFamily="34" charset="0"/>
                  </a:rPr>
                  <a:t>60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74" name="Line 28"/>
              <p:cNvSpPr>
                <a:spLocks noChangeShapeType="1"/>
              </p:cNvSpPr>
              <p:nvPr/>
            </p:nvSpPr>
            <p:spPr bwMode="auto">
              <a:xfrm flipH="1">
                <a:off x="4511676" y="2697163"/>
                <a:ext cx="52388"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5" name="Line 29"/>
              <p:cNvSpPr>
                <a:spLocks noChangeShapeType="1"/>
              </p:cNvSpPr>
              <p:nvPr/>
            </p:nvSpPr>
            <p:spPr bwMode="auto">
              <a:xfrm flipH="1">
                <a:off x="4462463" y="2443163"/>
                <a:ext cx="10160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1" name="Rectangle 30"/>
              <p:cNvSpPr>
                <a:spLocks noChangeArrowheads="1"/>
              </p:cNvSpPr>
              <p:nvPr/>
            </p:nvSpPr>
            <p:spPr bwMode="auto">
              <a:xfrm>
                <a:off x="4003676" y="2303463"/>
                <a:ext cx="3141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rgbClr val="000000"/>
                    </a:solidFill>
                    <a:effectLst/>
                    <a:latin typeface="Arial" panose="020B0604020202020204" pitchFamily="34" charset="0"/>
                  </a:rPr>
                  <a:t>70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13" name="Line 31"/>
              <p:cNvSpPr>
                <a:spLocks noChangeShapeType="1"/>
              </p:cNvSpPr>
              <p:nvPr/>
            </p:nvSpPr>
            <p:spPr bwMode="auto">
              <a:xfrm flipH="1">
                <a:off x="4511676" y="2190750"/>
                <a:ext cx="52388"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5" name="Line 32"/>
              <p:cNvSpPr>
                <a:spLocks noChangeShapeType="1"/>
              </p:cNvSpPr>
              <p:nvPr/>
            </p:nvSpPr>
            <p:spPr bwMode="auto">
              <a:xfrm flipH="1">
                <a:off x="4462463" y="1936750"/>
                <a:ext cx="10160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7" name="Rectangle 33"/>
              <p:cNvSpPr>
                <a:spLocks noChangeArrowheads="1"/>
              </p:cNvSpPr>
              <p:nvPr/>
            </p:nvSpPr>
            <p:spPr bwMode="auto">
              <a:xfrm>
                <a:off x="4003676" y="1795463"/>
                <a:ext cx="3141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rgbClr val="000000"/>
                    </a:solidFill>
                    <a:effectLst/>
                    <a:latin typeface="Arial" panose="020B0604020202020204" pitchFamily="34" charset="0"/>
                  </a:rPr>
                  <a:t>80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19" name="Line 34"/>
              <p:cNvSpPr>
                <a:spLocks noChangeShapeType="1"/>
              </p:cNvSpPr>
              <p:nvPr/>
            </p:nvSpPr>
            <p:spPr bwMode="auto">
              <a:xfrm flipH="1">
                <a:off x="4511676" y="1684338"/>
                <a:ext cx="52388"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1" name="Line 35"/>
              <p:cNvSpPr>
                <a:spLocks noChangeShapeType="1"/>
              </p:cNvSpPr>
              <p:nvPr/>
            </p:nvSpPr>
            <p:spPr bwMode="auto">
              <a:xfrm flipH="1">
                <a:off x="4462463" y="1430338"/>
                <a:ext cx="10160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3" name="Rectangle 36"/>
              <p:cNvSpPr>
                <a:spLocks noChangeArrowheads="1"/>
              </p:cNvSpPr>
              <p:nvPr/>
            </p:nvSpPr>
            <p:spPr bwMode="auto">
              <a:xfrm>
                <a:off x="4003676" y="1289050"/>
                <a:ext cx="3141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rgbClr val="000000"/>
                    </a:solidFill>
                    <a:effectLst/>
                    <a:latin typeface="Arial" panose="020B0604020202020204" pitchFamily="34" charset="0"/>
                  </a:rPr>
                  <a:t>90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24" name="Line 37"/>
              <p:cNvSpPr>
                <a:spLocks noChangeShapeType="1"/>
              </p:cNvSpPr>
              <p:nvPr/>
            </p:nvSpPr>
            <p:spPr bwMode="auto">
              <a:xfrm flipH="1">
                <a:off x="4511676" y="1176338"/>
                <a:ext cx="52388"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8" name="Line 38"/>
              <p:cNvSpPr>
                <a:spLocks noChangeShapeType="1"/>
              </p:cNvSpPr>
              <p:nvPr/>
            </p:nvSpPr>
            <p:spPr bwMode="auto">
              <a:xfrm flipH="1">
                <a:off x="4462463" y="923925"/>
                <a:ext cx="10160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8" name="Rectangle 39"/>
              <p:cNvSpPr>
                <a:spLocks noChangeArrowheads="1"/>
              </p:cNvSpPr>
              <p:nvPr/>
            </p:nvSpPr>
            <p:spPr bwMode="auto">
              <a:xfrm>
                <a:off x="3848101" y="782638"/>
                <a:ext cx="4712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rgbClr val="FF0000"/>
                    </a:solidFill>
                    <a:effectLst/>
                    <a:latin typeface="Arial" panose="020B0604020202020204" pitchFamily="34" charset="0"/>
                  </a:rPr>
                  <a:t>100</a:t>
                </a:r>
                <a:endParaRPr kumimoji="0" lang="en-GB" altLang="en-US" sz="1800" b="0" i="0" u="none" strike="noStrike" cap="none" normalizeH="0" baseline="0" dirty="0">
                  <a:ln>
                    <a:noFill/>
                  </a:ln>
                  <a:solidFill>
                    <a:srgbClr val="FF0000"/>
                  </a:solidFill>
                  <a:effectLst/>
                  <a:latin typeface="Arial" panose="020B0604020202020204" pitchFamily="34" charset="0"/>
                </a:endParaRPr>
              </a:p>
            </p:txBody>
          </p:sp>
          <p:sp>
            <p:nvSpPr>
              <p:cNvPr id="289" name="Rectangle 40"/>
              <p:cNvSpPr>
                <a:spLocks noChangeArrowheads="1"/>
              </p:cNvSpPr>
              <p:nvPr/>
            </p:nvSpPr>
            <p:spPr bwMode="auto">
              <a:xfrm rot="16200000">
                <a:off x="2547828" y="3288298"/>
                <a:ext cx="23338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rgbClr val="000000"/>
                    </a:solidFill>
                    <a:effectLst/>
                    <a:latin typeface="Arial" panose="020B0604020202020204" pitchFamily="34" charset="0"/>
                  </a:rPr>
                  <a:t>Variance (100 loci)</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290" name="Line 41"/>
              <p:cNvSpPr>
                <a:spLocks noChangeShapeType="1"/>
              </p:cNvSpPr>
              <p:nvPr/>
            </p:nvSpPr>
            <p:spPr bwMode="auto">
              <a:xfrm>
                <a:off x="4564063" y="5991225"/>
                <a:ext cx="6419850"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1" name="Line 42"/>
              <p:cNvSpPr>
                <a:spLocks noChangeShapeType="1"/>
              </p:cNvSpPr>
              <p:nvPr/>
            </p:nvSpPr>
            <p:spPr bwMode="auto">
              <a:xfrm>
                <a:off x="4564063" y="923925"/>
                <a:ext cx="6419850" cy="0"/>
              </a:xfrm>
              <a:prstGeom prst="line">
                <a:avLst/>
              </a:prstGeom>
              <a:noFill/>
              <a:ln w="33338">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2" name="Line 43"/>
              <p:cNvSpPr>
                <a:spLocks noChangeShapeType="1"/>
              </p:cNvSpPr>
              <p:nvPr/>
            </p:nvSpPr>
            <p:spPr bwMode="auto">
              <a:xfrm>
                <a:off x="4564063" y="5991225"/>
                <a:ext cx="0" cy="1016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3" name="Line 44"/>
              <p:cNvSpPr>
                <a:spLocks noChangeShapeType="1"/>
              </p:cNvSpPr>
              <p:nvPr/>
            </p:nvSpPr>
            <p:spPr bwMode="auto">
              <a:xfrm flipV="1">
                <a:off x="4564063" y="823913"/>
                <a:ext cx="0" cy="10001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4" name="Rectangle 45"/>
              <p:cNvSpPr>
                <a:spLocks noChangeArrowheads="1"/>
              </p:cNvSpPr>
              <p:nvPr/>
            </p:nvSpPr>
            <p:spPr bwMode="auto">
              <a:xfrm>
                <a:off x="4308476" y="6121400"/>
                <a:ext cx="3927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rgbClr val="000000"/>
                    </a:solidFill>
                    <a:effectLst/>
                    <a:latin typeface="Arial" panose="020B0604020202020204" pitchFamily="34" charset="0"/>
                  </a:rPr>
                  <a:t>0.0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295" name="Line 46"/>
              <p:cNvSpPr>
                <a:spLocks noChangeShapeType="1"/>
              </p:cNvSpPr>
              <p:nvPr/>
            </p:nvSpPr>
            <p:spPr bwMode="auto">
              <a:xfrm>
                <a:off x="5205413" y="5991225"/>
                <a:ext cx="0" cy="52388"/>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6" name="Line 47"/>
              <p:cNvSpPr>
                <a:spLocks noChangeShapeType="1"/>
              </p:cNvSpPr>
              <p:nvPr/>
            </p:nvSpPr>
            <p:spPr bwMode="auto">
              <a:xfrm flipV="1">
                <a:off x="5205413" y="873125"/>
                <a:ext cx="0" cy="508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7" name="Line 48"/>
              <p:cNvSpPr>
                <a:spLocks noChangeShapeType="1"/>
              </p:cNvSpPr>
              <p:nvPr/>
            </p:nvSpPr>
            <p:spPr bwMode="auto">
              <a:xfrm>
                <a:off x="5846763" y="5991225"/>
                <a:ext cx="0" cy="1016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8" name="Line 49"/>
              <p:cNvSpPr>
                <a:spLocks noChangeShapeType="1"/>
              </p:cNvSpPr>
              <p:nvPr/>
            </p:nvSpPr>
            <p:spPr bwMode="auto">
              <a:xfrm flipV="1">
                <a:off x="5846763" y="823913"/>
                <a:ext cx="0" cy="10001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9" name="Rectangle 50"/>
              <p:cNvSpPr>
                <a:spLocks noChangeArrowheads="1"/>
              </p:cNvSpPr>
              <p:nvPr/>
            </p:nvSpPr>
            <p:spPr bwMode="auto">
              <a:xfrm>
                <a:off x="5592763" y="6121400"/>
                <a:ext cx="3927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rgbClr val="000000"/>
                    </a:solidFill>
                    <a:effectLst/>
                    <a:latin typeface="Arial" panose="020B0604020202020204" pitchFamily="34" charset="0"/>
                  </a:rPr>
                  <a:t>0.2</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00" name="Line 51"/>
              <p:cNvSpPr>
                <a:spLocks noChangeShapeType="1"/>
              </p:cNvSpPr>
              <p:nvPr/>
            </p:nvSpPr>
            <p:spPr bwMode="auto">
              <a:xfrm>
                <a:off x="6489701" y="5991225"/>
                <a:ext cx="0" cy="52388"/>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1" name="Line 52"/>
              <p:cNvSpPr>
                <a:spLocks noChangeShapeType="1"/>
              </p:cNvSpPr>
              <p:nvPr/>
            </p:nvSpPr>
            <p:spPr bwMode="auto">
              <a:xfrm flipV="1">
                <a:off x="6489701" y="873125"/>
                <a:ext cx="0" cy="508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2" name="Line 53"/>
              <p:cNvSpPr>
                <a:spLocks noChangeShapeType="1"/>
              </p:cNvSpPr>
              <p:nvPr/>
            </p:nvSpPr>
            <p:spPr bwMode="auto">
              <a:xfrm>
                <a:off x="7131051" y="5991225"/>
                <a:ext cx="0" cy="1016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3" name="Line 54"/>
              <p:cNvSpPr>
                <a:spLocks noChangeShapeType="1"/>
              </p:cNvSpPr>
              <p:nvPr/>
            </p:nvSpPr>
            <p:spPr bwMode="auto">
              <a:xfrm flipV="1">
                <a:off x="7131051" y="823913"/>
                <a:ext cx="0" cy="10001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4" name="Rectangle 55"/>
              <p:cNvSpPr>
                <a:spLocks noChangeArrowheads="1"/>
              </p:cNvSpPr>
              <p:nvPr/>
            </p:nvSpPr>
            <p:spPr bwMode="auto">
              <a:xfrm>
                <a:off x="6877051" y="6121400"/>
                <a:ext cx="3927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rgbClr val="000000"/>
                    </a:solidFill>
                    <a:effectLst/>
                    <a:latin typeface="Arial" panose="020B0604020202020204" pitchFamily="34" charset="0"/>
                  </a:rPr>
                  <a:t>0.4</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05" name="Line 56"/>
              <p:cNvSpPr>
                <a:spLocks noChangeShapeType="1"/>
              </p:cNvSpPr>
              <p:nvPr/>
            </p:nvSpPr>
            <p:spPr bwMode="auto">
              <a:xfrm>
                <a:off x="7773988" y="5991225"/>
                <a:ext cx="0" cy="52388"/>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6" name="Line 57"/>
              <p:cNvSpPr>
                <a:spLocks noChangeShapeType="1"/>
              </p:cNvSpPr>
              <p:nvPr/>
            </p:nvSpPr>
            <p:spPr bwMode="auto">
              <a:xfrm flipV="1">
                <a:off x="7773988" y="873125"/>
                <a:ext cx="0" cy="508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7" name="Line 58"/>
              <p:cNvSpPr>
                <a:spLocks noChangeShapeType="1"/>
              </p:cNvSpPr>
              <p:nvPr/>
            </p:nvSpPr>
            <p:spPr bwMode="auto">
              <a:xfrm>
                <a:off x="8415338" y="5991225"/>
                <a:ext cx="0" cy="1016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8" name="Line 59"/>
              <p:cNvSpPr>
                <a:spLocks noChangeShapeType="1"/>
              </p:cNvSpPr>
              <p:nvPr/>
            </p:nvSpPr>
            <p:spPr bwMode="auto">
              <a:xfrm flipV="1">
                <a:off x="8415338" y="823913"/>
                <a:ext cx="0" cy="10001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9" name="Rectangle 60"/>
              <p:cNvSpPr>
                <a:spLocks noChangeArrowheads="1"/>
              </p:cNvSpPr>
              <p:nvPr/>
            </p:nvSpPr>
            <p:spPr bwMode="auto">
              <a:xfrm>
                <a:off x="8159751" y="6121400"/>
                <a:ext cx="3927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rgbClr val="000000"/>
                    </a:solidFill>
                    <a:effectLst/>
                    <a:latin typeface="Arial" panose="020B0604020202020204" pitchFamily="34" charset="0"/>
                  </a:rPr>
                  <a:t>0.6</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10" name="Line 61"/>
              <p:cNvSpPr>
                <a:spLocks noChangeShapeType="1"/>
              </p:cNvSpPr>
              <p:nvPr/>
            </p:nvSpPr>
            <p:spPr bwMode="auto">
              <a:xfrm>
                <a:off x="9056688" y="5991225"/>
                <a:ext cx="0" cy="52388"/>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1" name="Line 62"/>
              <p:cNvSpPr>
                <a:spLocks noChangeShapeType="1"/>
              </p:cNvSpPr>
              <p:nvPr/>
            </p:nvSpPr>
            <p:spPr bwMode="auto">
              <a:xfrm flipV="1">
                <a:off x="9056688" y="873125"/>
                <a:ext cx="0" cy="508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2" name="Line 63"/>
              <p:cNvSpPr>
                <a:spLocks noChangeShapeType="1"/>
              </p:cNvSpPr>
              <p:nvPr/>
            </p:nvSpPr>
            <p:spPr bwMode="auto">
              <a:xfrm>
                <a:off x="9699626" y="5991225"/>
                <a:ext cx="0" cy="1016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3" name="Line 64"/>
              <p:cNvSpPr>
                <a:spLocks noChangeShapeType="1"/>
              </p:cNvSpPr>
              <p:nvPr/>
            </p:nvSpPr>
            <p:spPr bwMode="auto">
              <a:xfrm flipV="1">
                <a:off x="9699626" y="823913"/>
                <a:ext cx="0" cy="10001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4" name="Rectangle 65"/>
              <p:cNvSpPr>
                <a:spLocks noChangeArrowheads="1"/>
              </p:cNvSpPr>
              <p:nvPr/>
            </p:nvSpPr>
            <p:spPr bwMode="auto">
              <a:xfrm>
                <a:off x="9444038" y="6121400"/>
                <a:ext cx="3927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rgbClr val="000000"/>
                    </a:solidFill>
                    <a:effectLst/>
                    <a:latin typeface="Arial" panose="020B0604020202020204" pitchFamily="34" charset="0"/>
                  </a:rPr>
                  <a:t>0.8</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15" name="Line 66"/>
              <p:cNvSpPr>
                <a:spLocks noChangeShapeType="1"/>
              </p:cNvSpPr>
              <p:nvPr/>
            </p:nvSpPr>
            <p:spPr bwMode="auto">
              <a:xfrm>
                <a:off x="10340976" y="5991225"/>
                <a:ext cx="0" cy="52388"/>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6" name="Line 67"/>
              <p:cNvSpPr>
                <a:spLocks noChangeShapeType="1"/>
              </p:cNvSpPr>
              <p:nvPr/>
            </p:nvSpPr>
            <p:spPr bwMode="auto">
              <a:xfrm flipV="1">
                <a:off x="10340976" y="873125"/>
                <a:ext cx="0" cy="508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7" name="Line 68"/>
              <p:cNvSpPr>
                <a:spLocks noChangeShapeType="1"/>
              </p:cNvSpPr>
              <p:nvPr/>
            </p:nvSpPr>
            <p:spPr bwMode="auto">
              <a:xfrm>
                <a:off x="10983913" y="5991225"/>
                <a:ext cx="0" cy="1016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8" name="Line 69"/>
              <p:cNvSpPr>
                <a:spLocks noChangeShapeType="1"/>
              </p:cNvSpPr>
              <p:nvPr/>
            </p:nvSpPr>
            <p:spPr bwMode="auto">
              <a:xfrm flipV="1">
                <a:off x="10983913" y="823913"/>
                <a:ext cx="0" cy="10001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9" name="Rectangle 70"/>
              <p:cNvSpPr>
                <a:spLocks noChangeArrowheads="1"/>
              </p:cNvSpPr>
              <p:nvPr/>
            </p:nvSpPr>
            <p:spPr bwMode="auto">
              <a:xfrm>
                <a:off x="10728326" y="6121400"/>
                <a:ext cx="3927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rgbClr val="000000"/>
                    </a:solidFill>
                    <a:effectLst/>
                    <a:latin typeface="Arial" panose="020B0604020202020204" pitchFamily="34" charset="0"/>
                  </a:rPr>
                  <a:t>1.0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20" name="Rectangle 71"/>
              <p:cNvSpPr>
                <a:spLocks noChangeArrowheads="1"/>
              </p:cNvSpPr>
              <p:nvPr/>
            </p:nvSpPr>
            <p:spPr bwMode="auto">
              <a:xfrm>
                <a:off x="7369176" y="6402388"/>
                <a:ext cx="6908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rgbClr val="000000"/>
                    </a:solidFill>
                    <a:effectLst/>
                    <a:latin typeface="Arial" panose="020B0604020202020204" pitchFamily="34" charset="0"/>
                  </a:rPr>
                  <a:t>p(A1)</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21" name="Freeform 72"/>
              <p:cNvSpPr>
                <a:spLocks/>
              </p:cNvSpPr>
              <p:nvPr/>
            </p:nvSpPr>
            <p:spPr bwMode="auto">
              <a:xfrm>
                <a:off x="4564063" y="925513"/>
                <a:ext cx="6162675" cy="5065713"/>
              </a:xfrm>
              <a:custGeom>
                <a:avLst/>
                <a:gdLst>
                  <a:gd name="T0" fmla="*/ 0 w 7764"/>
                  <a:gd name="T1" fmla="*/ 6382 h 6382"/>
                  <a:gd name="T2" fmla="*/ 161 w 7764"/>
                  <a:gd name="T3" fmla="*/ 5411 h 6382"/>
                  <a:gd name="T4" fmla="*/ 323 w 7764"/>
                  <a:gd name="T5" fmla="*/ 4536 h 6382"/>
                  <a:gd name="T6" fmla="*/ 484 w 7764"/>
                  <a:gd name="T7" fmla="*/ 3756 h 6382"/>
                  <a:gd name="T8" fmla="*/ 647 w 7764"/>
                  <a:gd name="T9" fmla="*/ 3061 h 6382"/>
                  <a:gd name="T10" fmla="*/ 808 w 7764"/>
                  <a:gd name="T11" fmla="*/ 2451 h 6382"/>
                  <a:gd name="T12" fmla="*/ 970 w 7764"/>
                  <a:gd name="T13" fmla="*/ 1920 h 6382"/>
                  <a:gd name="T14" fmla="*/ 1131 w 7764"/>
                  <a:gd name="T15" fmla="*/ 1463 h 6382"/>
                  <a:gd name="T16" fmla="*/ 1294 w 7764"/>
                  <a:gd name="T17" fmla="*/ 1077 h 6382"/>
                  <a:gd name="T18" fmla="*/ 1455 w 7764"/>
                  <a:gd name="T19" fmla="*/ 756 h 6382"/>
                  <a:gd name="T20" fmla="*/ 1616 w 7764"/>
                  <a:gd name="T21" fmla="*/ 497 h 6382"/>
                  <a:gd name="T22" fmla="*/ 1779 w 7764"/>
                  <a:gd name="T23" fmla="*/ 297 h 6382"/>
                  <a:gd name="T24" fmla="*/ 1941 w 7764"/>
                  <a:gd name="T25" fmla="*/ 151 h 6382"/>
                  <a:gd name="T26" fmla="*/ 2102 w 7764"/>
                  <a:gd name="T27" fmla="*/ 55 h 6382"/>
                  <a:gd name="T28" fmla="*/ 2263 w 7764"/>
                  <a:gd name="T29" fmla="*/ 6 h 6382"/>
                  <a:gd name="T30" fmla="*/ 2426 w 7764"/>
                  <a:gd name="T31" fmla="*/ 0 h 6382"/>
                  <a:gd name="T32" fmla="*/ 2588 w 7764"/>
                  <a:gd name="T33" fmla="*/ 33 h 6382"/>
                  <a:gd name="T34" fmla="*/ 2749 w 7764"/>
                  <a:gd name="T35" fmla="*/ 103 h 6382"/>
                  <a:gd name="T36" fmla="*/ 2912 w 7764"/>
                  <a:gd name="T37" fmla="*/ 206 h 6382"/>
                  <a:gd name="T38" fmla="*/ 3073 w 7764"/>
                  <a:gd name="T39" fmla="*/ 339 h 6382"/>
                  <a:gd name="T40" fmla="*/ 3234 w 7764"/>
                  <a:gd name="T41" fmla="*/ 497 h 6382"/>
                  <a:gd name="T42" fmla="*/ 3396 w 7764"/>
                  <a:gd name="T43" fmla="*/ 680 h 6382"/>
                  <a:gd name="T44" fmla="*/ 3559 w 7764"/>
                  <a:gd name="T45" fmla="*/ 884 h 6382"/>
                  <a:gd name="T46" fmla="*/ 3720 w 7764"/>
                  <a:gd name="T47" fmla="*/ 1106 h 6382"/>
                  <a:gd name="T48" fmla="*/ 3881 w 7764"/>
                  <a:gd name="T49" fmla="*/ 1343 h 6382"/>
                  <a:gd name="T50" fmla="*/ 4044 w 7764"/>
                  <a:gd name="T51" fmla="*/ 1593 h 6382"/>
                  <a:gd name="T52" fmla="*/ 4205 w 7764"/>
                  <a:gd name="T53" fmla="*/ 1854 h 6382"/>
                  <a:gd name="T54" fmla="*/ 4367 w 7764"/>
                  <a:gd name="T55" fmla="*/ 2121 h 6382"/>
                  <a:gd name="T56" fmla="*/ 4528 w 7764"/>
                  <a:gd name="T57" fmla="*/ 2394 h 6382"/>
                  <a:gd name="T58" fmla="*/ 4691 w 7764"/>
                  <a:gd name="T59" fmla="*/ 2672 h 6382"/>
                  <a:gd name="T60" fmla="*/ 4852 w 7764"/>
                  <a:gd name="T61" fmla="*/ 2950 h 6382"/>
                  <a:gd name="T62" fmla="*/ 5014 w 7764"/>
                  <a:gd name="T63" fmla="*/ 3227 h 6382"/>
                  <a:gd name="T64" fmla="*/ 5175 w 7764"/>
                  <a:gd name="T65" fmla="*/ 3502 h 6382"/>
                  <a:gd name="T66" fmla="*/ 5338 w 7764"/>
                  <a:gd name="T67" fmla="*/ 3771 h 6382"/>
                  <a:gd name="T68" fmla="*/ 5499 w 7764"/>
                  <a:gd name="T69" fmla="*/ 4034 h 6382"/>
                  <a:gd name="T70" fmla="*/ 5661 w 7764"/>
                  <a:gd name="T71" fmla="*/ 4290 h 6382"/>
                  <a:gd name="T72" fmla="*/ 5823 w 7764"/>
                  <a:gd name="T73" fmla="*/ 4536 h 6382"/>
                  <a:gd name="T74" fmla="*/ 5985 w 7764"/>
                  <a:gd name="T75" fmla="*/ 4772 h 6382"/>
                  <a:gd name="T76" fmla="*/ 6146 w 7764"/>
                  <a:gd name="T77" fmla="*/ 4997 h 6382"/>
                  <a:gd name="T78" fmla="*/ 6307 w 7764"/>
                  <a:gd name="T79" fmla="*/ 5206 h 6382"/>
                  <a:gd name="T80" fmla="*/ 6470 w 7764"/>
                  <a:gd name="T81" fmla="*/ 5401 h 6382"/>
                  <a:gd name="T82" fmla="*/ 6632 w 7764"/>
                  <a:gd name="T83" fmla="*/ 5582 h 6382"/>
                  <a:gd name="T84" fmla="*/ 6793 w 7764"/>
                  <a:gd name="T85" fmla="*/ 5745 h 6382"/>
                  <a:gd name="T86" fmla="*/ 6956 w 7764"/>
                  <a:gd name="T87" fmla="*/ 5891 h 6382"/>
                  <a:gd name="T88" fmla="*/ 7117 w 7764"/>
                  <a:gd name="T89" fmla="*/ 6019 h 6382"/>
                  <a:gd name="T90" fmla="*/ 7278 w 7764"/>
                  <a:gd name="T91" fmla="*/ 6129 h 6382"/>
                  <a:gd name="T92" fmla="*/ 7440 w 7764"/>
                  <a:gd name="T93" fmla="*/ 6220 h 6382"/>
                  <a:gd name="T94" fmla="*/ 7603 w 7764"/>
                  <a:gd name="T95" fmla="*/ 6290 h 6382"/>
                  <a:gd name="T96" fmla="*/ 7764 w 7764"/>
                  <a:gd name="T97" fmla="*/ 6342 h 6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764" h="6382">
                    <a:moveTo>
                      <a:pt x="0" y="6382"/>
                    </a:moveTo>
                    <a:lnTo>
                      <a:pt x="161" y="5411"/>
                    </a:lnTo>
                    <a:lnTo>
                      <a:pt x="323" y="4536"/>
                    </a:lnTo>
                    <a:lnTo>
                      <a:pt x="484" y="3756"/>
                    </a:lnTo>
                    <a:lnTo>
                      <a:pt x="647" y="3061"/>
                    </a:lnTo>
                    <a:lnTo>
                      <a:pt x="808" y="2451"/>
                    </a:lnTo>
                    <a:lnTo>
                      <a:pt x="970" y="1920"/>
                    </a:lnTo>
                    <a:lnTo>
                      <a:pt x="1131" y="1463"/>
                    </a:lnTo>
                    <a:lnTo>
                      <a:pt x="1294" y="1077"/>
                    </a:lnTo>
                    <a:lnTo>
                      <a:pt x="1455" y="756"/>
                    </a:lnTo>
                    <a:lnTo>
                      <a:pt x="1616" y="497"/>
                    </a:lnTo>
                    <a:lnTo>
                      <a:pt x="1779" y="297"/>
                    </a:lnTo>
                    <a:lnTo>
                      <a:pt x="1941" y="151"/>
                    </a:lnTo>
                    <a:lnTo>
                      <a:pt x="2102" y="55"/>
                    </a:lnTo>
                    <a:lnTo>
                      <a:pt x="2263" y="6"/>
                    </a:lnTo>
                    <a:lnTo>
                      <a:pt x="2426" y="0"/>
                    </a:lnTo>
                    <a:lnTo>
                      <a:pt x="2588" y="33"/>
                    </a:lnTo>
                    <a:lnTo>
                      <a:pt x="2749" y="103"/>
                    </a:lnTo>
                    <a:lnTo>
                      <a:pt x="2912" y="206"/>
                    </a:lnTo>
                    <a:lnTo>
                      <a:pt x="3073" y="339"/>
                    </a:lnTo>
                    <a:lnTo>
                      <a:pt x="3234" y="497"/>
                    </a:lnTo>
                    <a:lnTo>
                      <a:pt x="3396" y="680"/>
                    </a:lnTo>
                    <a:lnTo>
                      <a:pt x="3559" y="884"/>
                    </a:lnTo>
                    <a:lnTo>
                      <a:pt x="3720" y="1106"/>
                    </a:lnTo>
                    <a:lnTo>
                      <a:pt x="3881" y="1343"/>
                    </a:lnTo>
                    <a:lnTo>
                      <a:pt x="4044" y="1593"/>
                    </a:lnTo>
                    <a:lnTo>
                      <a:pt x="4205" y="1854"/>
                    </a:lnTo>
                    <a:lnTo>
                      <a:pt x="4367" y="2121"/>
                    </a:lnTo>
                    <a:lnTo>
                      <a:pt x="4528" y="2394"/>
                    </a:lnTo>
                    <a:lnTo>
                      <a:pt x="4691" y="2672"/>
                    </a:lnTo>
                    <a:lnTo>
                      <a:pt x="4852" y="2950"/>
                    </a:lnTo>
                    <a:lnTo>
                      <a:pt x="5014" y="3227"/>
                    </a:lnTo>
                    <a:lnTo>
                      <a:pt x="5175" y="3502"/>
                    </a:lnTo>
                    <a:lnTo>
                      <a:pt x="5338" y="3771"/>
                    </a:lnTo>
                    <a:lnTo>
                      <a:pt x="5499" y="4034"/>
                    </a:lnTo>
                    <a:lnTo>
                      <a:pt x="5661" y="4290"/>
                    </a:lnTo>
                    <a:lnTo>
                      <a:pt x="5823" y="4536"/>
                    </a:lnTo>
                    <a:lnTo>
                      <a:pt x="5985" y="4772"/>
                    </a:lnTo>
                    <a:lnTo>
                      <a:pt x="6146" y="4997"/>
                    </a:lnTo>
                    <a:lnTo>
                      <a:pt x="6307" y="5206"/>
                    </a:lnTo>
                    <a:lnTo>
                      <a:pt x="6470" y="5401"/>
                    </a:lnTo>
                    <a:lnTo>
                      <a:pt x="6632" y="5582"/>
                    </a:lnTo>
                    <a:lnTo>
                      <a:pt x="6793" y="5745"/>
                    </a:lnTo>
                    <a:lnTo>
                      <a:pt x="6956" y="5891"/>
                    </a:lnTo>
                    <a:lnTo>
                      <a:pt x="7117" y="6019"/>
                    </a:lnTo>
                    <a:lnTo>
                      <a:pt x="7278" y="6129"/>
                    </a:lnTo>
                    <a:lnTo>
                      <a:pt x="7440" y="6220"/>
                    </a:lnTo>
                    <a:lnTo>
                      <a:pt x="7603" y="6290"/>
                    </a:lnTo>
                    <a:lnTo>
                      <a:pt x="7764" y="6342"/>
                    </a:lnTo>
                  </a:path>
                </a:pathLst>
              </a:custGeom>
              <a:noFill/>
              <a:ln w="333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2" name="Freeform 73"/>
              <p:cNvSpPr>
                <a:spLocks/>
              </p:cNvSpPr>
              <p:nvPr/>
            </p:nvSpPr>
            <p:spPr bwMode="auto">
              <a:xfrm>
                <a:off x="10726738" y="5959475"/>
                <a:ext cx="257175" cy="31750"/>
              </a:xfrm>
              <a:custGeom>
                <a:avLst/>
                <a:gdLst>
                  <a:gd name="T0" fmla="*/ 0 w 324"/>
                  <a:gd name="T1" fmla="*/ 0 h 40"/>
                  <a:gd name="T2" fmla="*/ 161 w 324"/>
                  <a:gd name="T3" fmla="*/ 30 h 40"/>
                  <a:gd name="T4" fmla="*/ 324 w 324"/>
                  <a:gd name="T5" fmla="*/ 40 h 40"/>
                </a:gdLst>
                <a:ahLst/>
                <a:cxnLst>
                  <a:cxn ang="0">
                    <a:pos x="T0" y="T1"/>
                  </a:cxn>
                  <a:cxn ang="0">
                    <a:pos x="T2" y="T3"/>
                  </a:cxn>
                  <a:cxn ang="0">
                    <a:pos x="T4" y="T5"/>
                  </a:cxn>
                </a:cxnLst>
                <a:rect l="0" t="0" r="r" b="b"/>
                <a:pathLst>
                  <a:path w="324" h="40">
                    <a:moveTo>
                      <a:pt x="0" y="0"/>
                    </a:moveTo>
                    <a:lnTo>
                      <a:pt x="161" y="30"/>
                    </a:lnTo>
                    <a:lnTo>
                      <a:pt x="324" y="40"/>
                    </a:lnTo>
                  </a:path>
                </a:pathLst>
              </a:custGeom>
              <a:noFill/>
              <a:ln w="333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3" name="Freeform 74"/>
              <p:cNvSpPr>
                <a:spLocks/>
              </p:cNvSpPr>
              <p:nvPr/>
            </p:nvSpPr>
            <p:spPr bwMode="auto">
              <a:xfrm>
                <a:off x="4564063" y="1720850"/>
                <a:ext cx="6162675" cy="4270375"/>
              </a:xfrm>
              <a:custGeom>
                <a:avLst/>
                <a:gdLst>
                  <a:gd name="T0" fmla="*/ 0 w 7764"/>
                  <a:gd name="T1" fmla="*/ 5381 h 5381"/>
                  <a:gd name="T2" fmla="*/ 161 w 7764"/>
                  <a:gd name="T3" fmla="*/ 4420 h 5381"/>
                  <a:gd name="T4" fmla="*/ 323 w 7764"/>
                  <a:gd name="T5" fmla="*/ 3573 h 5381"/>
                  <a:gd name="T6" fmla="*/ 484 w 7764"/>
                  <a:gd name="T7" fmla="*/ 2835 h 5381"/>
                  <a:gd name="T8" fmla="*/ 647 w 7764"/>
                  <a:gd name="T9" fmla="*/ 2200 h 5381"/>
                  <a:gd name="T10" fmla="*/ 808 w 7764"/>
                  <a:gd name="T11" fmla="*/ 1658 h 5381"/>
                  <a:gd name="T12" fmla="*/ 970 w 7764"/>
                  <a:gd name="T13" fmla="*/ 1204 h 5381"/>
                  <a:gd name="T14" fmla="*/ 1131 w 7764"/>
                  <a:gd name="T15" fmla="*/ 833 h 5381"/>
                  <a:gd name="T16" fmla="*/ 1294 w 7764"/>
                  <a:gd name="T17" fmla="*/ 537 h 5381"/>
                  <a:gd name="T18" fmla="*/ 1455 w 7764"/>
                  <a:gd name="T19" fmla="*/ 311 h 5381"/>
                  <a:gd name="T20" fmla="*/ 1616 w 7764"/>
                  <a:gd name="T21" fmla="*/ 151 h 5381"/>
                  <a:gd name="T22" fmla="*/ 1779 w 7764"/>
                  <a:gd name="T23" fmla="*/ 48 h 5381"/>
                  <a:gd name="T24" fmla="*/ 1941 w 7764"/>
                  <a:gd name="T25" fmla="*/ 0 h 5381"/>
                  <a:gd name="T26" fmla="*/ 2102 w 7764"/>
                  <a:gd name="T27" fmla="*/ 0 h 5381"/>
                  <a:gd name="T28" fmla="*/ 2263 w 7764"/>
                  <a:gd name="T29" fmla="*/ 43 h 5381"/>
                  <a:gd name="T30" fmla="*/ 2426 w 7764"/>
                  <a:gd name="T31" fmla="*/ 124 h 5381"/>
                  <a:gd name="T32" fmla="*/ 2588 w 7764"/>
                  <a:gd name="T33" fmla="*/ 241 h 5381"/>
                  <a:gd name="T34" fmla="*/ 2749 w 7764"/>
                  <a:gd name="T35" fmla="*/ 387 h 5381"/>
                  <a:gd name="T36" fmla="*/ 2912 w 7764"/>
                  <a:gd name="T37" fmla="*/ 560 h 5381"/>
                  <a:gd name="T38" fmla="*/ 3073 w 7764"/>
                  <a:gd name="T39" fmla="*/ 755 h 5381"/>
                  <a:gd name="T40" fmla="*/ 3234 w 7764"/>
                  <a:gd name="T41" fmla="*/ 968 h 5381"/>
                  <a:gd name="T42" fmla="*/ 3396 w 7764"/>
                  <a:gd name="T43" fmla="*/ 1195 h 5381"/>
                  <a:gd name="T44" fmla="*/ 3559 w 7764"/>
                  <a:gd name="T45" fmla="*/ 1435 h 5381"/>
                  <a:gd name="T46" fmla="*/ 3720 w 7764"/>
                  <a:gd name="T47" fmla="*/ 1681 h 5381"/>
                  <a:gd name="T48" fmla="*/ 3881 w 7764"/>
                  <a:gd name="T49" fmla="*/ 1934 h 5381"/>
                  <a:gd name="T50" fmla="*/ 4044 w 7764"/>
                  <a:gd name="T51" fmla="*/ 2188 h 5381"/>
                  <a:gd name="T52" fmla="*/ 4205 w 7764"/>
                  <a:gd name="T53" fmla="*/ 2444 h 5381"/>
                  <a:gd name="T54" fmla="*/ 4367 w 7764"/>
                  <a:gd name="T55" fmla="*/ 2697 h 5381"/>
                  <a:gd name="T56" fmla="*/ 4528 w 7764"/>
                  <a:gd name="T57" fmla="*/ 2945 h 5381"/>
                  <a:gd name="T58" fmla="*/ 4691 w 7764"/>
                  <a:gd name="T59" fmla="*/ 3186 h 5381"/>
                  <a:gd name="T60" fmla="*/ 4852 w 7764"/>
                  <a:gd name="T61" fmla="*/ 3420 h 5381"/>
                  <a:gd name="T62" fmla="*/ 5014 w 7764"/>
                  <a:gd name="T63" fmla="*/ 3643 h 5381"/>
                  <a:gd name="T64" fmla="*/ 5175 w 7764"/>
                  <a:gd name="T65" fmla="*/ 3856 h 5381"/>
                  <a:gd name="T66" fmla="*/ 5338 w 7764"/>
                  <a:gd name="T67" fmla="*/ 4055 h 5381"/>
                  <a:gd name="T68" fmla="*/ 5499 w 7764"/>
                  <a:gd name="T69" fmla="*/ 4243 h 5381"/>
                  <a:gd name="T70" fmla="*/ 5661 w 7764"/>
                  <a:gd name="T71" fmla="*/ 4416 h 5381"/>
                  <a:gd name="T72" fmla="*/ 5823 w 7764"/>
                  <a:gd name="T73" fmla="*/ 4574 h 5381"/>
                  <a:gd name="T74" fmla="*/ 5985 w 7764"/>
                  <a:gd name="T75" fmla="*/ 4717 h 5381"/>
                  <a:gd name="T76" fmla="*/ 6146 w 7764"/>
                  <a:gd name="T77" fmla="*/ 4845 h 5381"/>
                  <a:gd name="T78" fmla="*/ 6307 w 7764"/>
                  <a:gd name="T79" fmla="*/ 4957 h 5381"/>
                  <a:gd name="T80" fmla="*/ 6470 w 7764"/>
                  <a:gd name="T81" fmla="*/ 5055 h 5381"/>
                  <a:gd name="T82" fmla="*/ 6632 w 7764"/>
                  <a:gd name="T83" fmla="*/ 5136 h 5381"/>
                  <a:gd name="T84" fmla="*/ 6793 w 7764"/>
                  <a:gd name="T85" fmla="*/ 5206 h 5381"/>
                  <a:gd name="T86" fmla="*/ 6956 w 7764"/>
                  <a:gd name="T87" fmla="*/ 5261 h 5381"/>
                  <a:gd name="T88" fmla="*/ 7117 w 7764"/>
                  <a:gd name="T89" fmla="*/ 5304 h 5381"/>
                  <a:gd name="T90" fmla="*/ 7278 w 7764"/>
                  <a:gd name="T91" fmla="*/ 5336 h 5381"/>
                  <a:gd name="T92" fmla="*/ 7440 w 7764"/>
                  <a:gd name="T93" fmla="*/ 5357 h 5381"/>
                  <a:gd name="T94" fmla="*/ 7603 w 7764"/>
                  <a:gd name="T95" fmla="*/ 5371 h 5381"/>
                  <a:gd name="T96" fmla="*/ 7764 w 7764"/>
                  <a:gd name="T97" fmla="*/ 5377 h 5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764" h="5381">
                    <a:moveTo>
                      <a:pt x="0" y="5381"/>
                    </a:moveTo>
                    <a:lnTo>
                      <a:pt x="161" y="4420"/>
                    </a:lnTo>
                    <a:lnTo>
                      <a:pt x="323" y="3573"/>
                    </a:lnTo>
                    <a:lnTo>
                      <a:pt x="484" y="2835"/>
                    </a:lnTo>
                    <a:lnTo>
                      <a:pt x="647" y="2200"/>
                    </a:lnTo>
                    <a:lnTo>
                      <a:pt x="808" y="1658"/>
                    </a:lnTo>
                    <a:lnTo>
                      <a:pt x="970" y="1204"/>
                    </a:lnTo>
                    <a:lnTo>
                      <a:pt x="1131" y="833"/>
                    </a:lnTo>
                    <a:lnTo>
                      <a:pt x="1294" y="537"/>
                    </a:lnTo>
                    <a:lnTo>
                      <a:pt x="1455" y="311"/>
                    </a:lnTo>
                    <a:lnTo>
                      <a:pt x="1616" y="151"/>
                    </a:lnTo>
                    <a:lnTo>
                      <a:pt x="1779" y="48"/>
                    </a:lnTo>
                    <a:lnTo>
                      <a:pt x="1941" y="0"/>
                    </a:lnTo>
                    <a:lnTo>
                      <a:pt x="2102" y="0"/>
                    </a:lnTo>
                    <a:lnTo>
                      <a:pt x="2263" y="43"/>
                    </a:lnTo>
                    <a:lnTo>
                      <a:pt x="2426" y="124"/>
                    </a:lnTo>
                    <a:lnTo>
                      <a:pt x="2588" y="241"/>
                    </a:lnTo>
                    <a:lnTo>
                      <a:pt x="2749" y="387"/>
                    </a:lnTo>
                    <a:lnTo>
                      <a:pt x="2912" y="560"/>
                    </a:lnTo>
                    <a:lnTo>
                      <a:pt x="3073" y="755"/>
                    </a:lnTo>
                    <a:lnTo>
                      <a:pt x="3234" y="968"/>
                    </a:lnTo>
                    <a:lnTo>
                      <a:pt x="3396" y="1195"/>
                    </a:lnTo>
                    <a:lnTo>
                      <a:pt x="3559" y="1435"/>
                    </a:lnTo>
                    <a:lnTo>
                      <a:pt x="3720" y="1681"/>
                    </a:lnTo>
                    <a:lnTo>
                      <a:pt x="3881" y="1934"/>
                    </a:lnTo>
                    <a:lnTo>
                      <a:pt x="4044" y="2188"/>
                    </a:lnTo>
                    <a:lnTo>
                      <a:pt x="4205" y="2444"/>
                    </a:lnTo>
                    <a:lnTo>
                      <a:pt x="4367" y="2697"/>
                    </a:lnTo>
                    <a:lnTo>
                      <a:pt x="4528" y="2945"/>
                    </a:lnTo>
                    <a:lnTo>
                      <a:pt x="4691" y="3186"/>
                    </a:lnTo>
                    <a:lnTo>
                      <a:pt x="4852" y="3420"/>
                    </a:lnTo>
                    <a:lnTo>
                      <a:pt x="5014" y="3643"/>
                    </a:lnTo>
                    <a:lnTo>
                      <a:pt x="5175" y="3856"/>
                    </a:lnTo>
                    <a:lnTo>
                      <a:pt x="5338" y="4055"/>
                    </a:lnTo>
                    <a:lnTo>
                      <a:pt x="5499" y="4243"/>
                    </a:lnTo>
                    <a:lnTo>
                      <a:pt x="5661" y="4416"/>
                    </a:lnTo>
                    <a:lnTo>
                      <a:pt x="5823" y="4574"/>
                    </a:lnTo>
                    <a:lnTo>
                      <a:pt x="5985" y="4717"/>
                    </a:lnTo>
                    <a:lnTo>
                      <a:pt x="6146" y="4845"/>
                    </a:lnTo>
                    <a:lnTo>
                      <a:pt x="6307" y="4957"/>
                    </a:lnTo>
                    <a:lnTo>
                      <a:pt x="6470" y="5055"/>
                    </a:lnTo>
                    <a:lnTo>
                      <a:pt x="6632" y="5136"/>
                    </a:lnTo>
                    <a:lnTo>
                      <a:pt x="6793" y="5206"/>
                    </a:lnTo>
                    <a:lnTo>
                      <a:pt x="6956" y="5261"/>
                    </a:lnTo>
                    <a:lnTo>
                      <a:pt x="7117" y="5304"/>
                    </a:lnTo>
                    <a:lnTo>
                      <a:pt x="7278" y="5336"/>
                    </a:lnTo>
                    <a:lnTo>
                      <a:pt x="7440" y="5357"/>
                    </a:lnTo>
                    <a:lnTo>
                      <a:pt x="7603" y="5371"/>
                    </a:lnTo>
                    <a:lnTo>
                      <a:pt x="7764" y="5377"/>
                    </a:lnTo>
                  </a:path>
                </a:pathLst>
              </a:custGeom>
              <a:noFill/>
              <a:ln w="3333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4" name="Freeform 75"/>
              <p:cNvSpPr>
                <a:spLocks/>
              </p:cNvSpPr>
              <p:nvPr/>
            </p:nvSpPr>
            <p:spPr bwMode="auto">
              <a:xfrm>
                <a:off x="10726738" y="5989638"/>
                <a:ext cx="257175" cy="1588"/>
              </a:xfrm>
              <a:custGeom>
                <a:avLst/>
                <a:gdLst>
                  <a:gd name="T0" fmla="*/ 0 w 324"/>
                  <a:gd name="T1" fmla="*/ 0 h 4"/>
                  <a:gd name="T2" fmla="*/ 161 w 324"/>
                  <a:gd name="T3" fmla="*/ 4 h 4"/>
                  <a:gd name="T4" fmla="*/ 324 w 324"/>
                  <a:gd name="T5" fmla="*/ 4 h 4"/>
                </a:gdLst>
                <a:ahLst/>
                <a:cxnLst>
                  <a:cxn ang="0">
                    <a:pos x="T0" y="T1"/>
                  </a:cxn>
                  <a:cxn ang="0">
                    <a:pos x="T2" y="T3"/>
                  </a:cxn>
                  <a:cxn ang="0">
                    <a:pos x="T4" y="T5"/>
                  </a:cxn>
                </a:cxnLst>
                <a:rect l="0" t="0" r="r" b="b"/>
                <a:pathLst>
                  <a:path w="324" h="4">
                    <a:moveTo>
                      <a:pt x="0" y="0"/>
                    </a:moveTo>
                    <a:lnTo>
                      <a:pt x="161" y="4"/>
                    </a:lnTo>
                    <a:lnTo>
                      <a:pt x="324" y="4"/>
                    </a:lnTo>
                  </a:path>
                </a:pathLst>
              </a:custGeom>
              <a:noFill/>
              <a:ln w="3333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5" name="Freeform 76"/>
              <p:cNvSpPr>
                <a:spLocks/>
              </p:cNvSpPr>
              <p:nvPr/>
            </p:nvSpPr>
            <p:spPr bwMode="auto">
              <a:xfrm>
                <a:off x="4564063" y="4724400"/>
                <a:ext cx="6162675" cy="1266825"/>
              </a:xfrm>
              <a:custGeom>
                <a:avLst/>
                <a:gdLst>
                  <a:gd name="T0" fmla="*/ 0 w 7764"/>
                  <a:gd name="T1" fmla="*/ 1597 h 1597"/>
                  <a:gd name="T2" fmla="*/ 161 w 7764"/>
                  <a:gd name="T3" fmla="*/ 1587 h 1597"/>
                  <a:gd name="T4" fmla="*/ 323 w 7764"/>
                  <a:gd name="T5" fmla="*/ 1560 h 1597"/>
                  <a:gd name="T6" fmla="*/ 484 w 7764"/>
                  <a:gd name="T7" fmla="*/ 1515 h 1597"/>
                  <a:gd name="T8" fmla="*/ 647 w 7764"/>
                  <a:gd name="T9" fmla="*/ 1459 h 1597"/>
                  <a:gd name="T10" fmla="*/ 808 w 7764"/>
                  <a:gd name="T11" fmla="*/ 1390 h 1597"/>
                  <a:gd name="T12" fmla="*/ 970 w 7764"/>
                  <a:gd name="T13" fmla="*/ 1312 h 1597"/>
                  <a:gd name="T14" fmla="*/ 1131 w 7764"/>
                  <a:gd name="T15" fmla="*/ 1227 h 1597"/>
                  <a:gd name="T16" fmla="*/ 1294 w 7764"/>
                  <a:gd name="T17" fmla="*/ 1136 h 1597"/>
                  <a:gd name="T18" fmla="*/ 1455 w 7764"/>
                  <a:gd name="T19" fmla="*/ 1041 h 1597"/>
                  <a:gd name="T20" fmla="*/ 1616 w 7764"/>
                  <a:gd name="T21" fmla="*/ 943 h 1597"/>
                  <a:gd name="T22" fmla="*/ 1779 w 7764"/>
                  <a:gd name="T23" fmla="*/ 845 h 1597"/>
                  <a:gd name="T24" fmla="*/ 1941 w 7764"/>
                  <a:gd name="T25" fmla="*/ 747 h 1597"/>
                  <a:gd name="T26" fmla="*/ 2102 w 7764"/>
                  <a:gd name="T27" fmla="*/ 652 h 1597"/>
                  <a:gd name="T28" fmla="*/ 2263 w 7764"/>
                  <a:gd name="T29" fmla="*/ 559 h 1597"/>
                  <a:gd name="T30" fmla="*/ 2426 w 7764"/>
                  <a:gd name="T31" fmla="*/ 471 h 1597"/>
                  <a:gd name="T32" fmla="*/ 2588 w 7764"/>
                  <a:gd name="T33" fmla="*/ 388 h 1597"/>
                  <a:gd name="T34" fmla="*/ 2749 w 7764"/>
                  <a:gd name="T35" fmla="*/ 311 h 1597"/>
                  <a:gd name="T36" fmla="*/ 2912 w 7764"/>
                  <a:gd name="T37" fmla="*/ 241 h 1597"/>
                  <a:gd name="T38" fmla="*/ 3073 w 7764"/>
                  <a:gd name="T39" fmla="*/ 180 h 1597"/>
                  <a:gd name="T40" fmla="*/ 3234 w 7764"/>
                  <a:gd name="T41" fmla="*/ 127 h 1597"/>
                  <a:gd name="T42" fmla="*/ 3396 w 7764"/>
                  <a:gd name="T43" fmla="*/ 82 h 1597"/>
                  <a:gd name="T44" fmla="*/ 3559 w 7764"/>
                  <a:gd name="T45" fmla="*/ 47 h 1597"/>
                  <a:gd name="T46" fmla="*/ 3720 w 7764"/>
                  <a:gd name="T47" fmla="*/ 22 h 1597"/>
                  <a:gd name="T48" fmla="*/ 3881 w 7764"/>
                  <a:gd name="T49" fmla="*/ 5 h 1597"/>
                  <a:gd name="T50" fmla="*/ 4044 w 7764"/>
                  <a:gd name="T51" fmla="*/ 0 h 1597"/>
                  <a:gd name="T52" fmla="*/ 4205 w 7764"/>
                  <a:gd name="T53" fmla="*/ 5 h 1597"/>
                  <a:gd name="T54" fmla="*/ 4367 w 7764"/>
                  <a:gd name="T55" fmla="*/ 22 h 1597"/>
                  <a:gd name="T56" fmla="*/ 4528 w 7764"/>
                  <a:gd name="T57" fmla="*/ 47 h 1597"/>
                  <a:gd name="T58" fmla="*/ 4691 w 7764"/>
                  <a:gd name="T59" fmla="*/ 82 h 1597"/>
                  <a:gd name="T60" fmla="*/ 4852 w 7764"/>
                  <a:gd name="T61" fmla="*/ 127 h 1597"/>
                  <a:gd name="T62" fmla="*/ 5014 w 7764"/>
                  <a:gd name="T63" fmla="*/ 180 h 1597"/>
                  <a:gd name="T64" fmla="*/ 5175 w 7764"/>
                  <a:gd name="T65" fmla="*/ 241 h 1597"/>
                  <a:gd name="T66" fmla="*/ 5338 w 7764"/>
                  <a:gd name="T67" fmla="*/ 311 h 1597"/>
                  <a:gd name="T68" fmla="*/ 5499 w 7764"/>
                  <a:gd name="T69" fmla="*/ 388 h 1597"/>
                  <a:gd name="T70" fmla="*/ 5661 w 7764"/>
                  <a:gd name="T71" fmla="*/ 471 h 1597"/>
                  <a:gd name="T72" fmla="*/ 5823 w 7764"/>
                  <a:gd name="T73" fmla="*/ 559 h 1597"/>
                  <a:gd name="T74" fmla="*/ 5985 w 7764"/>
                  <a:gd name="T75" fmla="*/ 652 h 1597"/>
                  <a:gd name="T76" fmla="*/ 6146 w 7764"/>
                  <a:gd name="T77" fmla="*/ 747 h 1597"/>
                  <a:gd name="T78" fmla="*/ 6307 w 7764"/>
                  <a:gd name="T79" fmla="*/ 845 h 1597"/>
                  <a:gd name="T80" fmla="*/ 6470 w 7764"/>
                  <a:gd name="T81" fmla="*/ 943 h 1597"/>
                  <a:gd name="T82" fmla="*/ 6632 w 7764"/>
                  <a:gd name="T83" fmla="*/ 1041 h 1597"/>
                  <a:gd name="T84" fmla="*/ 6793 w 7764"/>
                  <a:gd name="T85" fmla="*/ 1136 h 1597"/>
                  <a:gd name="T86" fmla="*/ 6956 w 7764"/>
                  <a:gd name="T87" fmla="*/ 1227 h 1597"/>
                  <a:gd name="T88" fmla="*/ 7117 w 7764"/>
                  <a:gd name="T89" fmla="*/ 1312 h 1597"/>
                  <a:gd name="T90" fmla="*/ 7278 w 7764"/>
                  <a:gd name="T91" fmla="*/ 1390 h 1597"/>
                  <a:gd name="T92" fmla="*/ 7440 w 7764"/>
                  <a:gd name="T93" fmla="*/ 1459 h 1597"/>
                  <a:gd name="T94" fmla="*/ 7603 w 7764"/>
                  <a:gd name="T95" fmla="*/ 1515 h 1597"/>
                  <a:gd name="T96" fmla="*/ 7764 w 7764"/>
                  <a:gd name="T97" fmla="*/ 1560 h 1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764" h="1597">
                    <a:moveTo>
                      <a:pt x="0" y="1597"/>
                    </a:moveTo>
                    <a:lnTo>
                      <a:pt x="161" y="1587"/>
                    </a:lnTo>
                    <a:lnTo>
                      <a:pt x="323" y="1560"/>
                    </a:lnTo>
                    <a:lnTo>
                      <a:pt x="484" y="1515"/>
                    </a:lnTo>
                    <a:lnTo>
                      <a:pt x="647" y="1459"/>
                    </a:lnTo>
                    <a:lnTo>
                      <a:pt x="808" y="1390"/>
                    </a:lnTo>
                    <a:lnTo>
                      <a:pt x="970" y="1312"/>
                    </a:lnTo>
                    <a:lnTo>
                      <a:pt x="1131" y="1227"/>
                    </a:lnTo>
                    <a:lnTo>
                      <a:pt x="1294" y="1136"/>
                    </a:lnTo>
                    <a:lnTo>
                      <a:pt x="1455" y="1041"/>
                    </a:lnTo>
                    <a:lnTo>
                      <a:pt x="1616" y="943"/>
                    </a:lnTo>
                    <a:lnTo>
                      <a:pt x="1779" y="845"/>
                    </a:lnTo>
                    <a:lnTo>
                      <a:pt x="1941" y="747"/>
                    </a:lnTo>
                    <a:lnTo>
                      <a:pt x="2102" y="652"/>
                    </a:lnTo>
                    <a:lnTo>
                      <a:pt x="2263" y="559"/>
                    </a:lnTo>
                    <a:lnTo>
                      <a:pt x="2426" y="471"/>
                    </a:lnTo>
                    <a:lnTo>
                      <a:pt x="2588" y="388"/>
                    </a:lnTo>
                    <a:lnTo>
                      <a:pt x="2749" y="311"/>
                    </a:lnTo>
                    <a:lnTo>
                      <a:pt x="2912" y="241"/>
                    </a:lnTo>
                    <a:lnTo>
                      <a:pt x="3073" y="180"/>
                    </a:lnTo>
                    <a:lnTo>
                      <a:pt x="3234" y="127"/>
                    </a:lnTo>
                    <a:lnTo>
                      <a:pt x="3396" y="82"/>
                    </a:lnTo>
                    <a:lnTo>
                      <a:pt x="3559" y="47"/>
                    </a:lnTo>
                    <a:lnTo>
                      <a:pt x="3720" y="22"/>
                    </a:lnTo>
                    <a:lnTo>
                      <a:pt x="3881" y="5"/>
                    </a:lnTo>
                    <a:lnTo>
                      <a:pt x="4044" y="0"/>
                    </a:lnTo>
                    <a:lnTo>
                      <a:pt x="4205" y="5"/>
                    </a:lnTo>
                    <a:lnTo>
                      <a:pt x="4367" y="22"/>
                    </a:lnTo>
                    <a:lnTo>
                      <a:pt x="4528" y="47"/>
                    </a:lnTo>
                    <a:lnTo>
                      <a:pt x="4691" y="82"/>
                    </a:lnTo>
                    <a:lnTo>
                      <a:pt x="4852" y="127"/>
                    </a:lnTo>
                    <a:lnTo>
                      <a:pt x="5014" y="180"/>
                    </a:lnTo>
                    <a:lnTo>
                      <a:pt x="5175" y="241"/>
                    </a:lnTo>
                    <a:lnTo>
                      <a:pt x="5338" y="311"/>
                    </a:lnTo>
                    <a:lnTo>
                      <a:pt x="5499" y="388"/>
                    </a:lnTo>
                    <a:lnTo>
                      <a:pt x="5661" y="471"/>
                    </a:lnTo>
                    <a:lnTo>
                      <a:pt x="5823" y="559"/>
                    </a:lnTo>
                    <a:lnTo>
                      <a:pt x="5985" y="652"/>
                    </a:lnTo>
                    <a:lnTo>
                      <a:pt x="6146" y="747"/>
                    </a:lnTo>
                    <a:lnTo>
                      <a:pt x="6307" y="845"/>
                    </a:lnTo>
                    <a:lnTo>
                      <a:pt x="6470" y="943"/>
                    </a:lnTo>
                    <a:lnTo>
                      <a:pt x="6632" y="1041"/>
                    </a:lnTo>
                    <a:lnTo>
                      <a:pt x="6793" y="1136"/>
                    </a:lnTo>
                    <a:lnTo>
                      <a:pt x="6956" y="1227"/>
                    </a:lnTo>
                    <a:lnTo>
                      <a:pt x="7117" y="1312"/>
                    </a:lnTo>
                    <a:lnTo>
                      <a:pt x="7278" y="1390"/>
                    </a:lnTo>
                    <a:lnTo>
                      <a:pt x="7440" y="1459"/>
                    </a:lnTo>
                    <a:lnTo>
                      <a:pt x="7603" y="1515"/>
                    </a:lnTo>
                    <a:lnTo>
                      <a:pt x="7764" y="1560"/>
                    </a:lnTo>
                  </a:path>
                </a:pathLst>
              </a:custGeom>
              <a:noFill/>
              <a:ln w="33338">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6" name="Freeform 77"/>
              <p:cNvSpPr>
                <a:spLocks/>
              </p:cNvSpPr>
              <p:nvPr/>
            </p:nvSpPr>
            <p:spPr bwMode="auto">
              <a:xfrm>
                <a:off x="10726738" y="5962650"/>
                <a:ext cx="257175" cy="28575"/>
              </a:xfrm>
              <a:custGeom>
                <a:avLst/>
                <a:gdLst>
                  <a:gd name="T0" fmla="*/ 0 w 324"/>
                  <a:gd name="T1" fmla="*/ 0 h 37"/>
                  <a:gd name="T2" fmla="*/ 161 w 324"/>
                  <a:gd name="T3" fmla="*/ 27 h 37"/>
                  <a:gd name="T4" fmla="*/ 324 w 324"/>
                  <a:gd name="T5" fmla="*/ 37 h 37"/>
                </a:gdLst>
                <a:ahLst/>
                <a:cxnLst>
                  <a:cxn ang="0">
                    <a:pos x="T0" y="T1"/>
                  </a:cxn>
                  <a:cxn ang="0">
                    <a:pos x="T2" y="T3"/>
                  </a:cxn>
                  <a:cxn ang="0">
                    <a:pos x="T4" y="T5"/>
                  </a:cxn>
                </a:cxnLst>
                <a:rect l="0" t="0" r="r" b="b"/>
                <a:pathLst>
                  <a:path w="324" h="37">
                    <a:moveTo>
                      <a:pt x="0" y="0"/>
                    </a:moveTo>
                    <a:lnTo>
                      <a:pt x="161" y="27"/>
                    </a:lnTo>
                    <a:lnTo>
                      <a:pt x="324" y="37"/>
                    </a:lnTo>
                  </a:path>
                </a:pathLst>
              </a:custGeom>
              <a:noFill/>
              <a:ln w="33338">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7" name="Line 78"/>
              <p:cNvSpPr>
                <a:spLocks noChangeShapeType="1"/>
              </p:cNvSpPr>
              <p:nvPr/>
            </p:nvSpPr>
            <p:spPr bwMode="auto">
              <a:xfrm flipV="1">
                <a:off x="4564063" y="5943600"/>
                <a:ext cx="30163" cy="47625"/>
              </a:xfrm>
              <a:prstGeom prst="line">
                <a:avLst/>
              </a:prstGeom>
              <a:noFill/>
              <a:ln w="33338">
                <a:solidFill>
                  <a:srgbClr val="FF00FF"/>
                </a:solidFill>
                <a:prstDash val="sys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8" name="Freeform 79"/>
              <p:cNvSpPr>
                <a:spLocks/>
              </p:cNvSpPr>
              <p:nvPr/>
            </p:nvSpPr>
            <p:spPr bwMode="auto">
              <a:xfrm>
                <a:off x="4632326" y="5776913"/>
                <a:ext cx="71438" cy="109538"/>
              </a:xfrm>
              <a:custGeom>
                <a:avLst/>
                <a:gdLst>
                  <a:gd name="T0" fmla="*/ 0 w 54"/>
                  <a:gd name="T1" fmla="*/ 83 h 83"/>
                  <a:gd name="T2" fmla="*/ 30 w 54"/>
                  <a:gd name="T3" fmla="*/ 36 h 83"/>
                  <a:gd name="T4" fmla="*/ 54 w 54"/>
                  <a:gd name="T5" fmla="*/ 0 h 83"/>
                </a:gdLst>
                <a:ahLst/>
                <a:cxnLst>
                  <a:cxn ang="0">
                    <a:pos x="T0" y="T1"/>
                  </a:cxn>
                  <a:cxn ang="0">
                    <a:pos x="T2" y="T3"/>
                  </a:cxn>
                  <a:cxn ang="0">
                    <a:pos x="T4" y="T5"/>
                  </a:cxn>
                </a:cxnLst>
                <a:rect l="0" t="0" r="r" b="b"/>
                <a:pathLst>
                  <a:path w="54" h="83">
                    <a:moveTo>
                      <a:pt x="0" y="83"/>
                    </a:moveTo>
                    <a:lnTo>
                      <a:pt x="30" y="36"/>
                    </a:lnTo>
                    <a:lnTo>
                      <a:pt x="54" y="0"/>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9" name="Freeform 80"/>
              <p:cNvSpPr>
                <a:spLocks/>
              </p:cNvSpPr>
              <p:nvPr/>
            </p:nvSpPr>
            <p:spPr bwMode="auto">
              <a:xfrm>
                <a:off x="4741863" y="5608638"/>
                <a:ext cx="73025" cy="109538"/>
              </a:xfrm>
              <a:custGeom>
                <a:avLst/>
                <a:gdLst>
                  <a:gd name="T0" fmla="*/ 0 w 56"/>
                  <a:gd name="T1" fmla="*/ 83 h 83"/>
                  <a:gd name="T2" fmla="*/ 32 w 56"/>
                  <a:gd name="T3" fmla="*/ 36 h 83"/>
                  <a:gd name="T4" fmla="*/ 56 w 56"/>
                  <a:gd name="T5" fmla="*/ 0 h 83"/>
                </a:gdLst>
                <a:ahLst/>
                <a:cxnLst>
                  <a:cxn ang="0">
                    <a:pos x="T0" y="T1"/>
                  </a:cxn>
                  <a:cxn ang="0">
                    <a:pos x="T2" y="T3"/>
                  </a:cxn>
                  <a:cxn ang="0">
                    <a:pos x="T4" y="T5"/>
                  </a:cxn>
                </a:cxnLst>
                <a:rect l="0" t="0" r="r" b="b"/>
                <a:pathLst>
                  <a:path w="56" h="83">
                    <a:moveTo>
                      <a:pt x="0" y="83"/>
                    </a:moveTo>
                    <a:lnTo>
                      <a:pt x="32" y="36"/>
                    </a:lnTo>
                    <a:lnTo>
                      <a:pt x="56" y="0"/>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0" name="Freeform 81"/>
              <p:cNvSpPr>
                <a:spLocks/>
              </p:cNvSpPr>
              <p:nvPr/>
            </p:nvSpPr>
            <p:spPr bwMode="auto">
              <a:xfrm>
                <a:off x="4854576" y="5441950"/>
                <a:ext cx="77788" cy="109538"/>
              </a:xfrm>
              <a:custGeom>
                <a:avLst/>
                <a:gdLst>
                  <a:gd name="T0" fmla="*/ 0 w 59"/>
                  <a:gd name="T1" fmla="*/ 83 h 83"/>
                  <a:gd name="T2" fmla="*/ 33 w 59"/>
                  <a:gd name="T3" fmla="*/ 36 h 83"/>
                  <a:gd name="T4" fmla="*/ 59 w 59"/>
                  <a:gd name="T5" fmla="*/ 0 h 83"/>
                </a:gdLst>
                <a:ahLst/>
                <a:cxnLst>
                  <a:cxn ang="0">
                    <a:pos x="T0" y="T1"/>
                  </a:cxn>
                  <a:cxn ang="0">
                    <a:pos x="T2" y="T3"/>
                  </a:cxn>
                  <a:cxn ang="0">
                    <a:pos x="T4" y="T5"/>
                  </a:cxn>
                </a:cxnLst>
                <a:rect l="0" t="0" r="r" b="b"/>
                <a:pathLst>
                  <a:path w="59" h="83">
                    <a:moveTo>
                      <a:pt x="0" y="83"/>
                    </a:moveTo>
                    <a:lnTo>
                      <a:pt x="33" y="36"/>
                    </a:lnTo>
                    <a:lnTo>
                      <a:pt x="59" y="0"/>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1" name="Freeform 82"/>
              <p:cNvSpPr>
                <a:spLocks/>
              </p:cNvSpPr>
              <p:nvPr/>
            </p:nvSpPr>
            <p:spPr bwMode="auto">
              <a:xfrm>
                <a:off x="4975226" y="5273675"/>
                <a:ext cx="80963" cy="109538"/>
              </a:xfrm>
              <a:custGeom>
                <a:avLst/>
                <a:gdLst>
                  <a:gd name="T0" fmla="*/ 0 w 61"/>
                  <a:gd name="T1" fmla="*/ 83 h 83"/>
                  <a:gd name="T2" fmla="*/ 35 w 61"/>
                  <a:gd name="T3" fmla="*/ 36 h 83"/>
                  <a:gd name="T4" fmla="*/ 61 w 61"/>
                  <a:gd name="T5" fmla="*/ 0 h 83"/>
                </a:gdLst>
                <a:ahLst/>
                <a:cxnLst>
                  <a:cxn ang="0">
                    <a:pos x="T0" y="T1"/>
                  </a:cxn>
                  <a:cxn ang="0">
                    <a:pos x="T2" y="T3"/>
                  </a:cxn>
                  <a:cxn ang="0">
                    <a:pos x="T4" y="T5"/>
                  </a:cxn>
                </a:cxnLst>
                <a:rect l="0" t="0" r="r" b="b"/>
                <a:pathLst>
                  <a:path w="61" h="83">
                    <a:moveTo>
                      <a:pt x="0" y="83"/>
                    </a:moveTo>
                    <a:lnTo>
                      <a:pt x="35" y="36"/>
                    </a:lnTo>
                    <a:lnTo>
                      <a:pt x="61" y="0"/>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2" name="Freeform 83"/>
              <p:cNvSpPr>
                <a:spLocks/>
              </p:cNvSpPr>
              <p:nvPr/>
            </p:nvSpPr>
            <p:spPr bwMode="auto">
              <a:xfrm>
                <a:off x="5100638" y="5105400"/>
                <a:ext cx="84138" cy="109538"/>
              </a:xfrm>
              <a:custGeom>
                <a:avLst/>
                <a:gdLst>
                  <a:gd name="T0" fmla="*/ 0 w 64"/>
                  <a:gd name="T1" fmla="*/ 83 h 83"/>
                  <a:gd name="T2" fmla="*/ 36 w 64"/>
                  <a:gd name="T3" fmla="*/ 36 h 83"/>
                  <a:gd name="T4" fmla="*/ 64 w 64"/>
                  <a:gd name="T5" fmla="*/ 0 h 83"/>
                </a:gdLst>
                <a:ahLst/>
                <a:cxnLst>
                  <a:cxn ang="0">
                    <a:pos x="T0" y="T1"/>
                  </a:cxn>
                  <a:cxn ang="0">
                    <a:pos x="T2" y="T3"/>
                  </a:cxn>
                  <a:cxn ang="0">
                    <a:pos x="T4" y="T5"/>
                  </a:cxn>
                </a:cxnLst>
                <a:rect l="0" t="0" r="r" b="b"/>
                <a:pathLst>
                  <a:path w="64" h="83">
                    <a:moveTo>
                      <a:pt x="0" y="83"/>
                    </a:moveTo>
                    <a:lnTo>
                      <a:pt x="36" y="36"/>
                    </a:lnTo>
                    <a:lnTo>
                      <a:pt x="64" y="0"/>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3" name="Freeform 84"/>
              <p:cNvSpPr>
                <a:spLocks/>
              </p:cNvSpPr>
              <p:nvPr/>
            </p:nvSpPr>
            <p:spPr bwMode="auto">
              <a:xfrm>
                <a:off x="5229226" y="4938713"/>
                <a:ext cx="88900" cy="109538"/>
              </a:xfrm>
              <a:custGeom>
                <a:avLst/>
                <a:gdLst>
                  <a:gd name="T0" fmla="*/ 0 w 67"/>
                  <a:gd name="T1" fmla="*/ 83 h 83"/>
                  <a:gd name="T2" fmla="*/ 38 w 67"/>
                  <a:gd name="T3" fmla="*/ 36 h 83"/>
                  <a:gd name="T4" fmla="*/ 67 w 67"/>
                  <a:gd name="T5" fmla="*/ 0 h 83"/>
                </a:gdLst>
                <a:ahLst/>
                <a:cxnLst>
                  <a:cxn ang="0">
                    <a:pos x="T0" y="T1"/>
                  </a:cxn>
                  <a:cxn ang="0">
                    <a:pos x="T2" y="T3"/>
                  </a:cxn>
                  <a:cxn ang="0">
                    <a:pos x="T4" y="T5"/>
                  </a:cxn>
                </a:cxnLst>
                <a:rect l="0" t="0" r="r" b="b"/>
                <a:pathLst>
                  <a:path w="67" h="83">
                    <a:moveTo>
                      <a:pt x="0" y="83"/>
                    </a:moveTo>
                    <a:lnTo>
                      <a:pt x="38" y="36"/>
                    </a:lnTo>
                    <a:lnTo>
                      <a:pt x="67" y="0"/>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4" name="Freeform 85"/>
              <p:cNvSpPr>
                <a:spLocks/>
              </p:cNvSpPr>
              <p:nvPr/>
            </p:nvSpPr>
            <p:spPr bwMode="auto">
              <a:xfrm>
                <a:off x="5368926" y="4770438"/>
                <a:ext cx="93663" cy="109538"/>
              </a:xfrm>
              <a:custGeom>
                <a:avLst/>
                <a:gdLst>
                  <a:gd name="T0" fmla="*/ 0 w 71"/>
                  <a:gd name="T1" fmla="*/ 83 h 83"/>
                  <a:gd name="T2" fmla="*/ 40 w 71"/>
                  <a:gd name="T3" fmla="*/ 36 h 83"/>
                  <a:gd name="T4" fmla="*/ 71 w 71"/>
                  <a:gd name="T5" fmla="*/ 0 h 83"/>
                </a:gdLst>
                <a:ahLst/>
                <a:cxnLst>
                  <a:cxn ang="0">
                    <a:pos x="T0" y="T1"/>
                  </a:cxn>
                  <a:cxn ang="0">
                    <a:pos x="T2" y="T3"/>
                  </a:cxn>
                  <a:cxn ang="0">
                    <a:pos x="T4" y="T5"/>
                  </a:cxn>
                </a:cxnLst>
                <a:rect l="0" t="0" r="r" b="b"/>
                <a:pathLst>
                  <a:path w="71" h="83">
                    <a:moveTo>
                      <a:pt x="0" y="83"/>
                    </a:moveTo>
                    <a:lnTo>
                      <a:pt x="40" y="36"/>
                    </a:lnTo>
                    <a:lnTo>
                      <a:pt x="71" y="0"/>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5" name="Freeform 86"/>
              <p:cNvSpPr>
                <a:spLocks/>
              </p:cNvSpPr>
              <p:nvPr/>
            </p:nvSpPr>
            <p:spPr bwMode="auto">
              <a:xfrm>
                <a:off x="5514976" y="4603750"/>
                <a:ext cx="100013" cy="109538"/>
              </a:xfrm>
              <a:custGeom>
                <a:avLst/>
                <a:gdLst>
                  <a:gd name="T0" fmla="*/ 0 w 76"/>
                  <a:gd name="T1" fmla="*/ 83 h 83"/>
                  <a:gd name="T2" fmla="*/ 42 w 76"/>
                  <a:gd name="T3" fmla="*/ 36 h 83"/>
                  <a:gd name="T4" fmla="*/ 76 w 76"/>
                  <a:gd name="T5" fmla="*/ 0 h 83"/>
                </a:gdLst>
                <a:ahLst/>
                <a:cxnLst>
                  <a:cxn ang="0">
                    <a:pos x="T0" y="T1"/>
                  </a:cxn>
                  <a:cxn ang="0">
                    <a:pos x="T2" y="T3"/>
                  </a:cxn>
                  <a:cxn ang="0">
                    <a:pos x="T4" y="T5"/>
                  </a:cxn>
                </a:cxnLst>
                <a:rect l="0" t="0" r="r" b="b"/>
                <a:pathLst>
                  <a:path w="76" h="83">
                    <a:moveTo>
                      <a:pt x="0" y="83"/>
                    </a:moveTo>
                    <a:lnTo>
                      <a:pt x="42" y="36"/>
                    </a:lnTo>
                    <a:lnTo>
                      <a:pt x="76" y="0"/>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6" name="Freeform 87"/>
              <p:cNvSpPr>
                <a:spLocks/>
              </p:cNvSpPr>
              <p:nvPr/>
            </p:nvSpPr>
            <p:spPr bwMode="auto">
              <a:xfrm>
                <a:off x="5670551" y="4437063"/>
                <a:ext cx="107950" cy="107950"/>
              </a:xfrm>
              <a:custGeom>
                <a:avLst/>
                <a:gdLst>
                  <a:gd name="T0" fmla="*/ 0 w 82"/>
                  <a:gd name="T1" fmla="*/ 82 h 82"/>
                  <a:gd name="T2" fmla="*/ 46 w 82"/>
                  <a:gd name="T3" fmla="*/ 35 h 82"/>
                  <a:gd name="T4" fmla="*/ 82 w 82"/>
                  <a:gd name="T5" fmla="*/ 0 h 82"/>
                </a:gdLst>
                <a:ahLst/>
                <a:cxnLst>
                  <a:cxn ang="0">
                    <a:pos x="T0" y="T1"/>
                  </a:cxn>
                  <a:cxn ang="0">
                    <a:pos x="T2" y="T3"/>
                  </a:cxn>
                  <a:cxn ang="0">
                    <a:pos x="T4" y="T5"/>
                  </a:cxn>
                </a:cxnLst>
                <a:rect l="0" t="0" r="r" b="b"/>
                <a:pathLst>
                  <a:path w="82" h="82">
                    <a:moveTo>
                      <a:pt x="0" y="82"/>
                    </a:moveTo>
                    <a:lnTo>
                      <a:pt x="46" y="35"/>
                    </a:lnTo>
                    <a:lnTo>
                      <a:pt x="82" y="0"/>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7" name="Freeform 88"/>
              <p:cNvSpPr>
                <a:spLocks/>
              </p:cNvSpPr>
              <p:nvPr/>
            </p:nvSpPr>
            <p:spPr bwMode="auto">
              <a:xfrm>
                <a:off x="5837238" y="4278313"/>
                <a:ext cx="109538" cy="101600"/>
              </a:xfrm>
              <a:custGeom>
                <a:avLst/>
                <a:gdLst>
                  <a:gd name="T0" fmla="*/ 0 w 83"/>
                  <a:gd name="T1" fmla="*/ 77 h 77"/>
                  <a:gd name="T2" fmla="*/ 47 w 83"/>
                  <a:gd name="T3" fmla="*/ 33 h 77"/>
                  <a:gd name="T4" fmla="*/ 83 w 83"/>
                  <a:gd name="T5" fmla="*/ 0 h 77"/>
                </a:gdLst>
                <a:ahLst/>
                <a:cxnLst>
                  <a:cxn ang="0">
                    <a:pos x="T0" y="T1"/>
                  </a:cxn>
                  <a:cxn ang="0">
                    <a:pos x="T2" y="T3"/>
                  </a:cxn>
                  <a:cxn ang="0">
                    <a:pos x="T4" y="T5"/>
                  </a:cxn>
                </a:cxnLst>
                <a:rect l="0" t="0" r="r" b="b"/>
                <a:pathLst>
                  <a:path w="83" h="77">
                    <a:moveTo>
                      <a:pt x="0" y="77"/>
                    </a:moveTo>
                    <a:lnTo>
                      <a:pt x="47" y="33"/>
                    </a:lnTo>
                    <a:lnTo>
                      <a:pt x="83" y="0"/>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8" name="Freeform 89"/>
              <p:cNvSpPr>
                <a:spLocks/>
              </p:cNvSpPr>
              <p:nvPr/>
            </p:nvSpPr>
            <p:spPr bwMode="auto">
              <a:xfrm>
                <a:off x="6003926" y="4135438"/>
                <a:ext cx="109538" cy="92075"/>
              </a:xfrm>
              <a:custGeom>
                <a:avLst/>
                <a:gdLst>
                  <a:gd name="T0" fmla="*/ 0 w 83"/>
                  <a:gd name="T1" fmla="*/ 70 h 70"/>
                  <a:gd name="T2" fmla="*/ 47 w 83"/>
                  <a:gd name="T3" fmla="*/ 30 h 70"/>
                  <a:gd name="T4" fmla="*/ 83 w 83"/>
                  <a:gd name="T5" fmla="*/ 0 h 70"/>
                </a:gdLst>
                <a:ahLst/>
                <a:cxnLst>
                  <a:cxn ang="0">
                    <a:pos x="T0" y="T1"/>
                  </a:cxn>
                  <a:cxn ang="0">
                    <a:pos x="T2" y="T3"/>
                  </a:cxn>
                  <a:cxn ang="0">
                    <a:pos x="T4" y="T5"/>
                  </a:cxn>
                </a:cxnLst>
                <a:rect l="0" t="0" r="r" b="b"/>
                <a:pathLst>
                  <a:path w="83" h="70">
                    <a:moveTo>
                      <a:pt x="0" y="70"/>
                    </a:moveTo>
                    <a:lnTo>
                      <a:pt x="47" y="30"/>
                    </a:lnTo>
                    <a:lnTo>
                      <a:pt x="83" y="0"/>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9" name="Freeform 90"/>
              <p:cNvSpPr>
                <a:spLocks/>
              </p:cNvSpPr>
              <p:nvPr/>
            </p:nvSpPr>
            <p:spPr bwMode="auto">
              <a:xfrm>
                <a:off x="6172201" y="4005263"/>
                <a:ext cx="109538" cy="82550"/>
              </a:xfrm>
              <a:custGeom>
                <a:avLst/>
                <a:gdLst>
                  <a:gd name="T0" fmla="*/ 0 w 83"/>
                  <a:gd name="T1" fmla="*/ 63 h 63"/>
                  <a:gd name="T2" fmla="*/ 47 w 83"/>
                  <a:gd name="T3" fmla="*/ 27 h 63"/>
                  <a:gd name="T4" fmla="*/ 83 w 83"/>
                  <a:gd name="T5" fmla="*/ 0 h 63"/>
                </a:gdLst>
                <a:ahLst/>
                <a:cxnLst>
                  <a:cxn ang="0">
                    <a:pos x="T0" y="T1"/>
                  </a:cxn>
                  <a:cxn ang="0">
                    <a:pos x="T2" y="T3"/>
                  </a:cxn>
                  <a:cxn ang="0">
                    <a:pos x="T4" y="T5"/>
                  </a:cxn>
                </a:cxnLst>
                <a:rect l="0" t="0" r="r" b="b"/>
                <a:pathLst>
                  <a:path w="83" h="63">
                    <a:moveTo>
                      <a:pt x="0" y="63"/>
                    </a:moveTo>
                    <a:lnTo>
                      <a:pt x="47" y="27"/>
                    </a:lnTo>
                    <a:lnTo>
                      <a:pt x="83" y="0"/>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40" name="Freeform 91"/>
              <p:cNvSpPr>
                <a:spLocks/>
              </p:cNvSpPr>
              <p:nvPr/>
            </p:nvSpPr>
            <p:spPr bwMode="auto">
              <a:xfrm>
                <a:off x="6340476" y="3890963"/>
                <a:ext cx="109538" cy="71438"/>
              </a:xfrm>
              <a:custGeom>
                <a:avLst/>
                <a:gdLst>
                  <a:gd name="T0" fmla="*/ 0 w 83"/>
                  <a:gd name="T1" fmla="*/ 55 h 55"/>
                  <a:gd name="T2" fmla="*/ 47 w 83"/>
                  <a:gd name="T3" fmla="*/ 23 h 55"/>
                  <a:gd name="T4" fmla="*/ 83 w 83"/>
                  <a:gd name="T5" fmla="*/ 0 h 55"/>
                </a:gdLst>
                <a:ahLst/>
                <a:cxnLst>
                  <a:cxn ang="0">
                    <a:pos x="T0" y="T1"/>
                  </a:cxn>
                  <a:cxn ang="0">
                    <a:pos x="T2" y="T3"/>
                  </a:cxn>
                  <a:cxn ang="0">
                    <a:pos x="T4" y="T5"/>
                  </a:cxn>
                </a:cxnLst>
                <a:rect l="0" t="0" r="r" b="b"/>
                <a:pathLst>
                  <a:path w="83" h="55">
                    <a:moveTo>
                      <a:pt x="0" y="55"/>
                    </a:moveTo>
                    <a:lnTo>
                      <a:pt x="47" y="23"/>
                    </a:lnTo>
                    <a:lnTo>
                      <a:pt x="83" y="0"/>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41" name="Freeform 92"/>
              <p:cNvSpPr>
                <a:spLocks/>
              </p:cNvSpPr>
              <p:nvPr/>
            </p:nvSpPr>
            <p:spPr bwMode="auto">
              <a:xfrm>
                <a:off x="6507163" y="3786188"/>
                <a:ext cx="109538" cy="66675"/>
              </a:xfrm>
              <a:custGeom>
                <a:avLst/>
                <a:gdLst>
                  <a:gd name="T0" fmla="*/ 0 w 83"/>
                  <a:gd name="T1" fmla="*/ 50 h 50"/>
                  <a:gd name="T2" fmla="*/ 47 w 83"/>
                  <a:gd name="T3" fmla="*/ 22 h 50"/>
                  <a:gd name="T4" fmla="*/ 83 w 83"/>
                  <a:gd name="T5" fmla="*/ 0 h 50"/>
                </a:gdLst>
                <a:ahLst/>
                <a:cxnLst>
                  <a:cxn ang="0">
                    <a:pos x="T0" y="T1"/>
                  </a:cxn>
                  <a:cxn ang="0">
                    <a:pos x="T2" y="T3"/>
                  </a:cxn>
                  <a:cxn ang="0">
                    <a:pos x="T4" y="T5"/>
                  </a:cxn>
                </a:cxnLst>
                <a:rect l="0" t="0" r="r" b="b"/>
                <a:pathLst>
                  <a:path w="83" h="50">
                    <a:moveTo>
                      <a:pt x="0" y="50"/>
                    </a:moveTo>
                    <a:lnTo>
                      <a:pt x="47" y="22"/>
                    </a:lnTo>
                    <a:lnTo>
                      <a:pt x="83" y="0"/>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42" name="Freeform 93"/>
              <p:cNvSpPr>
                <a:spLocks/>
              </p:cNvSpPr>
              <p:nvPr/>
            </p:nvSpPr>
            <p:spPr bwMode="auto">
              <a:xfrm>
                <a:off x="6675438" y="3698875"/>
                <a:ext cx="109538" cy="55563"/>
              </a:xfrm>
              <a:custGeom>
                <a:avLst/>
                <a:gdLst>
                  <a:gd name="T0" fmla="*/ 0 w 83"/>
                  <a:gd name="T1" fmla="*/ 42 h 42"/>
                  <a:gd name="T2" fmla="*/ 47 w 83"/>
                  <a:gd name="T3" fmla="*/ 17 h 42"/>
                  <a:gd name="T4" fmla="*/ 83 w 83"/>
                  <a:gd name="T5" fmla="*/ 0 h 42"/>
                </a:gdLst>
                <a:ahLst/>
                <a:cxnLst>
                  <a:cxn ang="0">
                    <a:pos x="T0" y="T1"/>
                  </a:cxn>
                  <a:cxn ang="0">
                    <a:pos x="T2" y="T3"/>
                  </a:cxn>
                  <a:cxn ang="0">
                    <a:pos x="T4" y="T5"/>
                  </a:cxn>
                </a:cxnLst>
                <a:rect l="0" t="0" r="r" b="b"/>
                <a:pathLst>
                  <a:path w="83" h="42">
                    <a:moveTo>
                      <a:pt x="0" y="42"/>
                    </a:moveTo>
                    <a:lnTo>
                      <a:pt x="47" y="17"/>
                    </a:lnTo>
                    <a:lnTo>
                      <a:pt x="83" y="0"/>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43" name="Freeform 94"/>
              <p:cNvSpPr>
                <a:spLocks/>
              </p:cNvSpPr>
              <p:nvPr/>
            </p:nvSpPr>
            <p:spPr bwMode="auto">
              <a:xfrm>
                <a:off x="6842126" y="3625850"/>
                <a:ext cx="109538" cy="46038"/>
              </a:xfrm>
              <a:custGeom>
                <a:avLst/>
                <a:gdLst>
                  <a:gd name="T0" fmla="*/ 0 w 83"/>
                  <a:gd name="T1" fmla="*/ 35 h 35"/>
                  <a:gd name="T2" fmla="*/ 47 w 83"/>
                  <a:gd name="T3" fmla="*/ 15 h 35"/>
                  <a:gd name="T4" fmla="*/ 83 w 83"/>
                  <a:gd name="T5" fmla="*/ 0 h 35"/>
                </a:gdLst>
                <a:ahLst/>
                <a:cxnLst>
                  <a:cxn ang="0">
                    <a:pos x="T0" y="T1"/>
                  </a:cxn>
                  <a:cxn ang="0">
                    <a:pos x="T2" y="T3"/>
                  </a:cxn>
                  <a:cxn ang="0">
                    <a:pos x="T4" y="T5"/>
                  </a:cxn>
                </a:cxnLst>
                <a:rect l="0" t="0" r="r" b="b"/>
                <a:pathLst>
                  <a:path w="83" h="35">
                    <a:moveTo>
                      <a:pt x="0" y="35"/>
                    </a:moveTo>
                    <a:lnTo>
                      <a:pt x="47" y="15"/>
                    </a:lnTo>
                    <a:lnTo>
                      <a:pt x="83" y="0"/>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44" name="Freeform 95"/>
              <p:cNvSpPr>
                <a:spLocks/>
              </p:cNvSpPr>
              <p:nvPr/>
            </p:nvSpPr>
            <p:spPr bwMode="auto">
              <a:xfrm>
                <a:off x="7010401" y="3563938"/>
                <a:ext cx="109538" cy="38100"/>
              </a:xfrm>
              <a:custGeom>
                <a:avLst/>
                <a:gdLst>
                  <a:gd name="T0" fmla="*/ 0 w 83"/>
                  <a:gd name="T1" fmla="*/ 29 h 29"/>
                  <a:gd name="T2" fmla="*/ 47 w 83"/>
                  <a:gd name="T3" fmla="*/ 12 h 29"/>
                  <a:gd name="T4" fmla="*/ 83 w 83"/>
                  <a:gd name="T5" fmla="*/ 0 h 29"/>
                </a:gdLst>
                <a:ahLst/>
                <a:cxnLst>
                  <a:cxn ang="0">
                    <a:pos x="T0" y="T1"/>
                  </a:cxn>
                  <a:cxn ang="0">
                    <a:pos x="T2" y="T3"/>
                  </a:cxn>
                  <a:cxn ang="0">
                    <a:pos x="T4" y="T5"/>
                  </a:cxn>
                </a:cxnLst>
                <a:rect l="0" t="0" r="r" b="b"/>
                <a:pathLst>
                  <a:path w="83" h="29">
                    <a:moveTo>
                      <a:pt x="0" y="29"/>
                    </a:moveTo>
                    <a:lnTo>
                      <a:pt x="47" y="12"/>
                    </a:lnTo>
                    <a:lnTo>
                      <a:pt x="83" y="0"/>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45" name="Freeform 96"/>
              <p:cNvSpPr>
                <a:spLocks/>
              </p:cNvSpPr>
              <p:nvPr/>
            </p:nvSpPr>
            <p:spPr bwMode="auto">
              <a:xfrm>
                <a:off x="7178676" y="3516313"/>
                <a:ext cx="109538" cy="30163"/>
              </a:xfrm>
              <a:custGeom>
                <a:avLst/>
                <a:gdLst>
                  <a:gd name="T0" fmla="*/ 0 w 83"/>
                  <a:gd name="T1" fmla="*/ 23 h 23"/>
                  <a:gd name="T2" fmla="*/ 47 w 83"/>
                  <a:gd name="T3" fmla="*/ 9 h 23"/>
                  <a:gd name="T4" fmla="*/ 83 w 83"/>
                  <a:gd name="T5" fmla="*/ 0 h 23"/>
                </a:gdLst>
                <a:ahLst/>
                <a:cxnLst>
                  <a:cxn ang="0">
                    <a:pos x="T0" y="T1"/>
                  </a:cxn>
                  <a:cxn ang="0">
                    <a:pos x="T2" y="T3"/>
                  </a:cxn>
                  <a:cxn ang="0">
                    <a:pos x="T4" y="T5"/>
                  </a:cxn>
                </a:cxnLst>
                <a:rect l="0" t="0" r="r" b="b"/>
                <a:pathLst>
                  <a:path w="83" h="23">
                    <a:moveTo>
                      <a:pt x="0" y="23"/>
                    </a:moveTo>
                    <a:lnTo>
                      <a:pt x="47" y="9"/>
                    </a:lnTo>
                    <a:lnTo>
                      <a:pt x="83" y="0"/>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46" name="Freeform 97"/>
              <p:cNvSpPr>
                <a:spLocks/>
              </p:cNvSpPr>
              <p:nvPr/>
            </p:nvSpPr>
            <p:spPr bwMode="auto">
              <a:xfrm>
                <a:off x="7345363" y="3484563"/>
                <a:ext cx="109538" cy="19050"/>
              </a:xfrm>
              <a:custGeom>
                <a:avLst/>
                <a:gdLst>
                  <a:gd name="T0" fmla="*/ 0 w 83"/>
                  <a:gd name="T1" fmla="*/ 15 h 15"/>
                  <a:gd name="T2" fmla="*/ 47 w 83"/>
                  <a:gd name="T3" fmla="*/ 6 h 15"/>
                  <a:gd name="T4" fmla="*/ 83 w 83"/>
                  <a:gd name="T5" fmla="*/ 0 h 15"/>
                </a:gdLst>
                <a:ahLst/>
                <a:cxnLst>
                  <a:cxn ang="0">
                    <a:pos x="T0" y="T1"/>
                  </a:cxn>
                  <a:cxn ang="0">
                    <a:pos x="T2" y="T3"/>
                  </a:cxn>
                  <a:cxn ang="0">
                    <a:pos x="T4" y="T5"/>
                  </a:cxn>
                </a:cxnLst>
                <a:rect l="0" t="0" r="r" b="b"/>
                <a:pathLst>
                  <a:path w="83" h="15">
                    <a:moveTo>
                      <a:pt x="0" y="15"/>
                    </a:moveTo>
                    <a:lnTo>
                      <a:pt x="47" y="6"/>
                    </a:lnTo>
                    <a:lnTo>
                      <a:pt x="83" y="0"/>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47" name="Freeform 98"/>
              <p:cNvSpPr>
                <a:spLocks/>
              </p:cNvSpPr>
              <p:nvPr/>
            </p:nvSpPr>
            <p:spPr bwMode="auto">
              <a:xfrm>
                <a:off x="7513638" y="3463925"/>
                <a:ext cx="109538" cy="11113"/>
              </a:xfrm>
              <a:custGeom>
                <a:avLst/>
                <a:gdLst>
                  <a:gd name="T0" fmla="*/ 0 w 83"/>
                  <a:gd name="T1" fmla="*/ 8 h 8"/>
                  <a:gd name="T2" fmla="*/ 47 w 83"/>
                  <a:gd name="T3" fmla="*/ 3 h 8"/>
                  <a:gd name="T4" fmla="*/ 83 w 83"/>
                  <a:gd name="T5" fmla="*/ 0 h 8"/>
                </a:gdLst>
                <a:ahLst/>
                <a:cxnLst>
                  <a:cxn ang="0">
                    <a:pos x="T0" y="T1"/>
                  </a:cxn>
                  <a:cxn ang="0">
                    <a:pos x="T2" y="T3"/>
                  </a:cxn>
                  <a:cxn ang="0">
                    <a:pos x="T4" y="T5"/>
                  </a:cxn>
                </a:cxnLst>
                <a:rect l="0" t="0" r="r" b="b"/>
                <a:pathLst>
                  <a:path w="83" h="8">
                    <a:moveTo>
                      <a:pt x="0" y="8"/>
                    </a:moveTo>
                    <a:lnTo>
                      <a:pt x="47" y="3"/>
                    </a:lnTo>
                    <a:lnTo>
                      <a:pt x="83" y="0"/>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48" name="Freeform 99"/>
              <p:cNvSpPr>
                <a:spLocks/>
              </p:cNvSpPr>
              <p:nvPr/>
            </p:nvSpPr>
            <p:spPr bwMode="auto">
              <a:xfrm>
                <a:off x="7680326" y="3457575"/>
                <a:ext cx="109538" cy="3175"/>
              </a:xfrm>
              <a:custGeom>
                <a:avLst/>
                <a:gdLst>
                  <a:gd name="T0" fmla="*/ 0 w 83"/>
                  <a:gd name="T1" fmla="*/ 2 h 2"/>
                  <a:gd name="T2" fmla="*/ 47 w 83"/>
                  <a:gd name="T3" fmla="*/ 1 h 2"/>
                  <a:gd name="T4" fmla="*/ 83 w 83"/>
                  <a:gd name="T5" fmla="*/ 0 h 2"/>
                </a:gdLst>
                <a:ahLst/>
                <a:cxnLst>
                  <a:cxn ang="0">
                    <a:pos x="T0" y="T1"/>
                  </a:cxn>
                  <a:cxn ang="0">
                    <a:pos x="T2" y="T3"/>
                  </a:cxn>
                  <a:cxn ang="0">
                    <a:pos x="T4" y="T5"/>
                  </a:cxn>
                </a:cxnLst>
                <a:rect l="0" t="0" r="r" b="b"/>
                <a:pathLst>
                  <a:path w="83" h="2">
                    <a:moveTo>
                      <a:pt x="0" y="2"/>
                    </a:moveTo>
                    <a:lnTo>
                      <a:pt x="47" y="1"/>
                    </a:lnTo>
                    <a:lnTo>
                      <a:pt x="83" y="0"/>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49" name="Freeform 100"/>
              <p:cNvSpPr>
                <a:spLocks/>
              </p:cNvSpPr>
              <p:nvPr/>
            </p:nvSpPr>
            <p:spPr bwMode="auto">
              <a:xfrm>
                <a:off x="7848601" y="3460750"/>
                <a:ext cx="109538" cy="6350"/>
              </a:xfrm>
              <a:custGeom>
                <a:avLst/>
                <a:gdLst>
                  <a:gd name="T0" fmla="*/ 0 w 83"/>
                  <a:gd name="T1" fmla="*/ 0 h 5"/>
                  <a:gd name="T2" fmla="*/ 47 w 83"/>
                  <a:gd name="T3" fmla="*/ 2 h 5"/>
                  <a:gd name="T4" fmla="*/ 83 w 83"/>
                  <a:gd name="T5" fmla="*/ 5 h 5"/>
                </a:gdLst>
                <a:ahLst/>
                <a:cxnLst>
                  <a:cxn ang="0">
                    <a:pos x="T0" y="T1"/>
                  </a:cxn>
                  <a:cxn ang="0">
                    <a:pos x="T2" y="T3"/>
                  </a:cxn>
                  <a:cxn ang="0">
                    <a:pos x="T4" y="T5"/>
                  </a:cxn>
                </a:cxnLst>
                <a:rect l="0" t="0" r="r" b="b"/>
                <a:pathLst>
                  <a:path w="83" h="5">
                    <a:moveTo>
                      <a:pt x="0" y="0"/>
                    </a:moveTo>
                    <a:lnTo>
                      <a:pt x="47" y="2"/>
                    </a:lnTo>
                    <a:lnTo>
                      <a:pt x="83" y="5"/>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50" name="Freeform 101"/>
              <p:cNvSpPr>
                <a:spLocks/>
              </p:cNvSpPr>
              <p:nvPr/>
            </p:nvSpPr>
            <p:spPr bwMode="auto">
              <a:xfrm>
                <a:off x="8016876" y="3473450"/>
                <a:ext cx="109538" cy="15875"/>
              </a:xfrm>
              <a:custGeom>
                <a:avLst/>
                <a:gdLst>
                  <a:gd name="T0" fmla="*/ 0 w 83"/>
                  <a:gd name="T1" fmla="*/ 0 h 12"/>
                  <a:gd name="T2" fmla="*/ 47 w 83"/>
                  <a:gd name="T3" fmla="*/ 7 h 12"/>
                  <a:gd name="T4" fmla="*/ 83 w 83"/>
                  <a:gd name="T5" fmla="*/ 12 h 12"/>
                </a:gdLst>
                <a:ahLst/>
                <a:cxnLst>
                  <a:cxn ang="0">
                    <a:pos x="T0" y="T1"/>
                  </a:cxn>
                  <a:cxn ang="0">
                    <a:pos x="T2" y="T3"/>
                  </a:cxn>
                  <a:cxn ang="0">
                    <a:pos x="T4" y="T5"/>
                  </a:cxn>
                </a:cxnLst>
                <a:rect l="0" t="0" r="r" b="b"/>
                <a:pathLst>
                  <a:path w="83" h="12">
                    <a:moveTo>
                      <a:pt x="0" y="0"/>
                    </a:moveTo>
                    <a:lnTo>
                      <a:pt x="47" y="7"/>
                    </a:lnTo>
                    <a:lnTo>
                      <a:pt x="83" y="12"/>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51" name="Freeform 102"/>
              <p:cNvSpPr>
                <a:spLocks/>
              </p:cNvSpPr>
              <p:nvPr/>
            </p:nvSpPr>
            <p:spPr bwMode="auto">
              <a:xfrm>
                <a:off x="8183563" y="3500438"/>
                <a:ext cx="109538" cy="23813"/>
              </a:xfrm>
              <a:custGeom>
                <a:avLst/>
                <a:gdLst>
                  <a:gd name="T0" fmla="*/ 0 w 83"/>
                  <a:gd name="T1" fmla="*/ 0 h 18"/>
                  <a:gd name="T2" fmla="*/ 47 w 83"/>
                  <a:gd name="T3" fmla="*/ 10 h 18"/>
                  <a:gd name="T4" fmla="*/ 83 w 83"/>
                  <a:gd name="T5" fmla="*/ 18 h 18"/>
                </a:gdLst>
                <a:ahLst/>
                <a:cxnLst>
                  <a:cxn ang="0">
                    <a:pos x="T0" y="T1"/>
                  </a:cxn>
                  <a:cxn ang="0">
                    <a:pos x="T2" y="T3"/>
                  </a:cxn>
                  <a:cxn ang="0">
                    <a:pos x="T4" y="T5"/>
                  </a:cxn>
                </a:cxnLst>
                <a:rect l="0" t="0" r="r" b="b"/>
                <a:pathLst>
                  <a:path w="83" h="18">
                    <a:moveTo>
                      <a:pt x="0" y="0"/>
                    </a:moveTo>
                    <a:lnTo>
                      <a:pt x="47" y="10"/>
                    </a:lnTo>
                    <a:lnTo>
                      <a:pt x="83" y="18"/>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52" name="Freeform 103"/>
              <p:cNvSpPr>
                <a:spLocks/>
              </p:cNvSpPr>
              <p:nvPr/>
            </p:nvSpPr>
            <p:spPr bwMode="auto">
              <a:xfrm>
                <a:off x="8351838" y="3540125"/>
                <a:ext cx="109538" cy="34925"/>
              </a:xfrm>
              <a:custGeom>
                <a:avLst/>
                <a:gdLst>
                  <a:gd name="T0" fmla="*/ 0 w 83"/>
                  <a:gd name="T1" fmla="*/ 0 h 26"/>
                  <a:gd name="T2" fmla="*/ 47 w 83"/>
                  <a:gd name="T3" fmla="*/ 14 h 26"/>
                  <a:gd name="T4" fmla="*/ 83 w 83"/>
                  <a:gd name="T5" fmla="*/ 26 h 26"/>
                </a:gdLst>
                <a:ahLst/>
                <a:cxnLst>
                  <a:cxn ang="0">
                    <a:pos x="T0" y="T1"/>
                  </a:cxn>
                  <a:cxn ang="0">
                    <a:pos x="T2" y="T3"/>
                  </a:cxn>
                  <a:cxn ang="0">
                    <a:pos x="T4" y="T5"/>
                  </a:cxn>
                </a:cxnLst>
                <a:rect l="0" t="0" r="r" b="b"/>
                <a:pathLst>
                  <a:path w="83" h="26">
                    <a:moveTo>
                      <a:pt x="0" y="0"/>
                    </a:moveTo>
                    <a:lnTo>
                      <a:pt x="47" y="14"/>
                    </a:lnTo>
                    <a:lnTo>
                      <a:pt x="83" y="26"/>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53" name="Freeform 104"/>
              <p:cNvSpPr>
                <a:spLocks/>
              </p:cNvSpPr>
              <p:nvPr/>
            </p:nvSpPr>
            <p:spPr bwMode="auto">
              <a:xfrm>
                <a:off x="8518526" y="3595688"/>
                <a:ext cx="109538" cy="44450"/>
              </a:xfrm>
              <a:custGeom>
                <a:avLst/>
                <a:gdLst>
                  <a:gd name="T0" fmla="*/ 0 w 83"/>
                  <a:gd name="T1" fmla="*/ 0 h 33"/>
                  <a:gd name="T2" fmla="*/ 47 w 83"/>
                  <a:gd name="T3" fmla="*/ 18 h 33"/>
                  <a:gd name="T4" fmla="*/ 83 w 83"/>
                  <a:gd name="T5" fmla="*/ 33 h 33"/>
                </a:gdLst>
                <a:ahLst/>
                <a:cxnLst>
                  <a:cxn ang="0">
                    <a:pos x="T0" y="T1"/>
                  </a:cxn>
                  <a:cxn ang="0">
                    <a:pos x="T2" y="T3"/>
                  </a:cxn>
                  <a:cxn ang="0">
                    <a:pos x="T4" y="T5"/>
                  </a:cxn>
                </a:cxnLst>
                <a:rect l="0" t="0" r="r" b="b"/>
                <a:pathLst>
                  <a:path w="83" h="33">
                    <a:moveTo>
                      <a:pt x="0" y="0"/>
                    </a:moveTo>
                    <a:lnTo>
                      <a:pt x="47" y="18"/>
                    </a:lnTo>
                    <a:lnTo>
                      <a:pt x="83" y="33"/>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54" name="Freeform 105"/>
              <p:cNvSpPr>
                <a:spLocks/>
              </p:cNvSpPr>
              <p:nvPr/>
            </p:nvSpPr>
            <p:spPr bwMode="auto">
              <a:xfrm>
                <a:off x="8686801" y="3665538"/>
                <a:ext cx="109538" cy="50800"/>
              </a:xfrm>
              <a:custGeom>
                <a:avLst/>
                <a:gdLst>
                  <a:gd name="T0" fmla="*/ 0 w 83"/>
                  <a:gd name="T1" fmla="*/ 0 h 39"/>
                  <a:gd name="T2" fmla="*/ 47 w 83"/>
                  <a:gd name="T3" fmla="*/ 22 h 39"/>
                  <a:gd name="T4" fmla="*/ 83 w 83"/>
                  <a:gd name="T5" fmla="*/ 39 h 39"/>
                </a:gdLst>
                <a:ahLst/>
                <a:cxnLst>
                  <a:cxn ang="0">
                    <a:pos x="T0" y="T1"/>
                  </a:cxn>
                  <a:cxn ang="0">
                    <a:pos x="T2" y="T3"/>
                  </a:cxn>
                  <a:cxn ang="0">
                    <a:pos x="T4" y="T5"/>
                  </a:cxn>
                </a:cxnLst>
                <a:rect l="0" t="0" r="r" b="b"/>
                <a:pathLst>
                  <a:path w="83" h="39">
                    <a:moveTo>
                      <a:pt x="0" y="0"/>
                    </a:moveTo>
                    <a:lnTo>
                      <a:pt x="47" y="22"/>
                    </a:lnTo>
                    <a:lnTo>
                      <a:pt x="83" y="39"/>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55" name="Freeform 106"/>
              <p:cNvSpPr>
                <a:spLocks/>
              </p:cNvSpPr>
              <p:nvPr/>
            </p:nvSpPr>
            <p:spPr bwMode="auto">
              <a:xfrm>
                <a:off x="8855076" y="3746500"/>
                <a:ext cx="109538" cy="60325"/>
              </a:xfrm>
              <a:custGeom>
                <a:avLst/>
                <a:gdLst>
                  <a:gd name="T0" fmla="*/ 0 w 83"/>
                  <a:gd name="T1" fmla="*/ 0 h 46"/>
                  <a:gd name="T2" fmla="*/ 47 w 83"/>
                  <a:gd name="T3" fmla="*/ 25 h 46"/>
                  <a:gd name="T4" fmla="*/ 83 w 83"/>
                  <a:gd name="T5" fmla="*/ 46 h 46"/>
                </a:gdLst>
                <a:ahLst/>
                <a:cxnLst>
                  <a:cxn ang="0">
                    <a:pos x="T0" y="T1"/>
                  </a:cxn>
                  <a:cxn ang="0">
                    <a:pos x="T2" y="T3"/>
                  </a:cxn>
                  <a:cxn ang="0">
                    <a:pos x="T4" y="T5"/>
                  </a:cxn>
                </a:cxnLst>
                <a:rect l="0" t="0" r="r" b="b"/>
                <a:pathLst>
                  <a:path w="83" h="46">
                    <a:moveTo>
                      <a:pt x="0" y="0"/>
                    </a:moveTo>
                    <a:lnTo>
                      <a:pt x="47" y="25"/>
                    </a:lnTo>
                    <a:lnTo>
                      <a:pt x="83" y="46"/>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56" name="Freeform 107"/>
              <p:cNvSpPr>
                <a:spLocks/>
              </p:cNvSpPr>
              <p:nvPr/>
            </p:nvSpPr>
            <p:spPr bwMode="auto">
              <a:xfrm>
                <a:off x="9021763" y="3843338"/>
                <a:ext cx="109538" cy="69850"/>
              </a:xfrm>
              <a:custGeom>
                <a:avLst/>
                <a:gdLst>
                  <a:gd name="T0" fmla="*/ 0 w 83"/>
                  <a:gd name="T1" fmla="*/ 0 h 53"/>
                  <a:gd name="T2" fmla="*/ 47 w 83"/>
                  <a:gd name="T3" fmla="*/ 30 h 53"/>
                  <a:gd name="T4" fmla="*/ 83 w 83"/>
                  <a:gd name="T5" fmla="*/ 53 h 53"/>
                </a:gdLst>
                <a:ahLst/>
                <a:cxnLst>
                  <a:cxn ang="0">
                    <a:pos x="T0" y="T1"/>
                  </a:cxn>
                  <a:cxn ang="0">
                    <a:pos x="T2" y="T3"/>
                  </a:cxn>
                  <a:cxn ang="0">
                    <a:pos x="T4" y="T5"/>
                  </a:cxn>
                </a:cxnLst>
                <a:rect l="0" t="0" r="r" b="b"/>
                <a:pathLst>
                  <a:path w="83" h="53">
                    <a:moveTo>
                      <a:pt x="0" y="0"/>
                    </a:moveTo>
                    <a:lnTo>
                      <a:pt x="47" y="30"/>
                    </a:lnTo>
                    <a:lnTo>
                      <a:pt x="83" y="53"/>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57" name="Freeform 108"/>
              <p:cNvSpPr>
                <a:spLocks/>
              </p:cNvSpPr>
              <p:nvPr/>
            </p:nvSpPr>
            <p:spPr bwMode="auto">
              <a:xfrm>
                <a:off x="9190038" y="3951288"/>
                <a:ext cx="109538" cy="80963"/>
              </a:xfrm>
              <a:custGeom>
                <a:avLst/>
                <a:gdLst>
                  <a:gd name="T0" fmla="*/ 0 w 83"/>
                  <a:gd name="T1" fmla="*/ 0 h 61"/>
                  <a:gd name="T2" fmla="*/ 47 w 83"/>
                  <a:gd name="T3" fmla="*/ 35 h 61"/>
                  <a:gd name="T4" fmla="*/ 83 w 83"/>
                  <a:gd name="T5" fmla="*/ 61 h 61"/>
                </a:gdLst>
                <a:ahLst/>
                <a:cxnLst>
                  <a:cxn ang="0">
                    <a:pos x="T0" y="T1"/>
                  </a:cxn>
                  <a:cxn ang="0">
                    <a:pos x="T2" y="T3"/>
                  </a:cxn>
                  <a:cxn ang="0">
                    <a:pos x="T4" y="T5"/>
                  </a:cxn>
                </a:cxnLst>
                <a:rect l="0" t="0" r="r" b="b"/>
                <a:pathLst>
                  <a:path w="83" h="61">
                    <a:moveTo>
                      <a:pt x="0" y="0"/>
                    </a:moveTo>
                    <a:lnTo>
                      <a:pt x="47" y="35"/>
                    </a:lnTo>
                    <a:lnTo>
                      <a:pt x="83" y="61"/>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58" name="Freeform 109"/>
              <p:cNvSpPr>
                <a:spLocks/>
              </p:cNvSpPr>
              <p:nvPr/>
            </p:nvSpPr>
            <p:spPr bwMode="auto">
              <a:xfrm>
                <a:off x="9356726" y="4076700"/>
                <a:ext cx="109538" cy="87313"/>
              </a:xfrm>
              <a:custGeom>
                <a:avLst/>
                <a:gdLst>
                  <a:gd name="T0" fmla="*/ 0 w 83"/>
                  <a:gd name="T1" fmla="*/ 0 h 66"/>
                  <a:gd name="T2" fmla="*/ 47 w 83"/>
                  <a:gd name="T3" fmla="*/ 37 h 66"/>
                  <a:gd name="T4" fmla="*/ 83 w 83"/>
                  <a:gd name="T5" fmla="*/ 66 h 66"/>
                </a:gdLst>
                <a:ahLst/>
                <a:cxnLst>
                  <a:cxn ang="0">
                    <a:pos x="T0" y="T1"/>
                  </a:cxn>
                  <a:cxn ang="0">
                    <a:pos x="T2" y="T3"/>
                  </a:cxn>
                  <a:cxn ang="0">
                    <a:pos x="T4" y="T5"/>
                  </a:cxn>
                </a:cxnLst>
                <a:rect l="0" t="0" r="r" b="b"/>
                <a:pathLst>
                  <a:path w="83" h="66">
                    <a:moveTo>
                      <a:pt x="0" y="0"/>
                    </a:moveTo>
                    <a:lnTo>
                      <a:pt x="47" y="37"/>
                    </a:lnTo>
                    <a:lnTo>
                      <a:pt x="83" y="66"/>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59" name="Freeform 110"/>
              <p:cNvSpPr>
                <a:spLocks/>
              </p:cNvSpPr>
              <p:nvPr/>
            </p:nvSpPr>
            <p:spPr bwMode="auto">
              <a:xfrm>
                <a:off x="9525001" y="4213225"/>
                <a:ext cx="109538" cy="98425"/>
              </a:xfrm>
              <a:custGeom>
                <a:avLst/>
                <a:gdLst>
                  <a:gd name="T0" fmla="*/ 0 w 83"/>
                  <a:gd name="T1" fmla="*/ 0 h 74"/>
                  <a:gd name="T2" fmla="*/ 47 w 83"/>
                  <a:gd name="T3" fmla="*/ 41 h 74"/>
                  <a:gd name="T4" fmla="*/ 83 w 83"/>
                  <a:gd name="T5" fmla="*/ 74 h 74"/>
                </a:gdLst>
                <a:ahLst/>
                <a:cxnLst>
                  <a:cxn ang="0">
                    <a:pos x="T0" y="T1"/>
                  </a:cxn>
                  <a:cxn ang="0">
                    <a:pos x="T2" y="T3"/>
                  </a:cxn>
                  <a:cxn ang="0">
                    <a:pos x="T4" y="T5"/>
                  </a:cxn>
                </a:cxnLst>
                <a:rect l="0" t="0" r="r" b="b"/>
                <a:pathLst>
                  <a:path w="83" h="74">
                    <a:moveTo>
                      <a:pt x="0" y="0"/>
                    </a:moveTo>
                    <a:lnTo>
                      <a:pt x="47" y="41"/>
                    </a:lnTo>
                    <a:lnTo>
                      <a:pt x="83" y="74"/>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60" name="Freeform 111"/>
              <p:cNvSpPr>
                <a:spLocks/>
              </p:cNvSpPr>
              <p:nvPr/>
            </p:nvSpPr>
            <p:spPr bwMode="auto">
              <a:xfrm>
                <a:off x="9693276" y="4364038"/>
                <a:ext cx="109538" cy="107950"/>
              </a:xfrm>
              <a:custGeom>
                <a:avLst/>
                <a:gdLst>
                  <a:gd name="T0" fmla="*/ 0 w 83"/>
                  <a:gd name="T1" fmla="*/ 0 h 81"/>
                  <a:gd name="T2" fmla="*/ 47 w 83"/>
                  <a:gd name="T3" fmla="*/ 46 h 81"/>
                  <a:gd name="T4" fmla="*/ 83 w 83"/>
                  <a:gd name="T5" fmla="*/ 81 h 81"/>
                </a:gdLst>
                <a:ahLst/>
                <a:cxnLst>
                  <a:cxn ang="0">
                    <a:pos x="T0" y="T1"/>
                  </a:cxn>
                  <a:cxn ang="0">
                    <a:pos x="T2" y="T3"/>
                  </a:cxn>
                  <a:cxn ang="0">
                    <a:pos x="T4" y="T5"/>
                  </a:cxn>
                </a:cxnLst>
                <a:rect l="0" t="0" r="r" b="b"/>
                <a:pathLst>
                  <a:path w="83" h="81">
                    <a:moveTo>
                      <a:pt x="0" y="0"/>
                    </a:moveTo>
                    <a:lnTo>
                      <a:pt x="47" y="46"/>
                    </a:lnTo>
                    <a:lnTo>
                      <a:pt x="83" y="81"/>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61" name="Freeform 112"/>
              <p:cNvSpPr>
                <a:spLocks/>
              </p:cNvSpPr>
              <p:nvPr/>
            </p:nvSpPr>
            <p:spPr bwMode="auto">
              <a:xfrm>
                <a:off x="9858376" y="4529138"/>
                <a:ext cx="104775" cy="109538"/>
              </a:xfrm>
              <a:custGeom>
                <a:avLst/>
                <a:gdLst>
                  <a:gd name="T0" fmla="*/ 0 w 79"/>
                  <a:gd name="T1" fmla="*/ 0 h 83"/>
                  <a:gd name="T2" fmla="*/ 45 w 79"/>
                  <a:gd name="T3" fmla="*/ 47 h 83"/>
                  <a:gd name="T4" fmla="*/ 79 w 79"/>
                  <a:gd name="T5" fmla="*/ 83 h 83"/>
                </a:gdLst>
                <a:ahLst/>
                <a:cxnLst>
                  <a:cxn ang="0">
                    <a:pos x="T0" y="T1"/>
                  </a:cxn>
                  <a:cxn ang="0">
                    <a:pos x="T2" y="T3"/>
                  </a:cxn>
                  <a:cxn ang="0">
                    <a:pos x="T4" y="T5"/>
                  </a:cxn>
                </a:cxnLst>
                <a:rect l="0" t="0" r="r" b="b"/>
                <a:pathLst>
                  <a:path w="79" h="83">
                    <a:moveTo>
                      <a:pt x="0" y="0"/>
                    </a:moveTo>
                    <a:lnTo>
                      <a:pt x="45" y="47"/>
                    </a:lnTo>
                    <a:lnTo>
                      <a:pt x="79" y="83"/>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62" name="Freeform 113"/>
              <p:cNvSpPr>
                <a:spLocks/>
              </p:cNvSpPr>
              <p:nvPr/>
            </p:nvSpPr>
            <p:spPr bwMode="auto">
              <a:xfrm>
                <a:off x="10015538" y="4697413"/>
                <a:ext cx="98425" cy="109538"/>
              </a:xfrm>
              <a:custGeom>
                <a:avLst/>
                <a:gdLst>
                  <a:gd name="T0" fmla="*/ 0 w 74"/>
                  <a:gd name="T1" fmla="*/ 0 h 83"/>
                  <a:gd name="T2" fmla="*/ 43 w 74"/>
                  <a:gd name="T3" fmla="*/ 47 h 83"/>
                  <a:gd name="T4" fmla="*/ 74 w 74"/>
                  <a:gd name="T5" fmla="*/ 83 h 83"/>
                </a:gdLst>
                <a:ahLst/>
                <a:cxnLst>
                  <a:cxn ang="0">
                    <a:pos x="T0" y="T1"/>
                  </a:cxn>
                  <a:cxn ang="0">
                    <a:pos x="T2" y="T3"/>
                  </a:cxn>
                  <a:cxn ang="0">
                    <a:pos x="T4" y="T5"/>
                  </a:cxn>
                </a:cxnLst>
                <a:rect l="0" t="0" r="r" b="b"/>
                <a:pathLst>
                  <a:path w="74" h="83">
                    <a:moveTo>
                      <a:pt x="0" y="0"/>
                    </a:moveTo>
                    <a:lnTo>
                      <a:pt x="43" y="47"/>
                    </a:lnTo>
                    <a:lnTo>
                      <a:pt x="74" y="83"/>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63" name="Freeform 114"/>
              <p:cNvSpPr>
                <a:spLocks/>
              </p:cNvSpPr>
              <p:nvPr/>
            </p:nvSpPr>
            <p:spPr bwMode="auto">
              <a:xfrm>
                <a:off x="10163176" y="4864100"/>
                <a:ext cx="92075" cy="109538"/>
              </a:xfrm>
              <a:custGeom>
                <a:avLst/>
                <a:gdLst>
                  <a:gd name="T0" fmla="*/ 0 w 69"/>
                  <a:gd name="T1" fmla="*/ 0 h 83"/>
                  <a:gd name="T2" fmla="*/ 40 w 69"/>
                  <a:gd name="T3" fmla="*/ 47 h 83"/>
                  <a:gd name="T4" fmla="*/ 69 w 69"/>
                  <a:gd name="T5" fmla="*/ 83 h 83"/>
                </a:gdLst>
                <a:ahLst/>
                <a:cxnLst>
                  <a:cxn ang="0">
                    <a:pos x="T0" y="T1"/>
                  </a:cxn>
                  <a:cxn ang="0">
                    <a:pos x="T2" y="T3"/>
                  </a:cxn>
                  <a:cxn ang="0">
                    <a:pos x="T4" y="T5"/>
                  </a:cxn>
                </a:cxnLst>
                <a:rect l="0" t="0" r="r" b="b"/>
                <a:pathLst>
                  <a:path w="69" h="83">
                    <a:moveTo>
                      <a:pt x="0" y="0"/>
                    </a:moveTo>
                    <a:lnTo>
                      <a:pt x="40" y="47"/>
                    </a:lnTo>
                    <a:lnTo>
                      <a:pt x="69" y="83"/>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64" name="Freeform 115"/>
              <p:cNvSpPr>
                <a:spLocks/>
              </p:cNvSpPr>
              <p:nvPr/>
            </p:nvSpPr>
            <p:spPr bwMode="auto">
              <a:xfrm>
                <a:off x="10302876" y="5032375"/>
                <a:ext cx="85725" cy="109538"/>
              </a:xfrm>
              <a:custGeom>
                <a:avLst/>
                <a:gdLst>
                  <a:gd name="T0" fmla="*/ 0 w 65"/>
                  <a:gd name="T1" fmla="*/ 0 h 83"/>
                  <a:gd name="T2" fmla="*/ 37 w 65"/>
                  <a:gd name="T3" fmla="*/ 47 h 83"/>
                  <a:gd name="T4" fmla="*/ 65 w 65"/>
                  <a:gd name="T5" fmla="*/ 83 h 83"/>
                </a:gdLst>
                <a:ahLst/>
                <a:cxnLst>
                  <a:cxn ang="0">
                    <a:pos x="T0" y="T1"/>
                  </a:cxn>
                  <a:cxn ang="0">
                    <a:pos x="T2" y="T3"/>
                  </a:cxn>
                  <a:cxn ang="0">
                    <a:pos x="T4" y="T5"/>
                  </a:cxn>
                </a:cxnLst>
                <a:rect l="0" t="0" r="r" b="b"/>
                <a:pathLst>
                  <a:path w="65" h="83">
                    <a:moveTo>
                      <a:pt x="0" y="0"/>
                    </a:moveTo>
                    <a:lnTo>
                      <a:pt x="37" y="47"/>
                    </a:lnTo>
                    <a:lnTo>
                      <a:pt x="65" y="83"/>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65" name="Freeform 116"/>
              <p:cNvSpPr>
                <a:spLocks/>
              </p:cNvSpPr>
              <p:nvPr/>
            </p:nvSpPr>
            <p:spPr bwMode="auto">
              <a:xfrm>
                <a:off x="10433051" y="5199063"/>
                <a:ext cx="82550" cy="109538"/>
              </a:xfrm>
              <a:custGeom>
                <a:avLst/>
                <a:gdLst>
                  <a:gd name="T0" fmla="*/ 0 w 63"/>
                  <a:gd name="T1" fmla="*/ 0 h 83"/>
                  <a:gd name="T2" fmla="*/ 36 w 63"/>
                  <a:gd name="T3" fmla="*/ 47 h 83"/>
                  <a:gd name="T4" fmla="*/ 63 w 63"/>
                  <a:gd name="T5" fmla="*/ 83 h 83"/>
                </a:gdLst>
                <a:ahLst/>
                <a:cxnLst>
                  <a:cxn ang="0">
                    <a:pos x="T0" y="T1"/>
                  </a:cxn>
                  <a:cxn ang="0">
                    <a:pos x="T2" y="T3"/>
                  </a:cxn>
                  <a:cxn ang="0">
                    <a:pos x="T4" y="T5"/>
                  </a:cxn>
                </a:cxnLst>
                <a:rect l="0" t="0" r="r" b="b"/>
                <a:pathLst>
                  <a:path w="63" h="83">
                    <a:moveTo>
                      <a:pt x="0" y="0"/>
                    </a:moveTo>
                    <a:lnTo>
                      <a:pt x="36" y="47"/>
                    </a:lnTo>
                    <a:lnTo>
                      <a:pt x="63" y="83"/>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66" name="Freeform 117"/>
              <p:cNvSpPr>
                <a:spLocks/>
              </p:cNvSpPr>
              <p:nvPr/>
            </p:nvSpPr>
            <p:spPr bwMode="auto">
              <a:xfrm>
                <a:off x="10558463" y="5367338"/>
                <a:ext cx="79375" cy="109538"/>
              </a:xfrm>
              <a:custGeom>
                <a:avLst/>
                <a:gdLst>
                  <a:gd name="T0" fmla="*/ 0 w 60"/>
                  <a:gd name="T1" fmla="*/ 0 h 83"/>
                  <a:gd name="T2" fmla="*/ 35 w 60"/>
                  <a:gd name="T3" fmla="*/ 47 h 83"/>
                  <a:gd name="T4" fmla="*/ 60 w 60"/>
                  <a:gd name="T5" fmla="*/ 83 h 83"/>
                </a:gdLst>
                <a:ahLst/>
                <a:cxnLst>
                  <a:cxn ang="0">
                    <a:pos x="T0" y="T1"/>
                  </a:cxn>
                  <a:cxn ang="0">
                    <a:pos x="T2" y="T3"/>
                  </a:cxn>
                  <a:cxn ang="0">
                    <a:pos x="T4" y="T5"/>
                  </a:cxn>
                </a:cxnLst>
                <a:rect l="0" t="0" r="r" b="b"/>
                <a:pathLst>
                  <a:path w="60" h="83">
                    <a:moveTo>
                      <a:pt x="0" y="0"/>
                    </a:moveTo>
                    <a:lnTo>
                      <a:pt x="35" y="47"/>
                    </a:lnTo>
                    <a:lnTo>
                      <a:pt x="60" y="83"/>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67" name="Line 118"/>
              <p:cNvSpPr>
                <a:spLocks noChangeShapeType="1"/>
              </p:cNvSpPr>
              <p:nvPr/>
            </p:nvSpPr>
            <p:spPr bwMode="auto">
              <a:xfrm>
                <a:off x="10679113" y="5535613"/>
                <a:ext cx="42863" cy="61913"/>
              </a:xfrm>
              <a:prstGeom prst="line">
                <a:avLst/>
              </a:prstGeom>
              <a:noFill/>
              <a:ln w="33338">
                <a:solidFill>
                  <a:srgbClr val="FF00FF"/>
                </a:solidFill>
                <a:prstDash val="sys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68" name="Line 119"/>
              <p:cNvSpPr>
                <a:spLocks noChangeShapeType="1"/>
              </p:cNvSpPr>
              <p:nvPr/>
            </p:nvSpPr>
            <p:spPr bwMode="auto">
              <a:xfrm>
                <a:off x="10726738" y="5602288"/>
                <a:ext cx="30163" cy="47625"/>
              </a:xfrm>
              <a:prstGeom prst="line">
                <a:avLst/>
              </a:prstGeom>
              <a:noFill/>
              <a:ln w="33338">
                <a:solidFill>
                  <a:srgbClr val="FF00FF"/>
                </a:solidFill>
                <a:prstDash val="sys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69" name="Freeform 120"/>
              <p:cNvSpPr>
                <a:spLocks/>
              </p:cNvSpPr>
              <p:nvPr/>
            </p:nvSpPr>
            <p:spPr bwMode="auto">
              <a:xfrm>
                <a:off x="10796588" y="5708650"/>
                <a:ext cx="73025" cy="109538"/>
              </a:xfrm>
              <a:custGeom>
                <a:avLst/>
                <a:gdLst>
                  <a:gd name="T0" fmla="*/ 0 w 55"/>
                  <a:gd name="T1" fmla="*/ 0 h 83"/>
                  <a:gd name="T2" fmla="*/ 31 w 55"/>
                  <a:gd name="T3" fmla="*/ 47 h 83"/>
                  <a:gd name="T4" fmla="*/ 55 w 55"/>
                  <a:gd name="T5" fmla="*/ 83 h 83"/>
                </a:gdLst>
                <a:ahLst/>
                <a:cxnLst>
                  <a:cxn ang="0">
                    <a:pos x="T0" y="T1"/>
                  </a:cxn>
                  <a:cxn ang="0">
                    <a:pos x="T2" y="T3"/>
                  </a:cxn>
                  <a:cxn ang="0">
                    <a:pos x="T4" y="T5"/>
                  </a:cxn>
                </a:cxnLst>
                <a:rect l="0" t="0" r="r" b="b"/>
                <a:pathLst>
                  <a:path w="55" h="83">
                    <a:moveTo>
                      <a:pt x="0" y="0"/>
                    </a:moveTo>
                    <a:lnTo>
                      <a:pt x="31" y="47"/>
                    </a:lnTo>
                    <a:lnTo>
                      <a:pt x="55" y="83"/>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70" name="Freeform 121"/>
              <p:cNvSpPr>
                <a:spLocks/>
              </p:cNvSpPr>
              <p:nvPr/>
            </p:nvSpPr>
            <p:spPr bwMode="auto">
              <a:xfrm>
                <a:off x="10907713" y="5875338"/>
                <a:ext cx="71438" cy="109538"/>
              </a:xfrm>
              <a:custGeom>
                <a:avLst/>
                <a:gdLst>
                  <a:gd name="T0" fmla="*/ 0 w 54"/>
                  <a:gd name="T1" fmla="*/ 0 h 83"/>
                  <a:gd name="T2" fmla="*/ 30 w 54"/>
                  <a:gd name="T3" fmla="*/ 47 h 83"/>
                  <a:gd name="T4" fmla="*/ 54 w 54"/>
                  <a:gd name="T5" fmla="*/ 83 h 83"/>
                </a:gdLst>
                <a:ahLst/>
                <a:cxnLst>
                  <a:cxn ang="0">
                    <a:pos x="T0" y="T1"/>
                  </a:cxn>
                  <a:cxn ang="0">
                    <a:pos x="T2" y="T3"/>
                  </a:cxn>
                  <a:cxn ang="0">
                    <a:pos x="T4" y="T5"/>
                  </a:cxn>
                </a:cxnLst>
                <a:rect l="0" t="0" r="r" b="b"/>
                <a:pathLst>
                  <a:path w="54" h="83">
                    <a:moveTo>
                      <a:pt x="0" y="0"/>
                    </a:moveTo>
                    <a:lnTo>
                      <a:pt x="30" y="47"/>
                    </a:lnTo>
                    <a:lnTo>
                      <a:pt x="54" y="83"/>
                    </a:lnTo>
                  </a:path>
                </a:pathLst>
              </a:custGeom>
              <a:noFill/>
              <a:ln w="33338">
                <a:solidFill>
                  <a:srgbClr val="FF00FF"/>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71" name="Line 122"/>
              <p:cNvSpPr>
                <a:spLocks noChangeShapeType="1"/>
              </p:cNvSpPr>
              <p:nvPr/>
            </p:nvSpPr>
            <p:spPr bwMode="auto">
              <a:xfrm flipV="1">
                <a:off x="4564063" y="5943600"/>
                <a:ext cx="15875"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72" name="Line 123"/>
              <p:cNvSpPr>
                <a:spLocks noChangeShapeType="1"/>
              </p:cNvSpPr>
              <p:nvPr/>
            </p:nvSpPr>
            <p:spPr bwMode="auto">
              <a:xfrm flipV="1">
                <a:off x="4597401" y="5880100"/>
                <a:ext cx="1588" cy="6350"/>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73" name="Line 124"/>
              <p:cNvSpPr>
                <a:spLocks noChangeShapeType="1"/>
              </p:cNvSpPr>
              <p:nvPr/>
            </p:nvSpPr>
            <p:spPr bwMode="auto">
              <a:xfrm flipV="1">
                <a:off x="4618038" y="5776913"/>
                <a:ext cx="15875"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74" name="Line 125"/>
              <p:cNvSpPr>
                <a:spLocks noChangeShapeType="1"/>
              </p:cNvSpPr>
              <p:nvPr/>
            </p:nvSpPr>
            <p:spPr bwMode="auto">
              <a:xfrm flipV="1">
                <a:off x="4651376" y="5713413"/>
                <a:ext cx="1588"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75" name="Line 126"/>
              <p:cNvSpPr>
                <a:spLocks noChangeShapeType="1"/>
              </p:cNvSpPr>
              <p:nvPr/>
            </p:nvSpPr>
            <p:spPr bwMode="auto">
              <a:xfrm flipV="1">
                <a:off x="4672013" y="5608638"/>
                <a:ext cx="14288"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76" name="Line 127"/>
              <p:cNvSpPr>
                <a:spLocks noChangeShapeType="1"/>
              </p:cNvSpPr>
              <p:nvPr/>
            </p:nvSpPr>
            <p:spPr bwMode="auto">
              <a:xfrm flipV="1">
                <a:off x="4705351" y="5545138"/>
                <a:ext cx="1588" cy="6350"/>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77" name="Line 128"/>
              <p:cNvSpPr>
                <a:spLocks noChangeShapeType="1"/>
              </p:cNvSpPr>
              <p:nvPr/>
            </p:nvSpPr>
            <p:spPr bwMode="auto">
              <a:xfrm flipV="1">
                <a:off x="4727576" y="5441950"/>
                <a:ext cx="15875"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78" name="Line 129"/>
              <p:cNvSpPr>
                <a:spLocks noChangeShapeType="1"/>
              </p:cNvSpPr>
              <p:nvPr/>
            </p:nvSpPr>
            <p:spPr bwMode="auto">
              <a:xfrm flipV="1">
                <a:off x="4762501" y="5378450"/>
                <a:ext cx="1588"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79" name="Line 130"/>
              <p:cNvSpPr>
                <a:spLocks noChangeShapeType="1"/>
              </p:cNvSpPr>
              <p:nvPr/>
            </p:nvSpPr>
            <p:spPr bwMode="auto">
              <a:xfrm flipV="1">
                <a:off x="4783138" y="5273675"/>
                <a:ext cx="15875"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80" name="Line 131"/>
              <p:cNvSpPr>
                <a:spLocks noChangeShapeType="1"/>
              </p:cNvSpPr>
              <p:nvPr/>
            </p:nvSpPr>
            <p:spPr bwMode="auto">
              <a:xfrm flipV="1">
                <a:off x="4818063" y="5210175"/>
                <a:ext cx="3175"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81" name="Line 132"/>
              <p:cNvSpPr>
                <a:spLocks noChangeShapeType="1"/>
              </p:cNvSpPr>
              <p:nvPr/>
            </p:nvSpPr>
            <p:spPr bwMode="auto">
              <a:xfrm flipV="1">
                <a:off x="4840288" y="5105400"/>
                <a:ext cx="15875"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82" name="Line 133"/>
              <p:cNvSpPr>
                <a:spLocks noChangeShapeType="1"/>
              </p:cNvSpPr>
              <p:nvPr/>
            </p:nvSpPr>
            <p:spPr bwMode="auto">
              <a:xfrm flipV="1">
                <a:off x="4876801" y="5043488"/>
                <a:ext cx="1588"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83" name="Line 134"/>
              <p:cNvSpPr>
                <a:spLocks noChangeShapeType="1"/>
              </p:cNvSpPr>
              <p:nvPr/>
            </p:nvSpPr>
            <p:spPr bwMode="auto">
              <a:xfrm flipV="1">
                <a:off x="4899026" y="4938713"/>
                <a:ext cx="17463"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84" name="Line 135"/>
              <p:cNvSpPr>
                <a:spLocks noChangeShapeType="1"/>
              </p:cNvSpPr>
              <p:nvPr/>
            </p:nvSpPr>
            <p:spPr bwMode="auto">
              <a:xfrm flipV="1">
                <a:off x="4937126" y="4875213"/>
                <a:ext cx="1588"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85" name="Line 136"/>
              <p:cNvSpPr>
                <a:spLocks noChangeShapeType="1"/>
              </p:cNvSpPr>
              <p:nvPr/>
            </p:nvSpPr>
            <p:spPr bwMode="auto">
              <a:xfrm flipV="1">
                <a:off x="4959351" y="4770438"/>
                <a:ext cx="17463"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86" name="Line 137"/>
              <p:cNvSpPr>
                <a:spLocks noChangeShapeType="1"/>
              </p:cNvSpPr>
              <p:nvPr/>
            </p:nvSpPr>
            <p:spPr bwMode="auto">
              <a:xfrm flipV="1">
                <a:off x="4997451" y="4706938"/>
                <a:ext cx="3175" cy="6350"/>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87" name="Line 138"/>
              <p:cNvSpPr>
                <a:spLocks noChangeShapeType="1"/>
              </p:cNvSpPr>
              <p:nvPr/>
            </p:nvSpPr>
            <p:spPr bwMode="auto">
              <a:xfrm flipV="1">
                <a:off x="5021263" y="4603750"/>
                <a:ext cx="17463"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88" name="Line 139"/>
              <p:cNvSpPr>
                <a:spLocks noChangeShapeType="1"/>
              </p:cNvSpPr>
              <p:nvPr/>
            </p:nvSpPr>
            <p:spPr bwMode="auto">
              <a:xfrm flipV="1">
                <a:off x="5059363" y="4540250"/>
                <a:ext cx="3175"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89" name="Line 140"/>
              <p:cNvSpPr>
                <a:spLocks noChangeShapeType="1"/>
              </p:cNvSpPr>
              <p:nvPr/>
            </p:nvSpPr>
            <p:spPr bwMode="auto">
              <a:xfrm flipV="1">
                <a:off x="5083176" y="4435475"/>
                <a:ext cx="19050"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90" name="Line 141"/>
              <p:cNvSpPr>
                <a:spLocks noChangeShapeType="1"/>
              </p:cNvSpPr>
              <p:nvPr/>
            </p:nvSpPr>
            <p:spPr bwMode="auto">
              <a:xfrm flipV="1">
                <a:off x="5124451" y="4371975"/>
                <a:ext cx="1588" cy="6350"/>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91" name="Line 142"/>
              <p:cNvSpPr>
                <a:spLocks noChangeShapeType="1"/>
              </p:cNvSpPr>
              <p:nvPr/>
            </p:nvSpPr>
            <p:spPr bwMode="auto">
              <a:xfrm flipV="1">
                <a:off x="5148263" y="4267200"/>
                <a:ext cx="19050"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92" name="Line 143"/>
              <p:cNvSpPr>
                <a:spLocks noChangeShapeType="1"/>
              </p:cNvSpPr>
              <p:nvPr/>
            </p:nvSpPr>
            <p:spPr bwMode="auto">
              <a:xfrm flipV="1">
                <a:off x="5189538" y="4205288"/>
                <a:ext cx="0"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93" name="Line 144"/>
              <p:cNvSpPr>
                <a:spLocks noChangeShapeType="1"/>
              </p:cNvSpPr>
              <p:nvPr/>
            </p:nvSpPr>
            <p:spPr bwMode="auto">
              <a:xfrm flipV="1">
                <a:off x="5213351" y="4100513"/>
                <a:ext cx="19050"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94" name="Line 145"/>
              <p:cNvSpPr>
                <a:spLocks noChangeShapeType="1"/>
              </p:cNvSpPr>
              <p:nvPr/>
            </p:nvSpPr>
            <p:spPr bwMode="auto">
              <a:xfrm flipV="1">
                <a:off x="5254626" y="4037013"/>
                <a:ext cx="3175"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95" name="Line 146"/>
              <p:cNvSpPr>
                <a:spLocks noChangeShapeType="1"/>
              </p:cNvSpPr>
              <p:nvPr/>
            </p:nvSpPr>
            <p:spPr bwMode="auto">
              <a:xfrm flipV="1">
                <a:off x="5280026" y="3932238"/>
                <a:ext cx="19050"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96" name="Line 147"/>
              <p:cNvSpPr>
                <a:spLocks noChangeShapeType="1"/>
              </p:cNvSpPr>
              <p:nvPr/>
            </p:nvSpPr>
            <p:spPr bwMode="auto">
              <a:xfrm flipV="1">
                <a:off x="5322888" y="3868738"/>
                <a:ext cx="1588" cy="6350"/>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97" name="Line 148"/>
              <p:cNvSpPr>
                <a:spLocks noChangeShapeType="1"/>
              </p:cNvSpPr>
              <p:nvPr/>
            </p:nvSpPr>
            <p:spPr bwMode="auto">
              <a:xfrm flipV="1">
                <a:off x="5348288" y="3765550"/>
                <a:ext cx="22225"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98" name="Line 149"/>
              <p:cNvSpPr>
                <a:spLocks noChangeShapeType="1"/>
              </p:cNvSpPr>
              <p:nvPr/>
            </p:nvSpPr>
            <p:spPr bwMode="auto">
              <a:xfrm flipV="1">
                <a:off x="5394326" y="3702050"/>
                <a:ext cx="1588"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99" name="Line 150"/>
              <p:cNvSpPr>
                <a:spLocks noChangeShapeType="1"/>
              </p:cNvSpPr>
              <p:nvPr/>
            </p:nvSpPr>
            <p:spPr bwMode="auto">
              <a:xfrm flipV="1">
                <a:off x="5421313" y="3597275"/>
                <a:ext cx="19050"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00" name="Line 151"/>
              <p:cNvSpPr>
                <a:spLocks noChangeShapeType="1"/>
              </p:cNvSpPr>
              <p:nvPr/>
            </p:nvSpPr>
            <p:spPr bwMode="auto">
              <a:xfrm flipV="1">
                <a:off x="5465763" y="3533775"/>
                <a:ext cx="3175" cy="6350"/>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01" name="Line 152"/>
              <p:cNvSpPr>
                <a:spLocks noChangeShapeType="1"/>
              </p:cNvSpPr>
              <p:nvPr/>
            </p:nvSpPr>
            <p:spPr bwMode="auto">
              <a:xfrm flipV="1">
                <a:off x="5495926" y="3430588"/>
                <a:ext cx="20638" cy="46038"/>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02" name="Line 153"/>
              <p:cNvSpPr>
                <a:spLocks noChangeShapeType="1"/>
              </p:cNvSpPr>
              <p:nvPr/>
            </p:nvSpPr>
            <p:spPr bwMode="auto">
              <a:xfrm flipV="1">
                <a:off x="5541963" y="3367088"/>
                <a:ext cx="3175"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03" name="Line 154"/>
              <p:cNvSpPr>
                <a:spLocks noChangeShapeType="1"/>
              </p:cNvSpPr>
              <p:nvPr/>
            </p:nvSpPr>
            <p:spPr bwMode="auto">
              <a:xfrm flipV="1">
                <a:off x="5570538" y="3262313"/>
                <a:ext cx="22225"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04" name="Line 155"/>
              <p:cNvSpPr>
                <a:spLocks noChangeShapeType="1"/>
              </p:cNvSpPr>
              <p:nvPr/>
            </p:nvSpPr>
            <p:spPr bwMode="auto">
              <a:xfrm flipV="1">
                <a:off x="5621338" y="3198813"/>
                <a:ext cx="1588"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05" name="Line 156"/>
              <p:cNvSpPr>
                <a:spLocks noChangeShapeType="1"/>
              </p:cNvSpPr>
              <p:nvPr/>
            </p:nvSpPr>
            <p:spPr bwMode="auto">
              <a:xfrm flipV="1">
                <a:off x="5649913" y="3094038"/>
                <a:ext cx="23813"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06" name="Line 157"/>
              <p:cNvSpPr>
                <a:spLocks noChangeShapeType="1"/>
              </p:cNvSpPr>
              <p:nvPr/>
            </p:nvSpPr>
            <p:spPr bwMode="auto">
              <a:xfrm flipV="1">
                <a:off x="5700713" y="3030538"/>
                <a:ext cx="3175" cy="6350"/>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07" name="Line 158"/>
              <p:cNvSpPr>
                <a:spLocks noChangeShapeType="1"/>
              </p:cNvSpPr>
              <p:nvPr/>
            </p:nvSpPr>
            <p:spPr bwMode="auto">
              <a:xfrm flipV="1">
                <a:off x="5730876" y="2927350"/>
                <a:ext cx="23813"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08" name="Line 159"/>
              <p:cNvSpPr>
                <a:spLocks noChangeShapeType="1"/>
              </p:cNvSpPr>
              <p:nvPr/>
            </p:nvSpPr>
            <p:spPr bwMode="auto">
              <a:xfrm flipV="1">
                <a:off x="5784851" y="2863850"/>
                <a:ext cx="3175"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09" name="Line 160"/>
              <p:cNvSpPr>
                <a:spLocks noChangeShapeType="1"/>
              </p:cNvSpPr>
              <p:nvPr/>
            </p:nvSpPr>
            <p:spPr bwMode="auto">
              <a:xfrm flipV="1">
                <a:off x="5816601" y="2759075"/>
                <a:ext cx="23813"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0" name="Line 161"/>
              <p:cNvSpPr>
                <a:spLocks noChangeShapeType="1"/>
              </p:cNvSpPr>
              <p:nvPr/>
            </p:nvSpPr>
            <p:spPr bwMode="auto">
              <a:xfrm flipV="1">
                <a:off x="5872163" y="2695575"/>
                <a:ext cx="3175" cy="6350"/>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1" name="Line 162"/>
              <p:cNvSpPr>
                <a:spLocks noChangeShapeType="1"/>
              </p:cNvSpPr>
              <p:nvPr/>
            </p:nvSpPr>
            <p:spPr bwMode="auto">
              <a:xfrm flipV="1">
                <a:off x="5907088" y="2592388"/>
                <a:ext cx="26988"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2" name="Line 163"/>
              <p:cNvSpPr>
                <a:spLocks noChangeShapeType="1"/>
              </p:cNvSpPr>
              <p:nvPr/>
            </p:nvSpPr>
            <p:spPr bwMode="auto">
              <a:xfrm flipV="1">
                <a:off x="5965826" y="2528888"/>
                <a:ext cx="1588"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3" name="Line 164"/>
              <p:cNvSpPr>
                <a:spLocks noChangeShapeType="1"/>
              </p:cNvSpPr>
              <p:nvPr/>
            </p:nvSpPr>
            <p:spPr bwMode="auto">
              <a:xfrm flipV="1">
                <a:off x="6000751" y="2424113"/>
                <a:ext cx="26988"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4" name="Line 165"/>
              <p:cNvSpPr>
                <a:spLocks noChangeShapeType="1"/>
              </p:cNvSpPr>
              <p:nvPr/>
            </p:nvSpPr>
            <p:spPr bwMode="auto">
              <a:xfrm flipV="1">
                <a:off x="6061076" y="2360613"/>
                <a:ext cx="4763"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5" name="Line 166"/>
              <p:cNvSpPr>
                <a:spLocks noChangeShapeType="1"/>
              </p:cNvSpPr>
              <p:nvPr/>
            </p:nvSpPr>
            <p:spPr bwMode="auto">
              <a:xfrm flipV="1">
                <a:off x="6099176" y="2255838"/>
                <a:ext cx="28575"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6" name="Line 167"/>
              <p:cNvSpPr>
                <a:spLocks noChangeShapeType="1"/>
              </p:cNvSpPr>
              <p:nvPr/>
            </p:nvSpPr>
            <p:spPr bwMode="auto">
              <a:xfrm flipV="1">
                <a:off x="6164263" y="2193925"/>
                <a:ext cx="3175"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7" name="Line 168"/>
              <p:cNvSpPr>
                <a:spLocks noChangeShapeType="1"/>
              </p:cNvSpPr>
              <p:nvPr/>
            </p:nvSpPr>
            <p:spPr bwMode="auto">
              <a:xfrm flipV="1">
                <a:off x="6203951" y="2089150"/>
                <a:ext cx="28575"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8" name="Line 169"/>
              <p:cNvSpPr>
                <a:spLocks noChangeShapeType="1"/>
              </p:cNvSpPr>
              <p:nvPr/>
            </p:nvSpPr>
            <p:spPr bwMode="auto">
              <a:xfrm flipV="1">
                <a:off x="6273801" y="2025650"/>
                <a:ext cx="3175"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9" name="Line 170"/>
              <p:cNvSpPr>
                <a:spLocks noChangeShapeType="1"/>
              </p:cNvSpPr>
              <p:nvPr/>
            </p:nvSpPr>
            <p:spPr bwMode="auto">
              <a:xfrm flipV="1">
                <a:off x="6316663" y="1920875"/>
                <a:ext cx="31750"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20" name="Line 171"/>
              <p:cNvSpPr>
                <a:spLocks noChangeShapeType="1"/>
              </p:cNvSpPr>
              <p:nvPr/>
            </p:nvSpPr>
            <p:spPr bwMode="auto">
              <a:xfrm flipV="1">
                <a:off x="6391276" y="1857375"/>
                <a:ext cx="4763" cy="6350"/>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21" name="Line 172"/>
              <p:cNvSpPr>
                <a:spLocks noChangeShapeType="1"/>
              </p:cNvSpPr>
              <p:nvPr/>
            </p:nvSpPr>
            <p:spPr bwMode="auto">
              <a:xfrm flipV="1">
                <a:off x="6438901" y="1754188"/>
                <a:ext cx="34925"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22" name="Line 173"/>
              <p:cNvSpPr>
                <a:spLocks noChangeShapeType="1"/>
              </p:cNvSpPr>
              <p:nvPr/>
            </p:nvSpPr>
            <p:spPr bwMode="auto">
              <a:xfrm flipV="1">
                <a:off x="6521451" y="1690688"/>
                <a:ext cx="4763"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23" name="Line 174"/>
              <p:cNvSpPr>
                <a:spLocks noChangeShapeType="1"/>
              </p:cNvSpPr>
              <p:nvPr/>
            </p:nvSpPr>
            <p:spPr bwMode="auto">
              <a:xfrm flipV="1">
                <a:off x="6573838" y="1585913"/>
                <a:ext cx="39688"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24" name="Line 175"/>
              <p:cNvSpPr>
                <a:spLocks noChangeShapeType="1"/>
              </p:cNvSpPr>
              <p:nvPr/>
            </p:nvSpPr>
            <p:spPr bwMode="auto">
              <a:xfrm flipV="1">
                <a:off x="6665913" y="1522413"/>
                <a:ext cx="4763"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25" name="Line 176"/>
              <p:cNvSpPr>
                <a:spLocks noChangeShapeType="1"/>
              </p:cNvSpPr>
              <p:nvPr/>
            </p:nvSpPr>
            <p:spPr bwMode="auto">
              <a:xfrm flipV="1">
                <a:off x="6724651" y="1419225"/>
                <a:ext cx="46038" cy="46038"/>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26" name="Line 177"/>
              <p:cNvSpPr>
                <a:spLocks noChangeShapeType="1"/>
              </p:cNvSpPr>
              <p:nvPr/>
            </p:nvSpPr>
            <p:spPr bwMode="auto">
              <a:xfrm flipV="1">
                <a:off x="6827838" y="1358900"/>
                <a:ext cx="6350"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27" name="Line 178"/>
              <p:cNvSpPr>
                <a:spLocks noChangeShapeType="1"/>
              </p:cNvSpPr>
              <p:nvPr/>
            </p:nvSpPr>
            <p:spPr bwMode="auto">
              <a:xfrm flipV="1">
                <a:off x="6889751" y="1268413"/>
                <a:ext cx="47625" cy="39688"/>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28" name="Line 179"/>
              <p:cNvSpPr>
                <a:spLocks noChangeShapeType="1"/>
              </p:cNvSpPr>
              <p:nvPr/>
            </p:nvSpPr>
            <p:spPr bwMode="auto">
              <a:xfrm flipV="1">
                <a:off x="6996113" y="1216025"/>
                <a:ext cx="4763"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29" name="Line 180"/>
              <p:cNvSpPr>
                <a:spLocks noChangeShapeType="1"/>
              </p:cNvSpPr>
              <p:nvPr/>
            </p:nvSpPr>
            <p:spPr bwMode="auto">
              <a:xfrm flipV="1">
                <a:off x="7058026" y="1144588"/>
                <a:ext cx="47625" cy="31750"/>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30" name="Line 181"/>
              <p:cNvSpPr>
                <a:spLocks noChangeShapeType="1"/>
              </p:cNvSpPr>
              <p:nvPr/>
            </p:nvSpPr>
            <p:spPr bwMode="auto">
              <a:xfrm flipV="1">
                <a:off x="7162801" y="1104900"/>
                <a:ext cx="6350" cy="317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31" name="Line 182"/>
              <p:cNvSpPr>
                <a:spLocks noChangeShapeType="1"/>
              </p:cNvSpPr>
              <p:nvPr/>
            </p:nvSpPr>
            <p:spPr bwMode="auto">
              <a:xfrm flipV="1">
                <a:off x="7226301" y="1047750"/>
                <a:ext cx="46038" cy="25400"/>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32" name="Line 183"/>
              <p:cNvSpPr>
                <a:spLocks noChangeShapeType="1"/>
              </p:cNvSpPr>
              <p:nvPr/>
            </p:nvSpPr>
            <p:spPr bwMode="auto">
              <a:xfrm flipV="1">
                <a:off x="7331076" y="1019175"/>
                <a:ext cx="4763" cy="317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33" name="Line 184"/>
              <p:cNvSpPr>
                <a:spLocks noChangeShapeType="1"/>
              </p:cNvSpPr>
              <p:nvPr/>
            </p:nvSpPr>
            <p:spPr bwMode="auto">
              <a:xfrm flipV="1">
                <a:off x="7392988" y="979488"/>
                <a:ext cx="47625" cy="1587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34" name="Line 185"/>
              <p:cNvSpPr>
                <a:spLocks noChangeShapeType="1"/>
              </p:cNvSpPr>
              <p:nvPr/>
            </p:nvSpPr>
            <p:spPr bwMode="auto">
              <a:xfrm flipV="1">
                <a:off x="7499351" y="960438"/>
                <a:ext cx="4763" cy="1588"/>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35" name="Line 186"/>
              <p:cNvSpPr>
                <a:spLocks noChangeShapeType="1"/>
              </p:cNvSpPr>
              <p:nvPr/>
            </p:nvSpPr>
            <p:spPr bwMode="auto">
              <a:xfrm flipV="1">
                <a:off x="7561263" y="938213"/>
                <a:ext cx="47625" cy="95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36" name="Line 187"/>
              <p:cNvSpPr>
                <a:spLocks noChangeShapeType="1"/>
              </p:cNvSpPr>
              <p:nvPr/>
            </p:nvSpPr>
            <p:spPr bwMode="auto">
              <a:xfrm>
                <a:off x="7666038" y="930275"/>
                <a:ext cx="6350" cy="0"/>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37" name="Line 188"/>
              <p:cNvSpPr>
                <a:spLocks noChangeShapeType="1"/>
              </p:cNvSpPr>
              <p:nvPr/>
            </p:nvSpPr>
            <p:spPr bwMode="auto">
              <a:xfrm flipV="1">
                <a:off x="7727951" y="923925"/>
                <a:ext cx="47625" cy="1588"/>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38" name="Line 189"/>
              <p:cNvSpPr>
                <a:spLocks noChangeShapeType="1"/>
              </p:cNvSpPr>
              <p:nvPr/>
            </p:nvSpPr>
            <p:spPr bwMode="auto">
              <a:xfrm>
                <a:off x="7834313" y="927100"/>
                <a:ext cx="4763" cy="0"/>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39" name="Line 190"/>
              <p:cNvSpPr>
                <a:spLocks noChangeShapeType="1"/>
              </p:cNvSpPr>
              <p:nvPr/>
            </p:nvSpPr>
            <p:spPr bwMode="auto">
              <a:xfrm>
                <a:off x="7896226" y="931863"/>
                <a:ext cx="47625" cy="7938"/>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40" name="Line 191"/>
              <p:cNvSpPr>
                <a:spLocks noChangeShapeType="1"/>
              </p:cNvSpPr>
              <p:nvPr/>
            </p:nvSpPr>
            <p:spPr bwMode="auto">
              <a:xfrm>
                <a:off x="8001001" y="950913"/>
                <a:ext cx="6350" cy="1588"/>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41" name="Line 192"/>
              <p:cNvSpPr>
                <a:spLocks noChangeShapeType="1"/>
              </p:cNvSpPr>
              <p:nvPr/>
            </p:nvSpPr>
            <p:spPr bwMode="auto">
              <a:xfrm>
                <a:off x="8064501" y="966788"/>
                <a:ext cx="46038" cy="1587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42" name="Line 193"/>
              <p:cNvSpPr>
                <a:spLocks noChangeShapeType="1"/>
              </p:cNvSpPr>
              <p:nvPr/>
            </p:nvSpPr>
            <p:spPr bwMode="auto">
              <a:xfrm>
                <a:off x="8169276" y="1003300"/>
                <a:ext cx="4763" cy="1588"/>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43" name="Line 194"/>
              <p:cNvSpPr>
                <a:spLocks noChangeShapeType="1"/>
              </p:cNvSpPr>
              <p:nvPr/>
            </p:nvSpPr>
            <p:spPr bwMode="auto">
              <a:xfrm>
                <a:off x="8231188" y="1030288"/>
                <a:ext cx="47625" cy="20638"/>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44" name="Line 195"/>
              <p:cNvSpPr>
                <a:spLocks noChangeShapeType="1"/>
              </p:cNvSpPr>
              <p:nvPr/>
            </p:nvSpPr>
            <p:spPr bwMode="auto">
              <a:xfrm>
                <a:off x="8337551" y="1082675"/>
                <a:ext cx="4763" cy="317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45" name="Line 196"/>
              <p:cNvSpPr>
                <a:spLocks noChangeShapeType="1"/>
              </p:cNvSpPr>
              <p:nvPr/>
            </p:nvSpPr>
            <p:spPr bwMode="auto">
              <a:xfrm>
                <a:off x="8399463" y="1117600"/>
                <a:ext cx="47625" cy="31750"/>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46" name="Line 197"/>
              <p:cNvSpPr>
                <a:spLocks noChangeShapeType="1"/>
              </p:cNvSpPr>
              <p:nvPr/>
            </p:nvSpPr>
            <p:spPr bwMode="auto">
              <a:xfrm>
                <a:off x="8504238" y="1189038"/>
                <a:ext cx="6350" cy="317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47" name="Line 198"/>
              <p:cNvSpPr>
                <a:spLocks noChangeShapeType="1"/>
              </p:cNvSpPr>
              <p:nvPr/>
            </p:nvSpPr>
            <p:spPr bwMode="auto">
              <a:xfrm>
                <a:off x="8566151" y="1235075"/>
                <a:ext cx="47625" cy="39688"/>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48" name="Line 199"/>
              <p:cNvSpPr>
                <a:spLocks noChangeShapeType="1"/>
              </p:cNvSpPr>
              <p:nvPr/>
            </p:nvSpPr>
            <p:spPr bwMode="auto">
              <a:xfrm>
                <a:off x="8672513" y="1322388"/>
                <a:ext cx="4763"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49" name="Line 200"/>
              <p:cNvSpPr>
                <a:spLocks noChangeShapeType="1"/>
              </p:cNvSpPr>
              <p:nvPr/>
            </p:nvSpPr>
            <p:spPr bwMode="auto">
              <a:xfrm>
                <a:off x="8734426" y="1381125"/>
                <a:ext cx="47625" cy="44450"/>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50" name="Line 201"/>
              <p:cNvSpPr>
                <a:spLocks noChangeShapeType="1"/>
              </p:cNvSpPr>
              <p:nvPr/>
            </p:nvSpPr>
            <p:spPr bwMode="auto">
              <a:xfrm>
                <a:off x="8837613" y="1482725"/>
                <a:ext cx="4763" cy="6350"/>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51" name="Line 202"/>
              <p:cNvSpPr>
                <a:spLocks noChangeShapeType="1"/>
              </p:cNvSpPr>
              <p:nvPr/>
            </p:nvSpPr>
            <p:spPr bwMode="auto">
              <a:xfrm>
                <a:off x="8894763" y="1544638"/>
                <a:ext cx="42863"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52" name="Line 203"/>
              <p:cNvSpPr>
                <a:spLocks noChangeShapeType="1"/>
              </p:cNvSpPr>
              <p:nvPr/>
            </p:nvSpPr>
            <p:spPr bwMode="auto">
              <a:xfrm>
                <a:off x="8986838" y="1651000"/>
                <a:ext cx="3175"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53" name="Line 204"/>
              <p:cNvSpPr>
                <a:spLocks noChangeShapeType="1"/>
              </p:cNvSpPr>
              <p:nvPr/>
            </p:nvSpPr>
            <p:spPr bwMode="auto">
              <a:xfrm>
                <a:off x="9037638" y="1712913"/>
                <a:ext cx="36513"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grpSp>
        <p:sp>
          <p:nvSpPr>
            <p:cNvPr id="9" name="Line 206"/>
            <p:cNvSpPr>
              <a:spLocks noChangeShapeType="1"/>
            </p:cNvSpPr>
            <p:nvPr/>
          </p:nvSpPr>
          <p:spPr bwMode="auto">
            <a:xfrm>
              <a:off x="10072687" y="1699155"/>
              <a:ext cx="3175" cy="6350"/>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 name="Line 207"/>
            <p:cNvSpPr>
              <a:spLocks noChangeShapeType="1"/>
            </p:cNvSpPr>
            <p:nvPr/>
          </p:nvSpPr>
          <p:spPr bwMode="auto">
            <a:xfrm>
              <a:off x="10120312" y="1761067"/>
              <a:ext cx="33338"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 name="Line 208"/>
            <p:cNvSpPr>
              <a:spLocks noChangeShapeType="1"/>
            </p:cNvSpPr>
            <p:nvPr/>
          </p:nvSpPr>
          <p:spPr bwMode="auto">
            <a:xfrm>
              <a:off x="10193337" y="1867430"/>
              <a:ext cx="4763"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 name="Line 209"/>
            <p:cNvSpPr>
              <a:spLocks noChangeShapeType="1"/>
            </p:cNvSpPr>
            <p:nvPr/>
          </p:nvSpPr>
          <p:spPr bwMode="auto">
            <a:xfrm>
              <a:off x="10236200" y="1929342"/>
              <a:ext cx="33338"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 name="Line 210"/>
            <p:cNvSpPr>
              <a:spLocks noChangeShapeType="1"/>
            </p:cNvSpPr>
            <p:nvPr/>
          </p:nvSpPr>
          <p:spPr bwMode="auto">
            <a:xfrm>
              <a:off x="10306050" y="2035705"/>
              <a:ext cx="1588"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 name="Line 211"/>
            <p:cNvSpPr>
              <a:spLocks noChangeShapeType="1"/>
            </p:cNvSpPr>
            <p:nvPr/>
          </p:nvSpPr>
          <p:spPr bwMode="auto">
            <a:xfrm>
              <a:off x="10344150" y="2097617"/>
              <a:ext cx="30163"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 name="Line 212"/>
            <p:cNvSpPr>
              <a:spLocks noChangeShapeType="1"/>
            </p:cNvSpPr>
            <p:nvPr/>
          </p:nvSpPr>
          <p:spPr bwMode="auto">
            <a:xfrm>
              <a:off x="10410825" y="2202392"/>
              <a:ext cx="1588"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 name="Line 213"/>
            <p:cNvSpPr>
              <a:spLocks noChangeShapeType="1"/>
            </p:cNvSpPr>
            <p:nvPr/>
          </p:nvSpPr>
          <p:spPr bwMode="auto">
            <a:xfrm>
              <a:off x="10445750" y="2264305"/>
              <a:ext cx="26988"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 name="Line 214"/>
            <p:cNvSpPr>
              <a:spLocks noChangeShapeType="1"/>
            </p:cNvSpPr>
            <p:nvPr/>
          </p:nvSpPr>
          <p:spPr bwMode="auto">
            <a:xfrm>
              <a:off x="10507662" y="2370667"/>
              <a:ext cx="3175"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1" name="Line 215"/>
            <p:cNvSpPr>
              <a:spLocks noChangeShapeType="1"/>
            </p:cNvSpPr>
            <p:nvPr/>
          </p:nvSpPr>
          <p:spPr bwMode="auto">
            <a:xfrm>
              <a:off x="10542587" y="2432580"/>
              <a:ext cx="25400"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2" name="Line 216"/>
            <p:cNvSpPr>
              <a:spLocks noChangeShapeType="1"/>
            </p:cNvSpPr>
            <p:nvPr/>
          </p:nvSpPr>
          <p:spPr bwMode="auto">
            <a:xfrm>
              <a:off x="10599737" y="2537355"/>
              <a:ext cx="4763" cy="6350"/>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 name="Line 217"/>
            <p:cNvSpPr>
              <a:spLocks noChangeShapeType="1"/>
            </p:cNvSpPr>
            <p:nvPr/>
          </p:nvSpPr>
          <p:spPr bwMode="auto">
            <a:xfrm>
              <a:off x="10634662" y="2599267"/>
              <a:ext cx="25400"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 name="Line 218"/>
            <p:cNvSpPr>
              <a:spLocks noChangeShapeType="1"/>
            </p:cNvSpPr>
            <p:nvPr/>
          </p:nvSpPr>
          <p:spPr bwMode="auto">
            <a:xfrm>
              <a:off x="10690225" y="2705630"/>
              <a:ext cx="1588"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 name="Line 219"/>
            <p:cNvSpPr>
              <a:spLocks noChangeShapeType="1"/>
            </p:cNvSpPr>
            <p:nvPr/>
          </p:nvSpPr>
          <p:spPr bwMode="auto">
            <a:xfrm>
              <a:off x="10721975" y="2767542"/>
              <a:ext cx="23813"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 name="Line 220"/>
            <p:cNvSpPr>
              <a:spLocks noChangeShapeType="1"/>
            </p:cNvSpPr>
            <p:nvPr/>
          </p:nvSpPr>
          <p:spPr bwMode="auto">
            <a:xfrm>
              <a:off x="10775950" y="2873905"/>
              <a:ext cx="1588"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 name="Line 221"/>
            <p:cNvSpPr>
              <a:spLocks noChangeShapeType="1"/>
            </p:cNvSpPr>
            <p:nvPr/>
          </p:nvSpPr>
          <p:spPr bwMode="auto">
            <a:xfrm>
              <a:off x="10806112" y="2935817"/>
              <a:ext cx="22225"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 name="Line 222"/>
            <p:cNvSpPr>
              <a:spLocks noChangeShapeType="1"/>
            </p:cNvSpPr>
            <p:nvPr/>
          </p:nvSpPr>
          <p:spPr bwMode="auto">
            <a:xfrm>
              <a:off x="10856912" y="3040592"/>
              <a:ext cx="1588"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 name="Line 223"/>
            <p:cNvSpPr>
              <a:spLocks noChangeShapeType="1"/>
            </p:cNvSpPr>
            <p:nvPr/>
          </p:nvSpPr>
          <p:spPr bwMode="auto">
            <a:xfrm>
              <a:off x="10885487" y="3102505"/>
              <a:ext cx="22225"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 name="Line 224"/>
            <p:cNvSpPr>
              <a:spLocks noChangeShapeType="1"/>
            </p:cNvSpPr>
            <p:nvPr/>
          </p:nvSpPr>
          <p:spPr bwMode="auto">
            <a:xfrm>
              <a:off x="10934700" y="3208867"/>
              <a:ext cx="1588"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 name="Line 225"/>
            <p:cNvSpPr>
              <a:spLocks noChangeShapeType="1"/>
            </p:cNvSpPr>
            <p:nvPr/>
          </p:nvSpPr>
          <p:spPr bwMode="auto">
            <a:xfrm>
              <a:off x="10963275" y="3270780"/>
              <a:ext cx="20638"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4" name="Line 226"/>
            <p:cNvSpPr>
              <a:spLocks noChangeShapeType="1"/>
            </p:cNvSpPr>
            <p:nvPr/>
          </p:nvSpPr>
          <p:spPr bwMode="auto">
            <a:xfrm>
              <a:off x="11010900" y="3375555"/>
              <a:ext cx="1588" cy="6350"/>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5" name="Line 227"/>
            <p:cNvSpPr>
              <a:spLocks noChangeShapeType="1"/>
            </p:cNvSpPr>
            <p:nvPr/>
          </p:nvSpPr>
          <p:spPr bwMode="auto">
            <a:xfrm>
              <a:off x="11039475" y="3437467"/>
              <a:ext cx="20638"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6" name="Line 228"/>
            <p:cNvSpPr>
              <a:spLocks noChangeShapeType="1"/>
            </p:cNvSpPr>
            <p:nvPr/>
          </p:nvSpPr>
          <p:spPr bwMode="auto">
            <a:xfrm>
              <a:off x="11083925" y="3543830"/>
              <a:ext cx="3175"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7" name="Line 229"/>
            <p:cNvSpPr>
              <a:spLocks noChangeShapeType="1"/>
            </p:cNvSpPr>
            <p:nvPr/>
          </p:nvSpPr>
          <p:spPr bwMode="auto">
            <a:xfrm>
              <a:off x="11110912" y="3605742"/>
              <a:ext cx="19050"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8" name="Line 230"/>
            <p:cNvSpPr>
              <a:spLocks noChangeShapeType="1"/>
            </p:cNvSpPr>
            <p:nvPr/>
          </p:nvSpPr>
          <p:spPr bwMode="auto">
            <a:xfrm>
              <a:off x="11155362" y="3710517"/>
              <a:ext cx="3175" cy="6350"/>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9" name="Line 231"/>
            <p:cNvSpPr>
              <a:spLocks noChangeShapeType="1"/>
            </p:cNvSpPr>
            <p:nvPr/>
          </p:nvSpPr>
          <p:spPr bwMode="auto">
            <a:xfrm>
              <a:off x="11182350" y="3774017"/>
              <a:ext cx="19050" cy="46038"/>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0" name="Line 232"/>
            <p:cNvSpPr>
              <a:spLocks noChangeShapeType="1"/>
            </p:cNvSpPr>
            <p:nvPr/>
          </p:nvSpPr>
          <p:spPr bwMode="auto">
            <a:xfrm>
              <a:off x="11225212" y="3878792"/>
              <a:ext cx="0"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1" name="Line 233"/>
            <p:cNvSpPr>
              <a:spLocks noChangeShapeType="1"/>
            </p:cNvSpPr>
            <p:nvPr/>
          </p:nvSpPr>
          <p:spPr bwMode="auto">
            <a:xfrm>
              <a:off x="11249025" y="3940705"/>
              <a:ext cx="19050"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2" name="Line 234"/>
            <p:cNvSpPr>
              <a:spLocks noChangeShapeType="1"/>
            </p:cNvSpPr>
            <p:nvPr/>
          </p:nvSpPr>
          <p:spPr bwMode="auto">
            <a:xfrm>
              <a:off x="11291887" y="4047067"/>
              <a:ext cx="3175"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3" name="Line 235"/>
            <p:cNvSpPr>
              <a:spLocks noChangeShapeType="1"/>
            </p:cNvSpPr>
            <p:nvPr/>
          </p:nvSpPr>
          <p:spPr bwMode="auto">
            <a:xfrm>
              <a:off x="11315700" y="4108980"/>
              <a:ext cx="19050"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4" name="Line 236"/>
            <p:cNvSpPr>
              <a:spLocks noChangeShapeType="1"/>
            </p:cNvSpPr>
            <p:nvPr/>
          </p:nvSpPr>
          <p:spPr bwMode="auto">
            <a:xfrm>
              <a:off x="11356975" y="4213755"/>
              <a:ext cx="1588" cy="6350"/>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5" name="Line 237"/>
            <p:cNvSpPr>
              <a:spLocks noChangeShapeType="1"/>
            </p:cNvSpPr>
            <p:nvPr/>
          </p:nvSpPr>
          <p:spPr bwMode="auto">
            <a:xfrm>
              <a:off x="11380787" y="4275667"/>
              <a:ext cx="17463"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6" name="Line 238"/>
            <p:cNvSpPr>
              <a:spLocks noChangeShapeType="1"/>
            </p:cNvSpPr>
            <p:nvPr/>
          </p:nvSpPr>
          <p:spPr bwMode="auto">
            <a:xfrm>
              <a:off x="11420475" y="4382030"/>
              <a:ext cx="1588"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7" name="Line 239"/>
            <p:cNvSpPr>
              <a:spLocks noChangeShapeType="1"/>
            </p:cNvSpPr>
            <p:nvPr/>
          </p:nvSpPr>
          <p:spPr bwMode="auto">
            <a:xfrm>
              <a:off x="11444287" y="4443942"/>
              <a:ext cx="17463"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8" name="Line 240"/>
            <p:cNvSpPr>
              <a:spLocks noChangeShapeType="1"/>
            </p:cNvSpPr>
            <p:nvPr/>
          </p:nvSpPr>
          <p:spPr bwMode="auto">
            <a:xfrm>
              <a:off x="11482387" y="4548717"/>
              <a:ext cx="3175" cy="6350"/>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9" name="Line 241"/>
            <p:cNvSpPr>
              <a:spLocks noChangeShapeType="1"/>
            </p:cNvSpPr>
            <p:nvPr/>
          </p:nvSpPr>
          <p:spPr bwMode="auto">
            <a:xfrm>
              <a:off x="11506200" y="4610630"/>
              <a:ext cx="17463"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0" name="Line 242"/>
            <p:cNvSpPr>
              <a:spLocks noChangeShapeType="1"/>
            </p:cNvSpPr>
            <p:nvPr/>
          </p:nvSpPr>
          <p:spPr bwMode="auto">
            <a:xfrm>
              <a:off x="11545887" y="4716992"/>
              <a:ext cx="1588"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1" name="Line 243"/>
            <p:cNvSpPr>
              <a:spLocks noChangeShapeType="1"/>
            </p:cNvSpPr>
            <p:nvPr/>
          </p:nvSpPr>
          <p:spPr bwMode="auto">
            <a:xfrm>
              <a:off x="11568112" y="4778905"/>
              <a:ext cx="15875"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2" name="Line 244"/>
            <p:cNvSpPr>
              <a:spLocks noChangeShapeType="1"/>
            </p:cNvSpPr>
            <p:nvPr/>
          </p:nvSpPr>
          <p:spPr bwMode="auto">
            <a:xfrm>
              <a:off x="11604625" y="4885267"/>
              <a:ext cx="3175"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3" name="Line 245"/>
            <p:cNvSpPr>
              <a:spLocks noChangeShapeType="1"/>
            </p:cNvSpPr>
            <p:nvPr/>
          </p:nvSpPr>
          <p:spPr bwMode="auto">
            <a:xfrm>
              <a:off x="11626850" y="4947180"/>
              <a:ext cx="15875"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4" name="Line 246"/>
            <p:cNvSpPr>
              <a:spLocks noChangeShapeType="1"/>
            </p:cNvSpPr>
            <p:nvPr/>
          </p:nvSpPr>
          <p:spPr bwMode="auto">
            <a:xfrm>
              <a:off x="11663362" y="5051955"/>
              <a:ext cx="1588" cy="6350"/>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5" name="Line 247"/>
            <p:cNvSpPr>
              <a:spLocks noChangeShapeType="1"/>
            </p:cNvSpPr>
            <p:nvPr/>
          </p:nvSpPr>
          <p:spPr bwMode="auto">
            <a:xfrm>
              <a:off x="11679237" y="5094817"/>
              <a:ext cx="14288"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6" name="Line 248"/>
            <p:cNvSpPr>
              <a:spLocks noChangeShapeType="1"/>
            </p:cNvSpPr>
            <p:nvPr/>
          </p:nvSpPr>
          <p:spPr bwMode="auto">
            <a:xfrm>
              <a:off x="11714162" y="5199592"/>
              <a:ext cx="1588" cy="6350"/>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7" name="Line 249"/>
            <p:cNvSpPr>
              <a:spLocks noChangeShapeType="1"/>
            </p:cNvSpPr>
            <p:nvPr/>
          </p:nvSpPr>
          <p:spPr bwMode="auto">
            <a:xfrm>
              <a:off x="11734800" y="5261505"/>
              <a:ext cx="15875"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8" name="Line 250"/>
            <p:cNvSpPr>
              <a:spLocks noChangeShapeType="1"/>
            </p:cNvSpPr>
            <p:nvPr/>
          </p:nvSpPr>
          <p:spPr bwMode="auto">
            <a:xfrm>
              <a:off x="11769725" y="5367867"/>
              <a:ext cx="3175"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9" name="Line 251"/>
            <p:cNvSpPr>
              <a:spLocks noChangeShapeType="1"/>
            </p:cNvSpPr>
            <p:nvPr/>
          </p:nvSpPr>
          <p:spPr bwMode="auto">
            <a:xfrm>
              <a:off x="11790362" y="5429780"/>
              <a:ext cx="15875"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0" name="Line 252"/>
            <p:cNvSpPr>
              <a:spLocks noChangeShapeType="1"/>
            </p:cNvSpPr>
            <p:nvPr/>
          </p:nvSpPr>
          <p:spPr bwMode="auto">
            <a:xfrm>
              <a:off x="11826875" y="5534555"/>
              <a:ext cx="0" cy="6350"/>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1" name="Line 253"/>
            <p:cNvSpPr>
              <a:spLocks noChangeShapeType="1"/>
            </p:cNvSpPr>
            <p:nvPr/>
          </p:nvSpPr>
          <p:spPr bwMode="auto">
            <a:xfrm>
              <a:off x="11845925" y="5598055"/>
              <a:ext cx="15875" cy="46038"/>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2" name="Line 254"/>
            <p:cNvSpPr>
              <a:spLocks noChangeShapeType="1"/>
            </p:cNvSpPr>
            <p:nvPr/>
          </p:nvSpPr>
          <p:spPr bwMode="auto">
            <a:xfrm>
              <a:off x="11880850" y="5702830"/>
              <a:ext cx="1588" cy="4763"/>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3" name="Line 255"/>
            <p:cNvSpPr>
              <a:spLocks noChangeShapeType="1"/>
            </p:cNvSpPr>
            <p:nvPr/>
          </p:nvSpPr>
          <p:spPr bwMode="auto">
            <a:xfrm>
              <a:off x="11899900" y="5764742"/>
              <a:ext cx="15875" cy="47625"/>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4" name="Line 256"/>
            <p:cNvSpPr>
              <a:spLocks noChangeShapeType="1"/>
            </p:cNvSpPr>
            <p:nvPr/>
          </p:nvSpPr>
          <p:spPr bwMode="auto">
            <a:xfrm>
              <a:off x="11934825" y="5871105"/>
              <a:ext cx="1588" cy="1588"/>
            </a:xfrm>
            <a:prstGeom prst="line">
              <a:avLst/>
            </a:prstGeom>
            <a:noFill/>
            <a:ln w="33338">
              <a:solidFill>
                <a:srgbClr val="80008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8" name="Rectangle 258"/>
            <p:cNvSpPr>
              <a:spLocks noChangeArrowheads="1"/>
            </p:cNvSpPr>
            <p:nvPr/>
          </p:nvSpPr>
          <p:spPr bwMode="auto">
            <a:xfrm>
              <a:off x="5593968" y="649593"/>
              <a:ext cx="1304525" cy="800219"/>
            </a:xfrm>
            <a:prstGeom prst="rect">
              <a:avLst/>
            </a:prstGeom>
            <a:solidFill>
              <a:schemeClr val="bg1"/>
            </a:solidFill>
            <a:ln>
              <a:noFill/>
            </a:ln>
            <a:effectLst>
              <a:outerShdw blurRad="50800" dist="38100" dir="2700000" algn="tl" rotWithShape="0">
                <a:prstClr val="black">
                  <a:alpha val="40000"/>
                </a:prstClr>
              </a:outerShdw>
            </a:effec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F=0 </a:t>
              </a:r>
              <a:br>
                <a:rPr kumimoji="0" lang="en-GB" altLang="en-US" sz="1700" b="0" i="0" u="none" strike="noStrike" cap="none" normalizeH="0" baseline="0" dirty="0">
                  <a:ln>
                    <a:noFill/>
                  </a:ln>
                  <a:solidFill>
                    <a:srgbClr val="000000"/>
                  </a:solidFill>
                  <a:effectLst/>
                  <a:latin typeface="Arial" panose="020B0604020202020204" pitchFamily="34" charset="0"/>
                </a:rPr>
              </a:br>
              <a:r>
                <a:rPr kumimoji="0" lang="en-GB" altLang="en-US" sz="1700" b="0" i="0" u="none" strike="noStrike" cap="none" normalizeH="0" baseline="0" dirty="0">
                  <a:ln>
                    <a:noFill/>
                  </a:ln>
                  <a:solidFill>
                    <a:srgbClr val="000000"/>
                  </a:solidFill>
                  <a:effectLst/>
                  <a:latin typeface="Arial" panose="020B0604020202020204" pitchFamily="34" charset="0"/>
                </a:rPr>
                <a:t>Genetic Var. </a:t>
              </a:r>
            </a:p>
            <a:p>
              <a:pPr lvl="0"/>
              <a:r>
                <a:rPr lang="en-GB" dirty="0">
                  <a:effectLst>
                    <a:outerShdw blurRad="38100" dist="38100" dir="2700000" algn="tl">
                      <a:srgbClr val="000000">
                        <a:alpha val="43137"/>
                      </a:srgbClr>
                    </a:outerShdw>
                  </a:effectLst>
                  <a:cs typeface="Arial" panose="020B0604020202020204" pitchFamily="34" charset="0"/>
                </a:rPr>
                <a:t>σ²</a:t>
              </a:r>
              <a:r>
                <a:rPr lang="en-GB" baseline="-25000" dirty="0">
                  <a:effectLst>
                    <a:outerShdw blurRad="38100" dist="38100" dir="2700000" algn="tl">
                      <a:srgbClr val="000000">
                        <a:alpha val="43137"/>
                      </a:srgbClr>
                    </a:outerShdw>
                  </a:effectLst>
                  <a:cs typeface="Arial" panose="020B0604020202020204" pitchFamily="34" charset="0"/>
                </a:rPr>
                <a:t>G</a:t>
              </a:r>
              <a:r>
                <a:rPr lang="en-GB" dirty="0">
                  <a:effectLst>
                    <a:outerShdw blurRad="38100" dist="38100" dir="2700000" algn="tl">
                      <a:srgbClr val="000000">
                        <a:alpha val="43137"/>
                      </a:srgbClr>
                    </a:outerShdw>
                  </a:effectLst>
                  <a:cs typeface="Arial" panose="020B0604020202020204" pitchFamily="34" charset="0"/>
                </a:rPr>
                <a:t>=</a:t>
              </a:r>
              <a:r>
                <a:rPr lang="en-GB" dirty="0">
                  <a:solidFill>
                    <a:srgbClr val="0000FF"/>
                  </a:solidFill>
                  <a:effectLst>
                    <a:outerShdw blurRad="38100" dist="38100" dir="2700000" algn="tl">
                      <a:srgbClr val="000000">
                        <a:alpha val="43137"/>
                      </a:srgbClr>
                    </a:outerShdw>
                  </a:effectLst>
                  <a:cs typeface="Arial" panose="020B0604020202020204" pitchFamily="34" charset="0"/>
                </a:rPr>
                <a:t>σ²</a:t>
              </a:r>
              <a:r>
                <a:rPr lang="en-GB" baseline="-25000" dirty="0">
                  <a:solidFill>
                    <a:srgbClr val="0000FF"/>
                  </a:solidFill>
                  <a:effectLst>
                    <a:outerShdw blurRad="38100" dist="38100" dir="2700000" algn="tl">
                      <a:srgbClr val="000000">
                        <a:alpha val="43137"/>
                      </a:srgbClr>
                    </a:outerShdw>
                  </a:effectLst>
                  <a:cs typeface="Arial" panose="020B0604020202020204" pitchFamily="34" charset="0"/>
                </a:rPr>
                <a:t>A</a:t>
              </a:r>
              <a:r>
                <a:rPr lang="en-GB" dirty="0">
                  <a:effectLst>
                    <a:outerShdw blurRad="38100" dist="38100" dir="2700000" algn="tl">
                      <a:srgbClr val="000000">
                        <a:alpha val="43137"/>
                      </a:srgbClr>
                    </a:outerShdw>
                  </a:effectLst>
                  <a:cs typeface="Arial" panose="020B0604020202020204" pitchFamily="34" charset="0"/>
                </a:rPr>
                <a:t>+</a:t>
              </a:r>
              <a:r>
                <a:rPr lang="en-GB" sz="1700" dirty="0">
                  <a:solidFill>
                    <a:srgbClr val="000080"/>
                  </a:solidFill>
                  <a:effectLst>
                    <a:outerShdw blurRad="38100" dist="38100" dir="2700000" algn="tl">
                      <a:srgbClr val="000000">
                        <a:alpha val="43137"/>
                      </a:srgbClr>
                    </a:outerShdw>
                  </a:effectLst>
                </a:rPr>
                <a:t>σ²</a:t>
              </a:r>
              <a:r>
                <a:rPr lang="en-GB" sz="1700" baseline="-25000" dirty="0">
                  <a:solidFill>
                    <a:srgbClr val="000080"/>
                  </a:solidFill>
                  <a:effectLst>
                    <a:outerShdw blurRad="38100" dist="38100" dir="2700000" algn="tl">
                      <a:srgbClr val="000000">
                        <a:alpha val="43137"/>
                      </a:srgbClr>
                    </a:outerShdw>
                  </a:effectLst>
                </a:rPr>
                <a:t>D</a:t>
              </a:r>
              <a:endParaRPr lang="en-GB" altLang="en-US" sz="1700" baseline="-25000" dirty="0">
                <a:solidFill>
                  <a:srgbClr val="000080"/>
                </a:solidFill>
                <a:effectLst>
                  <a:outerShdw blurRad="38100" dist="38100" dir="2700000" algn="tl">
                    <a:srgbClr val="000000">
                      <a:alpha val="43137"/>
                    </a:srgbClr>
                  </a:outerShdw>
                </a:effectLst>
              </a:endParaRPr>
            </a:p>
          </p:txBody>
        </p:sp>
        <p:sp>
          <p:nvSpPr>
            <p:cNvPr id="280" name="Rectangle 260"/>
            <p:cNvSpPr>
              <a:spLocks noChangeArrowheads="1"/>
            </p:cNvSpPr>
            <p:nvPr/>
          </p:nvSpPr>
          <p:spPr bwMode="auto">
            <a:xfrm>
              <a:off x="7247733" y="2286529"/>
              <a:ext cx="1225548" cy="523220"/>
            </a:xfrm>
            <a:prstGeom prst="rect">
              <a:avLst/>
            </a:prstGeom>
            <a:solidFill>
              <a:schemeClr val="bg1"/>
            </a:solidFill>
            <a:ln>
              <a:noFill/>
            </a:ln>
            <a:effectLst>
              <a:outerShdw blurRad="50800" dist="38100" dir="2700000" algn="tl" rotWithShape="0">
                <a:prstClr val="black">
                  <a:alpha val="40000"/>
                </a:prstClr>
              </a:outerShdw>
            </a:effec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FF"/>
                  </a:solidFill>
                  <a:effectLst/>
                  <a:latin typeface="Arial" panose="020B0604020202020204" pitchFamily="34" charset="0"/>
                </a:rPr>
                <a:t>F=0 Additive</a:t>
              </a:r>
              <a:br>
                <a:rPr kumimoji="0" lang="en-GB" altLang="en-US" sz="1700" b="0" i="0" u="none" strike="noStrike" cap="none" normalizeH="0" baseline="0" dirty="0">
                  <a:ln>
                    <a:noFill/>
                  </a:ln>
                  <a:solidFill>
                    <a:srgbClr val="0000FF"/>
                  </a:solidFill>
                  <a:effectLst/>
                  <a:latin typeface="Arial" panose="020B0604020202020204" pitchFamily="34" charset="0"/>
                </a:rPr>
              </a:br>
              <a:r>
                <a:rPr kumimoji="0" lang="en-GB" altLang="en-US" sz="1700" b="0" i="0" u="none" strike="noStrike" cap="none" normalizeH="0" baseline="0" dirty="0">
                  <a:ln>
                    <a:noFill/>
                  </a:ln>
                  <a:solidFill>
                    <a:srgbClr val="0000FF"/>
                  </a:solidFill>
                  <a:effectLst/>
                  <a:latin typeface="Arial" panose="020B0604020202020204" pitchFamily="34" charset="0"/>
                </a:rPr>
                <a:t>Variance</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282" name="Rectangle 262"/>
            <p:cNvSpPr>
              <a:spLocks noChangeArrowheads="1"/>
            </p:cNvSpPr>
            <p:nvPr/>
          </p:nvSpPr>
          <p:spPr bwMode="auto">
            <a:xfrm>
              <a:off x="6908761" y="5003070"/>
              <a:ext cx="1931491" cy="261610"/>
            </a:xfrm>
            <a:prstGeom prst="rect">
              <a:avLst/>
            </a:prstGeom>
            <a:solidFill>
              <a:schemeClr val="bg1"/>
            </a:solidFill>
            <a:ln>
              <a:noFill/>
            </a:ln>
            <a:effectLst>
              <a:outerShdw blurRad="50800" dist="38100" dir="2700000" algn="tl" rotWithShape="0">
                <a:prstClr val="black">
                  <a:alpha val="40000"/>
                </a:prstClr>
              </a:outerShdw>
            </a:effec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80"/>
                  </a:solidFill>
                  <a:effectLst/>
                  <a:latin typeface="Arial" panose="020B0604020202020204" pitchFamily="34" charset="0"/>
                </a:rPr>
                <a:t>F=0 Dom. Variance</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2" name="Rectangle 268"/>
            <p:cNvSpPr>
              <a:spLocks noChangeArrowheads="1"/>
            </p:cNvSpPr>
            <p:nvPr/>
          </p:nvSpPr>
          <p:spPr bwMode="auto">
            <a:xfrm>
              <a:off x="9709152" y="896133"/>
              <a:ext cx="1915589" cy="800219"/>
            </a:xfrm>
            <a:prstGeom prst="rect">
              <a:avLst/>
            </a:prstGeom>
            <a:solidFill>
              <a:srgbClr val="FFFFFF">
                <a:alpha val="76078"/>
              </a:srgbClr>
            </a:solidFill>
            <a:ln>
              <a:noFill/>
            </a:ln>
            <a:effectLst>
              <a:outerShdw blurRad="50800" dist="38100" dir="2700000" algn="tl" rotWithShape="0">
                <a:prstClr val="black">
                  <a:alpha val="40000"/>
                </a:prstClr>
              </a:outerShdw>
            </a:effec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kumimoji="0" lang="en-GB" altLang="en-US" sz="1700" b="0" i="0" u="none" strike="noStrike" cap="none" normalizeH="0" baseline="0" dirty="0">
                  <a:ln>
                    <a:noFill/>
                  </a:ln>
                  <a:solidFill>
                    <a:srgbClr val="800080"/>
                  </a:solidFill>
                  <a:effectLst/>
                  <a:latin typeface="Arial" panose="020B0604020202020204" pitchFamily="34" charset="0"/>
                </a:rPr>
                <a:t>F=1 </a:t>
              </a:r>
              <a:br>
                <a:rPr kumimoji="0" lang="en-GB" altLang="en-US" sz="1700" b="0" i="0" u="none" strike="noStrike" cap="none" normalizeH="0" baseline="0" dirty="0">
                  <a:ln>
                    <a:noFill/>
                  </a:ln>
                  <a:solidFill>
                    <a:srgbClr val="800080"/>
                  </a:solidFill>
                  <a:effectLst/>
                  <a:latin typeface="Arial" panose="020B0604020202020204" pitchFamily="34" charset="0"/>
                </a:rPr>
              </a:br>
              <a:r>
                <a:rPr kumimoji="0" lang="en-GB" altLang="en-US" sz="1700" b="0" i="0" u="none" strike="noStrike" cap="none" normalizeH="0" baseline="0" dirty="0">
                  <a:ln>
                    <a:noFill/>
                  </a:ln>
                  <a:solidFill>
                    <a:srgbClr val="800080"/>
                  </a:solidFill>
                  <a:effectLst/>
                  <a:latin typeface="Arial" panose="020B0604020202020204" pitchFamily="34" charset="0"/>
                </a:rPr>
                <a:t>Genetic Variance</a:t>
              </a:r>
              <a:br>
                <a:rPr kumimoji="0" lang="en-GB" altLang="en-US" sz="1700" b="0" i="0" u="none" strike="noStrike" cap="none" normalizeH="0" baseline="0" dirty="0">
                  <a:ln>
                    <a:noFill/>
                  </a:ln>
                  <a:solidFill>
                    <a:srgbClr val="800080"/>
                  </a:solidFill>
                  <a:effectLst/>
                  <a:latin typeface="Arial" panose="020B0604020202020204" pitchFamily="34" charset="0"/>
                </a:rPr>
              </a:br>
              <a:r>
                <a:rPr lang="en-GB" dirty="0">
                  <a:solidFill>
                    <a:srgbClr val="7030A0"/>
                  </a:solidFill>
                  <a:effectLst>
                    <a:outerShdw blurRad="38100" dist="38100" dir="2700000" algn="tl">
                      <a:srgbClr val="000000">
                        <a:alpha val="43137"/>
                      </a:srgbClr>
                    </a:outerShdw>
                  </a:effectLst>
                  <a:cs typeface="Arial" panose="020B0604020202020204" pitchFamily="34" charset="0"/>
                </a:rPr>
                <a:t>σ²</a:t>
              </a:r>
              <a:r>
                <a:rPr lang="en-GB" baseline="-25000" dirty="0">
                  <a:solidFill>
                    <a:srgbClr val="7030A0"/>
                  </a:solidFill>
                  <a:effectLst>
                    <a:outerShdw blurRad="38100" dist="38100" dir="2700000" algn="tl">
                      <a:srgbClr val="000000">
                        <a:alpha val="43137"/>
                      </a:srgbClr>
                    </a:outerShdw>
                  </a:effectLst>
                  <a:cs typeface="Arial" panose="020B0604020202020204" pitchFamily="34" charset="0"/>
                </a:rPr>
                <a:t>G</a:t>
              </a:r>
              <a:r>
                <a:rPr lang="en-GB" dirty="0">
                  <a:solidFill>
                    <a:srgbClr val="7030A0"/>
                  </a:solidFill>
                  <a:cs typeface="Arial" panose="020B0604020202020204" pitchFamily="34" charset="0"/>
                </a:rPr>
                <a:t>=2σ²</a:t>
              </a:r>
              <a:r>
                <a:rPr lang="en-GB" baseline="-25000" dirty="0">
                  <a:solidFill>
                    <a:srgbClr val="7030A0"/>
                  </a:solidFill>
                  <a:cs typeface="Arial" panose="020B0604020202020204" pitchFamily="34" charset="0"/>
                </a:rPr>
                <a:t>A</a:t>
              </a:r>
              <a:r>
                <a:rPr lang="en-GB" dirty="0">
                  <a:solidFill>
                    <a:srgbClr val="7030A0"/>
                  </a:solidFill>
                  <a:cs typeface="Arial" panose="020B0604020202020204" pitchFamily="34" charset="0"/>
                </a:rPr>
                <a:t>+4D</a:t>
              </a:r>
              <a:r>
                <a:rPr lang="en-GB" baseline="-25000" dirty="0">
                  <a:solidFill>
                    <a:srgbClr val="7030A0"/>
                  </a:solidFill>
                  <a:cs typeface="Arial" panose="020B0604020202020204" pitchFamily="34" charset="0"/>
                </a:rPr>
                <a:t>1</a:t>
              </a:r>
              <a:r>
                <a:rPr lang="en-GB" dirty="0">
                  <a:solidFill>
                    <a:srgbClr val="7030A0"/>
                  </a:solidFill>
                  <a:cs typeface="Arial" panose="020B0604020202020204" pitchFamily="34" charset="0"/>
                </a:rPr>
                <a:t>+D</a:t>
              </a:r>
              <a:r>
                <a:rPr lang="en-GB" baseline="-25000" dirty="0">
                  <a:solidFill>
                    <a:srgbClr val="7030A0"/>
                  </a:solidFill>
                  <a:cs typeface="Arial" panose="020B0604020202020204" pitchFamily="34" charset="0"/>
                </a:rPr>
                <a:t>2</a:t>
              </a:r>
              <a:r>
                <a:rPr lang="en-GB" dirty="0">
                  <a:solidFill>
                    <a:srgbClr val="7030A0"/>
                  </a:solidFill>
                  <a:cs typeface="Arial" panose="020B0604020202020204" pitchFamily="34" charset="0"/>
                </a:rPr>
                <a:t>*</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284" name="Rectangle 264"/>
            <p:cNvSpPr>
              <a:spLocks noChangeArrowheads="1"/>
            </p:cNvSpPr>
            <p:nvPr/>
          </p:nvSpPr>
          <p:spPr bwMode="auto">
            <a:xfrm>
              <a:off x="9737143" y="3262617"/>
              <a:ext cx="1903410" cy="1046440"/>
            </a:xfrm>
            <a:prstGeom prst="rect">
              <a:avLst/>
            </a:prstGeom>
            <a:solidFill>
              <a:srgbClr val="FFFFFF">
                <a:alpha val="76078"/>
              </a:srgbClr>
            </a:solidFill>
            <a:ln>
              <a:noFill/>
            </a:ln>
            <a:effectLst>
              <a:outerShdw blurRad="50800" dist="38100" dir="2700000" algn="tl" rotWithShape="0">
                <a:prstClr val="black">
                  <a:alpha val="40000"/>
                </a:prstClr>
              </a:outerShdw>
            </a:effec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FF00FF"/>
                  </a:solidFill>
                  <a:effectLst/>
                  <a:latin typeface="Arial" panose="020B0604020202020204" pitchFamily="34" charset="0"/>
                </a:rPr>
                <a:t>F=1; Genetic Var. between S0-de-rived homozygous bulks</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grpSp>
      <p:cxnSp>
        <p:nvCxnSpPr>
          <p:cNvPr id="281" name="Straight Connector 280">
            <a:extLst>
              <a:ext uri="{FF2B5EF4-FFF2-40B4-BE49-F238E27FC236}">
                <a16:creationId xmlns:a16="http://schemas.microsoft.com/office/drawing/2014/main" id="{DF20CA95-D92A-43F0-BD50-1060B0ED4F9D}"/>
              </a:ext>
            </a:extLst>
          </p:cNvPr>
          <p:cNvCxnSpPr>
            <a:cxnSpLocks/>
            <a:stCxn id="32" idx="2"/>
            <a:endCxn id="284" idx="0"/>
          </p:cNvCxnSpPr>
          <p:nvPr/>
        </p:nvCxnSpPr>
        <p:spPr>
          <a:xfrm>
            <a:off x="10666947" y="1696352"/>
            <a:ext cx="21901" cy="1566265"/>
          </a:xfrm>
          <a:prstGeom prst="line">
            <a:avLst/>
          </a:prstGeom>
          <a:ln w="127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83" name="Textfeld 5">
            <a:extLst>
              <a:ext uri="{FF2B5EF4-FFF2-40B4-BE49-F238E27FC236}">
                <a16:creationId xmlns:a16="http://schemas.microsoft.com/office/drawing/2014/main" id="{BEAE2AEF-997E-4433-A0E2-1AA818193568}"/>
              </a:ext>
            </a:extLst>
          </p:cNvPr>
          <p:cNvSpPr txBox="1"/>
          <p:nvPr/>
        </p:nvSpPr>
        <p:spPr>
          <a:xfrm>
            <a:off x="11518642" y="6356230"/>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22</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32245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7E4EA76-3B7F-4A0B-9CD0-7BCDD01B2790}"/>
              </a:ext>
            </a:extLst>
          </p:cNvPr>
          <p:cNvPicPr>
            <a:picLocks noChangeAspect="1"/>
          </p:cNvPicPr>
          <p:nvPr/>
        </p:nvPicPr>
        <p:blipFill>
          <a:blip r:embed="rId2"/>
          <a:stretch>
            <a:fillRect/>
          </a:stretch>
        </p:blipFill>
        <p:spPr>
          <a:xfrm>
            <a:off x="5945428" y="72030"/>
            <a:ext cx="6170419" cy="2286409"/>
          </a:xfrm>
          <a:prstGeom prst="rect">
            <a:avLst/>
          </a:prstGeom>
        </p:spPr>
      </p:pic>
      <p:pic>
        <p:nvPicPr>
          <p:cNvPr id="35" name="Picture 34"/>
          <p:cNvPicPr>
            <a:picLocks noChangeAspect="1"/>
          </p:cNvPicPr>
          <p:nvPr/>
        </p:nvPicPr>
        <p:blipFill>
          <a:blip r:embed="rId3"/>
          <a:stretch>
            <a:fillRect/>
          </a:stretch>
        </p:blipFill>
        <p:spPr>
          <a:xfrm>
            <a:off x="105639" y="2589229"/>
            <a:ext cx="6126915" cy="3903011"/>
          </a:xfrm>
          <a:prstGeom prst="rect">
            <a:avLst/>
          </a:prstGeom>
          <a:effectLst>
            <a:outerShdw blurRad="50800" dist="38100" dir="2700000" algn="tl" rotWithShape="0">
              <a:prstClr val="black">
                <a:alpha val="40000"/>
              </a:prstClr>
            </a:outerShdw>
          </a:effectLst>
        </p:spPr>
      </p:pic>
      <p:sp>
        <p:nvSpPr>
          <p:cNvPr id="20" name="TextBox 19"/>
          <p:cNvSpPr txBox="1"/>
          <p:nvPr/>
        </p:nvSpPr>
        <p:spPr>
          <a:xfrm>
            <a:off x="105640" y="595307"/>
            <a:ext cx="6126914" cy="1754326"/>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de-DE" dirty="0">
                <a:solidFill>
                  <a:prstClr val="black"/>
                </a:solidFill>
                <a:latin typeface="Arial" panose="020B0604020202020204" pitchFamily="34" charset="0"/>
                <a:cs typeface="Arial" panose="020B0604020202020204" pitchFamily="34" charset="0"/>
              </a:rPr>
              <a:t>100 loci, LD=0, a=d=1. </a:t>
            </a:r>
            <a:r>
              <a:rPr lang="en-GB" dirty="0">
                <a:solidFill>
                  <a:prstClr val="black"/>
                </a:solidFill>
                <a:latin typeface="Arial" panose="020B0604020202020204" pitchFamily="34" charset="0"/>
                <a:cs typeface="Arial" panose="020B0604020202020204" pitchFamily="34" charset="0"/>
              </a:rPr>
              <a:t>At F=0, </a:t>
            </a:r>
            <a:r>
              <a:rPr lang="en-GB" dirty="0">
                <a:latin typeface="Arial" panose="020B0604020202020204" pitchFamily="34" charset="0"/>
                <a:cs typeface="Arial" panose="020B0604020202020204" pitchFamily="34" charset="0"/>
              </a:rPr>
              <a:t>σ²</a:t>
            </a:r>
            <a:r>
              <a:rPr lang="en-GB" baseline="-25000" dirty="0">
                <a:latin typeface="Arial" panose="020B0604020202020204" pitchFamily="34" charset="0"/>
                <a:cs typeface="Arial" panose="020B0604020202020204" pitchFamily="34" charset="0"/>
              </a:rPr>
              <a:t>G</a:t>
            </a:r>
            <a:r>
              <a:rPr lang="de-DE" dirty="0">
                <a:solidFill>
                  <a:prstClr val="black"/>
                </a:solidFill>
                <a:latin typeface="Arial" panose="020B0604020202020204" pitchFamily="34" charset="0"/>
                <a:cs typeface="Arial" panose="020B0604020202020204" pitchFamily="34" charset="0"/>
              </a:rPr>
              <a:t> </a:t>
            </a:r>
            <a:r>
              <a:rPr lang="de-DE" dirty="0" err="1">
                <a:solidFill>
                  <a:prstClr val="black"/>
                </a:solidFill>
                <a:latin typeface="Arial" panose="020B0604020202020204" pitchFamily="34" charset="0"/>
                <a:cs typeface="Arial" panose="020B0604020202020204" pitchFamily="34" charset="0"/>
              </a:rPr>
              <a:t>is</a:t>
            </a:r>
            <a:r>
              <a:rPr lang="de-DE" dirty="0">
                <a:solidFill>
                  <a:prstClr val="black"/>
                </a:solidFill>
                <a:latin typeface="Arial" panose="020B0604020202020204" pitchFamily="34" charset="0"/>
                <a:cs typeface="Arial" panose="020B0604020202020204" pitchFamily="34" charset="0"/>
              </a:rPr>
              <a:t> max. (i.e. 100)</a:t>
            </a:r>
            <a:r>
              <a:rPr lang="en-GB" dirty="0">
                <a:solidFill>
                  <a:prstClr val="black"/>
                </a:solidFill>
                <a:latin typeface="Arial" panose="020B0604020202020204" pitchFamily="34" charset="0"/>
                <a:cs typeface="Arial" panose="020B0604020202020204" pitchFamily="34" charset="0"/>
              </a:rPr>
              <a:t> with </a:t>
            </a:r>
            <a:r>
              <a:rPr lang="en-GB" dirty="0">
                <a:solidFill>
                  <a:srgbClr val="C00000"/>
                </a:solidFill>
                <a:latin typeface="Arial" panose="020B0604020202020204" pitchFamily="34" charset="0"/>
                <a:cs typeface="Arial" panose="020B0604020202020204" pitchFamily="34" charset="0"/>
              </a:rPr>
              <a:t>p*≈0.2929</a:t>
            </a:r>
            <a:r>
              <a:rPr lang="en-GB" dirty="0">
                <a:latin typeface="Arial" panose="020B0604020202020204" pitchFamily="34" charset="0"/>
                <a:cs typeface="Arial" panose="020B0604020202020204" pitchFamily="34" charset="0"/>
              </a:rPr>
              <a:t>. At F=1, σ²</a:t>
            </a:r>
            <a:r>
              <a:rPr lang="en-GB" baseline="-25000" dirty="0">
                <a:latin typeface="Arial" panose="020B0604020202020204" pitchFamily="34" charset="0"/>
                <a:cs typeface="Arial" panose="020B0604020202020204" pitchFamily="34" charset="0"/>
              </a:rPr>
              <a:t>G</a:t>
            </a:r>
            <a:r>
              <a:rPr lang="de-DE" dirty="0">
                <a:solidFill>
                  <a:prstClr val="black"/>
                </a:solidFill>
                <a:latin typeface="Arial" panose="020B0604020202020204" pitchFamily="34" charset="0"/>
                <a:cs typeface="Arial" panose="020B0604020202020204" pitchFamily="34" charset="0"/>
              </a:rPr>
              <a:t>=100 </a:t>
            </a:r>
            <a:r>
              <a:rPr lang="en-GB" dirty="0">
                <a:latin typeface="Arial" panose="020B0604020202020204" pitchFamily="34" charset="0"/>
                <a:cs typeface="Arial" panose="020B0604020202020204" pitchFamily="34" charset="0"/>
              </a:rPr>
              <a:t>with </a:t>
            </a:r>
            <a:r>
              <a:rPr lang="en-GB" dirty="0">
                <a:solidFill>
                  <a:srgbClr val="C00000"/>
                </a:solidFill>
                <a:latin typeface="Arial" panose="020B0604020202020204" pitchFamily="34" charset="0"/>
                <a:cs typeface="Arial" panose="020B0604020202020204" pitchFamily="34" charset="0"/>
              </a:rPr>
              <a:t>p* = 0.5. </a:t>
            </a:r>
            <a:r>
              <a:rPr lang="de-DE" dirty="0">
                <a:solidFill>
                  <a:prstClr val="black"/>
                </a:solidFill>
                <a:latin typeface="Arial" panose="020B0604020202020204" pitchFamily="34" charset="0"/>
                <a:cs typeface="Arial" panose="020B0604020202020204" pitchFamily="34" charset="0"/>
              </a:rPr>
              <a:t>This p* </a:t>
            </a:r>
            <a:r>
              <a:rPr lang="en-GB" dirty="0">
                <a:latin typeface="Arial" panose="020B0604020202020204" pitchFamily="34" charset="0"/>
                <a:cs typeface="Arial" panose="020B0604020202020204" pitchFamily="34" charset="0"/>
              </a:rPr>
              <a:t>is set so that, regardless of F, one group, namely [AA and Aa], and the other group, namely [aa], occur with equal frequency. Then-there, as they are 1:1, the maximum genetic </a:t>
            </a:r>
            <a:r>
              <a:rPr lang="en-GB" dirty="0" err="1">
                <a:latin typeface="Arial" panose="020B0604020202020204" pitchFamily="34" charset="0"/>
                <a:cs typeface="Arial" panose="020B0604020202020204" pitchFamily="34" charset="0"/>
              </a:rPr>
              <a:t>vari-ance</a:t>
            </a:r>
            <a:r>
              <a:rPr lang="en-GB" dirty="0">
                <a:latin typeface="Arial" panose="020B0604020202020204" pitchFamily="34" charset="0"/>
                <a:cs typeface="Arial" panose="020B0604020202020204" pitchFamily="34" charset="0"/>
              </a:rPr>
              <a:t> is achieved (per locus; per 100-loci-trait). </a:t>
            </a:r>
          </a:p>
        </p:txBody>
      </p:sp>
      <p:sp>
        <p:nvSpPr>
          <p:cNvPr id="275" name="TextBox 274"/>
          <p:cNvSpPr txBox="1"/>
          <p:nvPr/>
        </p:nvSpPr>
        <p:spPr>
          <a:xfrm>
            <a:off x="76153" y="48747"/>
            <a:ext cx="6156401" cy="461665"/>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de-DE" sz="2400" dirty="0">
                <a:latin typeface="Arial" panose="020B0604020202020204" pitchFamily="34" charset="0"/>
                <a:cs typeface="Arial" panose="020B0604020202020204" pitchFamily="34" charset="0"/>
              </a:rPr>
              <a:t>p*(A1) </a:t>
            </a:r>
            <a:r>
              <a:rPr lang="de-DE" sz="2400" dirty="0" err="1">
                <a:latin typeface="Arial" panose="020B0604020202020204" pitchFamily="34" charset="0"/>
                <a:cs typeface="Arial" panose="020B0604020202020204" pitchFamily="34" charset="0"/>
              </a:rPr>
              <a:t>for</a:t>
            </a:r>
            <a:r>
              <a:rPr lang="de-DE" sz="2400" dirty="0">
                <a:latin typeface="Arial" panose="020B0604020202020204" pitchFamily="34" charset="0"/>
                <a:cs typeface="Arial" panose="020B0604020202020204" pitchFamily="34" charset="0"/>
              </a:rPr>
              <a:t> max. </a:t>
            </a:r>
            <a:r>
              <a:rPr lang="en-GB" sz="24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sz="2400" baseline="-250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de-DE" sz="2400" dirty="0">
                <a:latin typeface="Arial" panose="020B0604020202020204" pitchFamily="34" charset="0"/>
                <a:cs typeface="Arial" panose="020B0604020202020204" pitchFamily="34" charset="0"/>
              </a:rPr>
              <a:t>; at F=0.0 </a:t>
            </a:r>
            <a:r>
              <a:rPr lang="de-DE" sz="2400" dirty="0" err="1">
                <a:latin typeface="Arial" panose="020B0604020202020204" pitchFamily="34" charset="0"/>
                <a:cs typeface="Arial" panose="020B0604020202020204" pitchFamily="34" charset="0"/>
              </a:rPr>
              <a:t>or</a:t>
            </a:r>
            <a:r>
              <a:rPr lang="de-DE" sz="2400" dirty="0">
                <a:latin typeface="Arial" panose="020B0604020202020204" pitchFamily="34" charset="0"/>
                <a:cs typeface="Arial" panose="020B0604020202020204" pitchFamily="34" charset="0"/>
              </a:rPr>
              <a:t> at F=1.0 </a:t>
            </a:r>
            <a:endParaRPr lang="en-GB" sz="24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4"/>
          <a:stretch>
            <a:fillRect/>
          </a:stretch>
        </p:blipFill>
        <p:spPr>
          <a:xfrm>
            <a:off x="6625945" y="2351853"/>
            <a:ext cx="5468369" cy="4227255"/>
          </a:xfrm>
          <a:prstGeom prst="rect">
            <a:avLst/>
          </a:prstGeom>
        </p:spPr>
      </p:pic>
      <p:grpSp>
        <p:nvGrpSpPr>
          <p:cNvPr id="34" name="Group 33"/>
          <p:cNvGrpSpPr/>
          <p:nvPr/>
        </p:nvGrpSpPr>
        <p:grpSpPr>
          <a:xfrm>
            <a:off x="1078992" y="2514600"/>
            <a:ext cx="8627364" cy="2409444"/>
            <a:chOff x="1078992" y="2514600"/>
            <a:chExt cx="8627364" cy="2409444"/>
          </a:xfrm>
        </p:grpSpPr>
        <p:cxnSp>
          <p:nvCxnSpPr>
            <p:cNvPr id="18" name="Straight Connector 17"/>
            <p:cNvCxnSpPr/>
            <p:nvPr/>
          </p:nvCxnSpPr>
          <p:spPr>
            <a:xfrm flipH="1">
              <a:off x="1078992" y="2514600"/>
              <a:ext cx="7776972" cy="2409444"/>
            </a:xfrm>
            <a:prstGeom prst="line">
              <a:avLst/>
            </a:prstGeom>
            <a:ln w="12700">
              <a:solidFill>
                <a:srgbClr val="C00000"/>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77" name="Straight Connector 276"/>
            <p:cNvCxnSpPr/>
            <p:nvPr/>
          </p:nvCxnSpPr>
          <p:spPr>
            <a:xfrm flipH="1">
              <a:off x="6030468" y="2514600"/>
              <a:ext cx="3675888" cy="1805940"/>
            </a:xfrm>
            <a:prstGeom prst="line">
              <a:avLst/>
            </a:prstGeom>
            <a:ln w="12700">
              <a:solidFill>
                <a:srgbClr val="C00000"/>
              </a:solidFill>
              <a:headEnd w="lg" len="lg"/>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 name="Rectangle 1"/>
              <p:cNvSpPr/>
              <p:nvPr/>
            </p:nvSpPr>
            <p:spPr>
              <a:xfrm rot="720000">
                <a:off x="1065657" y="5073811"/>
                <a:ext cx="1214692" cy="401970"/>
              </a:xfrm>
              <a:prstGeom prst="rect">
                <a:avLst/>
              </a:prstGeom>
              <a:solidFill>
                <a:schemeClr val="bg1"/>
              </a:solidFill>
              <a:ln>
                <a:solidFill>
                  <a:srgbClr val="FFC000"/>
                </a:solidFill>
              </a:ln>
              <a:effectLst>
                <a:outerShdw blurRad="50800" dist="38100" dir="2700000" algn="tl" rotWithShape="0">
                  <a:prstClr val="black">
                    <a:alpha val="40000"/>
                  </a:prstClr>
                </a:outerShdw>
              </a:effectLst>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1− </m:t>
                      </m:r>
                      <m:rad>
                        <m:radPr>
                          <m:degHide m:val="on"/>
                          <m:ctrlPr>
                            <a:rPr lang="en-GB" i="1">
                              <a:latin typeface="Cambria Math" panose="02040503050406030204" pitchFamily="18" charset="0"/>
                            </a:rPr>
                          </m:ctrlPr>
                        </m:radPr>
                        <m:deg/>
                        <m:e>
                          <m:r>
                            <a:rPr lang="en-GB" i="1">
                              <a:latin typeface="Cambria Math" panose="02040503050406030204" pitchFamily="18" charset="0"/>
                            </a:rPr>
                            <m:t>2</m:t>
                          </m:r>
                        </m:e>
                      </m:rad>
                      <m:r>
                        <a:rPr lang="en-GB" i="1">
                          <a:latin typeface="Cambria Math" panose="02040503050406030204" pitchFamily="18" charset="0"/>
                        </a:rPr>
                        <m:t>/2</m:t>
                      </m:r>
                    </m:oMath>
                  </m:oMathPara>
                </a14:m>
                <a:endParaRPr lang="en-GB" dirty="0"/>
              </a:p>
            </p:txBody>
          </p:sp>
        </mc:Choice>
        <mc:Fallback xmlns="">
          <p:sp>
            <p:nvSpPr>
              <p:cNvPr id="2" name="Rectangle 1"/>
              <p:cNvSpPr>
                <a:spLocks noRot="1" noChangeAspect="1" noMove="1" noResize="1" noEditPoints="1" noAdjustHandles="1" noChangeArrowheads="1" noChangeShapeType="1" noTextEdit="1"/>
              </p:cNvSpPr>
              <p:nvPr/>
            </p:nvSpPr>
            <p:spPr>
              <a:xfrm rot="720000">
                <a:off x="1065657" y="5073811"/>
                <a:ext cx="1214692" cy="401970"/>
              </a:xfrm>
              <a:prstGeom prst="rect">
                <a:avLst/>
              </a:prstGeom>
              <a:blipFill>
                <a:blip r:embed="rId5"/>
                <a:stretch>
                  <a:fillRect/>
                </a:stretch>
              </a:blipFill>
              <a:ln>
                <a:solidFill>
                  <a:srgbClr val="FFC000"/>
                </a:solidFill>
              </a:ln>
              <a:effectLst>
                <a:outerShdw blurRad="50800" dist="38100" dir="2700000" algn="tl"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rot="720000">
                <a:off x="5977181" y="4392538"/>
                <a:ext cx="607859" cy="369332"/>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none">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1/</m:t>
                      </m:r>
                      <m:r>
                        <a:rPr lang="en-GB" i="1">
                          <a:latin typeface="Cambria Math" panose="02040503050406030204" pitchFamily="18" charset="0"/>
                        </a:rPr>
                        <m:t>2</m:t>
                      </m:r>
                    </m:oMath>
                  </m:oMathPara>
                </a14:m>
                <a:endParaRPr lang="en-GB" dirty="0"/>
              </a:p>
            </p:txBody>
          </p:sp>
        </mc:Choice>
        <mc:Fallback xmlns="">
          <p:sp>
            <p:nvSpPr>
              <p:cNvPr id="11" name="Rectangle 10"/>
              <p:cNvSpPr>
                <a:spLocks noRot="1" noChangeAspect="1" noMove="1" noResize="1" noEditPoints="1" noAdjustHandles="1" noChangeArrowheads="1" noChangeShapeType="1" noTextEdit="1"/>
              </p:cNvSpPr>
              <p:nvPr/>
            </p:nvSpPr>
            <p:spPr>
              <a:xfrm rot="720000">
                <a:off x="5977181" y="4392538"/>
                <a:ext cx="607859" cy="369332"/>
              </a:xfrm>
              <a:prstGeom prst="rect">
                <a:avLst/>
              </a:prstGeom>
              <a:blipFill>
                <a:blip r:embed="rId6"/>
                <a:stretch>
                  <a:fillRect/>
                </a:stretch>
              </a:blipFill>
              <a:ln>
                <a:solidFill>
                  <a:schemeClr val="tx1"/>
                </a:solidFill>
              </a:ln>
              <a:effectLst>
                <a:outerShdw blurRad="50800" dist="38100" dir="2700000" algn="tl" rotWithShape="0">
                  <a:prstClr val="black">
                    <a:alpha val="40000"/>
                  </a:prstClr>
                </a:outerShdw>
              </a:effectLst>
            </p:spPr>
            <p:txBody>
              <a:bodyPr/>
              <a:lstStyle/>
              <a:p>
                <a:r>
                  <a:rPr lang="en-GB">
                    <a:noFill/>
                  </a:rPr>
                  <a:t> </a:t>
                </a:r>
              </a:p>
            </p:txBody>
          </p:sp>
        </mc:Fallback>
      </mc:AlternateContent>
      <p:sp>
        <p:nvSpPr>
          <p:cNvPr id="12" name="Textfeld 5">
            <a:extLst>
              <a:ext uri="{FF2B5EF4-FFF2-40B4-BE49-F238E27FC236}">
                <a16:creationId xmlns:a16="http://schemas.microsoft.com/office/drawing/2014/main" id="{33CE6EA5-C98A-48B0-9EA2-471B28BCD20F}"/>
              </a:ext>
            </a:extLst>
          </p:cNvPr>
          <p:cNvSpPr txBox="1"/>
          <p:nvPr/>
        </p:nvSpPr>
        <p:spPr>
          <a:xfrm>
            <a:off x="11518642" y="6356230"/>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23</a:t>
            </a:fld>
            <a:endParaRPr lang="en-GB" sz="24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AAB5F86-1414-44FA-8BD6-EF4B0BE09352}"/>
              </a:ext>
            </a:extLst>
          </p:cNvPr>
          <p:cNvSpPr txBox="1"/>
          <p:nvPr/>
        </p:nvSpPr>
        <p:spPr>
          <a:xfrm>
            <a:off x="11332021" y="46656"/>
            <a:ext cx="788437"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 SY</a:t>
            </a:r>
          </a:p>
        </p:txBody>
      </p:sp>
      <p:sp>
        <p:nvSpPr>
          <p:cNvPr id="4" name="TextBox 3">
            <a:extLst>
              <a:ext uri="{FF2B5EF4-FFF2-40B4-BE49-F238E27FC236}">
                <a16:creationId xmlns:a16="http://schemas.microsoft.com/office/drawing/2014/main" id="{0DF8CF5E-1483-46B2-9A90-9619C45B86A2}"/>
              </a:ext>
            </a:extLst>
          </p:cNvPr>
          <p:cNvSpPr txBox="1"/>
          <p:nvPr/>
        </p:nvSpPr>
        <p:spPr>
          <a:xfrm>
            <a:off x="1101014" y="2518789"/>
            <a:ext cx="4175447"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Yes, of course, not all details are equal-</a:t>
            </a:r>
            <a:r>
              <a:rPr lang="en-GB" dirty="0" err="1">
                <a:solidFill>
                  <a:schemeClr val="tx1">
                    <a:lumMod val="50000"/>
                    <a:lumOff val="50000"/>
                  </a:schemeClr>
                </a:solidFill>
                <a:latin typeface="Arial" panose="020B0604020202020204" pitchFamily="34" charset="0"/>
                <a:cs typeface="Arial" panose="020B0604020202020204" pitchFamily="34" charset="0"/>
              </a:rPr>
              <a:t>ly</a:t>
            </a:r>
            <a:r>
              <a:rPr lang="en-GB" dirty="0">
                <a:solidFill>
                  <a:schemeClr val="tx1">
                    <a:lumMod val="50000"/>
                    <a:lumOff val="50000"/>
                  </a:schemeClr>
                </a:solidFill>
                <a:latin typeface="Arial" panose="020B0604020202020204" pitchFamily="34" charset="0"/>
                <a:cs typeface="Arial" panose="020B0604020202020204" pitchFamily="34" charset="0"/>
              </a:rPr>
              <a:t> fascinating to everyone; well.</a:t>
            </a:r>
          </a:p>
        </p:txBody>
      </p:sp>
    </p:spTree>
    <p:extLst>
      <p:ext uri="{BB962C8B-B14F-4D97-AF65-F5344CB8AC3E}">
        <p14:creationId xmlns:p14="http://schemas.microsoft.com/office/powerpoint/2010/main" val="3481131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right)">
                                      <p:cBhvr>
                                        <p:cTn id="7"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36" name="TextBox 135"/>
              <p:cNvSpPr txBox="1"/>
              <p:nvPr/>
            </p:nvSpPr>
            <p:spPr>
              <a:xfrm>
                <a:off x="72000" y="36000"/>
                <a:ext cx="10538177" cy="1605632"/>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p* is that specific allele frequency for the </a:t>
                </a:r>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dominant</a:t>
                </a:r>
                <a:r>
                  <a:rPr lang="en-GB" sz="2400" dirty="0">
                    <a:latin typeface="Arial" panose="020B0604020202020204" pitchFamily="34" charset="0"/>
                    <a:cs typeface="Arial" panose="020B0604020202020204" pitchFamily="34" charset="0"/>
                  </a:rPr>
                  <a:t> allele (per locus) that makes </a:t>
                </a:r>
                <a:r>
                  <a:rPr lang="en-GB" sz="24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sz="2400" baseline="-250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sz="2400" dirty="0">
                    <a:latin typeface="Arial" panose="020B0604020202020204" pitchFamily="34" charset="0"/>
                    <a:cs typeface="Arial" panose="020B0604020202020204" pitchFamily="34" charset="0"/>
                  </a:rPr>
                  <a:t> max. </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Here, </a:t>
                </a:r>
                <a:r>
                  <a:rPr lang="en-GB" sz="24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sz="2400" baseline="-250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sz="2400" dirty="0">
                    <a:latin typeface="Arial" panose="020B0604020202020204" pitchFamily="34" charset="0"/>
                    <a:cs typeface="Arial" panose="020B0604020202020204" pitchFamily="34" charset="0"/>
                  </a:rPr>
                  <a:t> max. = 100, </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and </a:t>
                </a:r>
                <a14:m>
                  <m:oMath xmlns:m="http://schemas.openxmlformats.org/officeDocument/2006/math">
                    <m:r>
                      <a:rPr lang="en-GB" sz="2400" i="1" smtClean="0">
                        <a:solidFill>
                          <a:schemeClr val="tx1"/>
                        </a:solidFill>
                        <a:effectLst>
                          <a:outerShdw blurRad="38100" dist="38100" dir="2700000" algn="tl">
                            <a:srgbClr val="000000">
                              <a:alpha val="43137"/>
                            </a:srgbClr>
                          </a:outerShdw>
                        </a:effectLst>
                        <a:latin typeface="Cambria Math" panose="02040503050406030204" pitchFamily="18" charset="0"/>
                      </a:rPr>
                      <m:t>1</m:t>
                    </m:r>
                    <m:r>
                      <a:rPr lang="en-GB" sz="2400" b="0" i="1" smtClean="0">
                        <a:solidFill>
                          <a:schemeClr val="tx1"/>
                        </a:solidFill>
                        <a:effectLst>
                          <a:outerShdw blurRad="38100" dist="38100" dir="2700000" algn="tl">
                            <a:srgbClr val="000000">
                              <a:alpha val="43137"/>
                            </a:srgbClr>
                          </a:outerShdw>
                        </a:effectLst>
                        <a:latin typeface="Cambria Math" panose="02040503050406030204" pitchFamily="18" charset="0"/>
                      </a:rPr>
                      <m:t>−</m:t>
                    </m:r>
                    <m:r>
                      <a:rPr lang="en-GB" sz="2400" i="1">
                        <a:solidFill>
                          <a:schemeClr val="tx1"/>
                        </a:solidFill>
                        <a:effectLst>
                          <a:outerShdw blurRad="38100" dist="38100" dir="2700000" algn="tl">
                            <a:srgbClr val="000000">
                              <a:alpha val="43137"/>
                            </a:srgbClr>
                          </a:outerShdw>
                        </a:effectLst>
                        <a:latin typeface="Cambria Math" panose="02040503050406030204" pitchFamily="18" charset="0"/>
                      </a:rPr>
                      <m:t> </m:t>
                    </m:r>
                    <m:rad>
                      <m:radPr>
                        <m:degHide m:val="on"/>
                        <m:ctrlPr>
                          <a:rPr lang="en-GB" sz="2400" i="1">
                            <a:solidFill>
                              <a:schemeClr val="tx1"/>
                            </a:solidFill>
                            <a:effectLst>
                              <a:outerShdw blurRad="38100" dist="38100" dir="2700000" algn="tl">
                                <a:srgbClr val="000000">
                                  <a:alpha val="43137"/>
                                </a:srgbClr>
                              </a:outerShdw>
                            </a:effectLst>
                            <a:latin typeface="Cambria Math" panose="02040503050406030204" pitchFamily="18" charset="0"/>
                          </a:rPr>
                        </m:ctrlPr>
                      </m:radPr>
                      <m:deg/>
                      <m:e>
                        <m:r>
                          <a:rPr lang="en-GB" sz="2400" i="1">
                            <a:solidFill>
                              <a:schemeClr val="tx1"/>
                            </a:solidFill>
                            <a:effectLst>
                              <a:outerShdw blurRad="38100" dist="38100" dir="2700000" algn="tl">
                                <a:srgbClr val="000000">
                                  <a:alpha val="43137"/>
                                </a:srgbClr>
                              </a:outerShdw>
                            </a:effectLst>
                            <a:latin typeface="Cambria Math" panose="02040503050406030204" pitchFamily="18" charset="0"/>
                          </a:rPr>
                          <m:t>2</m:t>
                        </m:r>
                      </m:e>
                    </m:rad>
                    <m:r>
                      <a:rPr lang="en-GB" sz="2400" i="1">
                        <a:solidFill>
                          <a:schemeClr val="tx1"/>
                        </a:solidFill>
                        <a:effectLst>
                          <a:outerShdw blurRad="38100" dist="38100" dir="2700000" algn="tl">
                            <a:srgbClr val="000000">
                              <a:alpha val="43137"/>
                            </a:srgbClr>
                          </a:outerShdw>
                        </a:effectLst>
                        <a:latin typeface="Cambria Math" panose="02040503050406030204" pitchFamily="18" charset="0"/>
                      </a:rPr>
                      <m:t>/2</m:t>
                    </m:r>
                  </m:oMath>
                </a14:m>
                <a:r>
                  <a:rPr lang="en-GB" sz="24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GB" sz="2400" dirty="0">
                    <a:latin typeface="Arial" panose="020B0604020202020204" pitchFamily="34" charset="0"/>
                    <a:cs typeface="Arial" panose="020B0604020202020204" pitchFamily="34" charset="0"/>
                  </a:rPr>
                  <a:t>≤  </a:t>
                </a:r>
                <a:r>
                  <a:rPr lang="en-GB" sz="2400" dirty="0">
                    <a:solidFill>
                      <a:prstClr val="black"/>
                    </a:solidFill>
                    <a:latin typeface="Arial" panose="020B0604020202020204" pitchFamily="34" charset="0"/>
                    <a:cs typeface="Arial" panose="020B0604020202020204" pitchFamily="34" charset="0"/>
                  </a:rPr>
                  <a:t>p*  </a:t>
                </a:r>
                <a:r>
                  <a:rPr lang="en-GB" sz="2400" dirty="0">
                    <a:latin typeface="Arial" panose="020B0604020202020204" pitchFamily="34" charset="0"/>
                    <a:cs typeface="Arial" panose="020B0604020202020204" pitchFamily="34" charset="0"/>
                  </a:rPr>
                  <a:t>≤ </a:t>
                </a:r>
                <a:r>
                  <a:rPr lang="en-GB" sz="2400" dirty="0">
                    <a:solidFill>
                      <a:prstClr val="black"/>
                    </a:solidFill>
                    <a:latin typeface="Arial" panose="020B0604020202020204" pitchFamily="34" charset="0"/>
                    <a:cs typeface="Arial" panose="020B0604020202020204" pitchFamily="34" charset="0"/>
                  </a:rPr>
                  <a:t> </a:t>
                </a:r>
                <a:r>
                  <a:rPr lang="en-GB" sz="24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0.50</a:t>
                </a:r>
                <a:r>
                  <a:rPr lang="en-GB" sz="2400" dirty="0">
                    <a:solidFill>
                      <a:prstClr val="black"/>
                    </a:solidFill>
                    <a:latin typeface="Arial" panose="020B0604020202020204" pitchFamily="34" charset="0"/>
                    <a:cs typeface="Arial" panose="020B0604020202020204" pitchFamily="34" charset="0"/>
                  </a:rPr>
                  <a:t>.</a:t>
                </a:r>
                <a:r>
                  <a:rPr lang="en-GB" sz="2400" dirty="0">
                    <a:latin typeface="Arial" panose="020B0604020202020204" pitchFamily="34" charset="0"/>
                    <a:cs typeface="Arial" panose="020B0604020202020204" pitchFamily="34" charset="0"/>
                  </a:rPr>
                  <a:t> </a:t>
                </a:r>
              </a:p>
            </p:txBody>
          </p:sp>
        </mc:Choice>
        <mc:Fallback xmlns="">
          <p:sp>
            <p:nvSpPr>
              <p:cNvPr id="136" name="TextBox 135"/>
              <p:cNvSpPr txBox="1">
                <a:spLocks noRot="1" noChangeAspect="1" noMove="1" noResize="1" noEditPoints="1" noAdjustHandles="1" noChangeArrowheads="1" noChangeShapeType="1" noTextEdit="1"/>
              </p:cNvSpPr>
              <p:nvPr/>
            </p:nvSpPr>
            <p:spPr>
              <a:xfrm>
                <a:off x="72000" y="36000"/>
                <a:ext cx="10538177" cy="1605632"/>
              </a:xfrm>
              <a:prstGeom prst="rect">
                <a:avLst/>
              </a:prstGeom>
              <a:blipFill>
                <a:blip r:embed="rId2"/>
                <a:stretch>
                  <a:fillRect/>
                </a:stretch>
              </a:blipFill>
              <a:ln>
                <a:noFill/>
              </a:ln>
              <a:effectLst>
                <a:outerShdw blurRad="50800" dist="38100" dir="2700000" algn="tl" rotWithShape="0">
                  <a:prstClr val="black">
                    <a:alpha val="40000"/>
                  </a:prstClr>
                </a:outerShdw>
              </a:effectLst>
            </p:spPr>
            <p:txBody>
              <a:bodyPr/>
              <a:lstStyle/>
              <a:p>
                <a:r>
                  <a:rPr lang="en-GB">
                    <a:noFill/>
                  </a:rPr>
                  <a:t> </a:t>
                </a:r>
              </a:p>
            </p:txBody>
          </p:sp>
        </mc:Fallback>
      </mc:AlternateContent>
      <p:grpSp>
        <p:nvGrpSpPr>
          <p:cNvPr id="151" name="Group 150"/>
          <p:cNvGrpSpPr/>
          <p:nvPr/>
        </p:nvGrpSpPr>
        <p:grpSpPr>
          <a:xfrm>
            <a:off x="4075260" y="95146"/>
            <a:ext cx="7942085" cy="6651347"/>
            <a:chOff x="4089400" y="109286"/>
            <a:chExt cx="7942085" cy="6651347"/>
          </a:xfrm>
        </p:grpSpPr>
        <p:sp>
          <p:nvSpPr>
            <p:cNvPr id="134" name="Rectangle 133"/>
            <p:cNvSpPr/>
            <p:nvPr/>
          </p:nvSpPr>
          <p:spPr>
            <a:xfrm>
              <a:off x="4089400" y="584200"/>
              <a:ext cx="7770813" cy="6176433"/>
            </a:xfrm>
            <a:prstGeom prst="rect">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47" name="Group 146"/>
            <p:cNvGrpSpPr/>
            <p:nvPr/>
          </p:nvGrpSpPr>
          <p:grpSpPr>
            <a:xfrm>
              <a:off x="4277311" y="798513"/>
              <a:ext cx="7462251" cy="5869404"/>
              <a:chOff x="4277311" y="798513"/>
              <a:chExt cx="7462251" cy="5869404"/>
            </a:xfrm>
          </p:grpSpPr>
          <p:grpSp>
            <p:nvGrpSpPr>
              <p:cNvPr id="130" name="Group 129"/>
              <p:cNvGrpSpPr/>
              <p:nvPr/>
            </p:nvGrpSpPr>
            <p:grpSpPr>
              <a:xfrm>
                <a:off x="11639550" y="998538"/>
                <a:ext cx="100012" cy="4719637"/>
                <a:chOff x="9239250" y="1214438"/>
                <a:chExt cx="100012" cy="4719637"/>
              </a:xfrm>
              <a:noFill/>
            </p:grpSpPr>
            <p:sp>
              <p:nvSpPr>
                <p:cNvPr id="12" name="Line 12"/>
                <p:cNvSpPr>
                  <a:spLocks noChangeShapeType="1"/>
                </p:cNvSpPr>
                <p:nvPr/>
              </p:nvSpPr>
              <p:spPr bwMode="auto">
                <a:xfrm>
                  <a:off x="9239250" y="5934075"/>
                  <a:ext cx="49212"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 name="Line 14"/>
                <p:cNvSpPr>
                  <a:spLocks noChangeShapeType="1"/>
                </p:cNvSpPr>
                <p:nvPr/>
              </p:nvSpPr>
              <p:spPr bwMode="auto">
                <a:xfrm>
                  <a:off x="9239250" y="5686425"/>
                  <a:ext cx="49212"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 name="Line 16"/>
                <p:cNvSpPr>
                  <a:spLocks noChangeShapeType="1"/>
                </p:cNvSpPr>
                <p:nvPr/>
              </p:nvSpPr>
              <p:spPr bwMode="auto">
                <a:xfrm>
                  <a:off x="9239250" y="5437188"/>
                  <a:ext cx="49212"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 name="Line 18"/>
                <p:cNvSpPr>
                  <a:spLocks noChangeShapeType="1"/>
                </p:cNvSpPr>
                <p:nvPr/>
              </p:nvSpPr>
              <p:spPr bwMode="auto">
                <a:xfrm>
                  <a:off x="9239250" y="5187950"/>
                  <a:ext cx="100012"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 name="Line 21"/>
                <p:cNvSpPr>
                  <a:spLocks noChangeShapeType="1"/>
                </p:cNvSpPr>
                <p:nvPr/>
              </p:nvSpPr>
              <p:spPr bwMode="auto">
                <a:xfrm>
                  <a:off x="9239250" y="4940300"/>
                  <a:ext cx="49212"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 name="Line 23"/>
                <p:cNvSpPr>
                  <a:spLocks noChangeShapeType="1"/>
                </p:cNvSpPr>
                <p:nvPr/>
              </p:nvSpPr>
              <p:spPr bwMode="auto">
                <a:xfrm>
                  <a:off x="9239250" y="4692650"/>
                  <a:ext cx="49212"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5" name="Line 25"/>
                <p:cNvSpPr>
                  <a:spLocks noChangeShapeType="1"/>
                </p:cNvSpPr>
                <p:nvPr/>
              </p:nvSpPr>
              <p:spPr bwMode="auto">
                <a:xfrm>
                  <a:off x="9239250" y="4443413"/>
                  <a:ext cx="49212"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7" name="Line 27"/>
                <p:cNvSpPr>
                  <a:spLocks noChangeShapeType="1"/>
                </p:cNvSpPr>
                <p:nvPr/>
              </p:nvSpPr>
              <p:spPr bwMode="auto">
                <a:xfrm>
                  <a:off x="9239250" y="4194175"/>
                  <a:ext cx="100012"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0" name="Line 30"/>
                <p:cNvSpPr>
                  <a:spLocks noChangeShapeType="1"/>
                </p:cNvSpPr>
                <p:nvPr/>
              </p:nvSpPr>
              <p:spPr bwMode="auto">
                <a:xfrm>
                  <a:off x="9239250" y="3946525"/>
                  <a:ext cx="49212"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2" name="Line 32"/>
                <p:cNvSpPr>
                  <a:spLocks noChangeShapeType="1"/>
                </p:cNvSpPr>
                <p:nvPr/>
              </p:nvSpPr>
              <p:spPr bwMode="auto">
                <a:xfrm>
                  <a:off x="9239250" y="3698875"/>
                  <a:ext cx="49212"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4" name="Line 34"/>
                <p:cNvSpPr>
                  <a:spLocks noChangeShapeType="1"/>
                </p:cNvSpPr>
                <p:nvPr/>
              </p:nvSpPr>
              <p:spPr bwMode="auto">
                <a:xfrm>
                  <a:off x="9239250" y="3449638"/>
                  <a:ext cx="49212"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6" name="Line 36"/>
                <p:cNvSpPr>
                  <a:spLocks noChangeShapeType="1"/>
                </p:cNvSpPr>
                <p:nvPr/>
              </p:nvSpPr>
              <p:spPr bwMode="auto">
                <a:xfrm>
                  <a:off x="9239250" y="3200400"/>
                  <a:ext cx="100012"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9" name="Line 39"/>
                <p:cNvSpPr>
                  <a:spLocks noChangeShapeType="1"/>
                </p:cNvSpPr>
                <p:nvPr/>
              </p:nvSpPr>
              <p:spPr bwMode="auto">
                <a:xfrm>
                  <a:off x="9239250" y="2952750"/>
                  <a:ext cx="49212"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41" name="Line 41"/>
                <p:cNvSpPr>
                  <a:spLocks noChangeShapeType="1"/>
                </p:cNvSpPr>
                <p:nvPr/>
              </p:nvSpPr>
              <p:spPr bwMode="auto">
                <a:xfrm>
                  <a:off x="9239250" y="2705100"/>
                  <a:ext cx="49212"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43" name="Line 43"/>
                <p:cNvSpPr>
                  <a:spLocks noChangeShapeType="1"/>
                </p:cNvSpPr>
                <p:nvPr/>
              </p:nvSpPr>
              <p:spPr bwMode="auto">
                <a:xfrm>
                  <a:off x="9239250" y="2455863"/>
                  <a:ext cx="49212"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45" name="Line 45"/>
                <p:cNvSpPr>
                  <a:spLocks noChangeShapeType="1"/>
                </p:cNvSpPr>
                <p:nvPr/>
              </p:nvSpPr>
              <p:spPr bwMode="auto">
                <a:xfrm>
                  <a:off x="9239250" y="2208213"/>
                  <a:ext cx="100012"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48" name="Line 48"/>
                <p:cNvSpPr>
                  <a:spLocks noChangeShapeType="1"/>
                </p:cNvSpPr>
                <p:nvPr/>
              </p:nvSpPr>
              <p:spPr bwMode="auto">
                <a:xfrm>
                  <a:off x="9239250" y="1958975"/>
                  <a:ext cx="49212"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0" name="Line 50"/>
                <p:cNvSpPr>
                  <a:spLocks noChangeShapeType="1"/>
                </p:cNvSpPr>
                <p:nvPr/>
              </p:nvSpPr>
              <p:spPr bwMode="auto">
                <a:xfrm>
                  <a:off x="9239250" y="1711325"/>
                  <a:ext cx="49212"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2" name="Line 52"/>
                <p:cNvSpPr>
                  <a:spLocks noChangeShapeType="1"/>
                </p:cNvSpPr>
                <p:nvPr/>
              </p:nvSpPr>
              <p:spPr bwMode="auto">
                <a:xfrm>
                  <a:off x="9239250" y="1462088"/>
                  <a:ext cx="49212"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4" name="Line 54"/>
                <p:cNvSpPr>
                  <a:spLocks noChangeShapeType="1"/>
                </p:cNvSpPr>
                <p:nvPr/>
              </p:nvSpPr>
              <p:spPr bwMode="auto">
                <a:xfrm>
                  <a:off x="9239250" y="1214438"/>
                  <a:ext cx="100012"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127" name="Group 126"/>
              <p:cNvGrpSpPr/>
              <p:nvPr/>
            </p:nvGrpSpPr>
            <p:grpSpPr>
              <a:xfrm>
                <a:off x="5219700" y="798513"/>
                <a:ext cx="6419850" cy="100013"/>
                <a:chOff x="2819400" y="1014413"/>
                <a:chExt cx="6419850" cy="100013"/>
              </a:xfrm>
              <a:noFill/>
            </p:grpSpPr>
            <p:sp>
              <p:nvSpPr>
                <p:cNvPr id="58" name="Line 58"/>
                <p:cNvSpPr>
                  <a:spLocks noChangeShapeType="1"/>
                </p:cNvSpPr>
                <p:nvPr/>
              </p:nvSpPr>
              <p:spPr bwMode="auto">
                <a:xfrm>
                  <a:off x="2819400" y="1114425"/>
                  <a:ext cx="6419850"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0" name="Line 60"/>
                <p:cNvSpPr>
                  <a:spLocks noChangeShapeType="1"/>
                </p:cNvSpPr>
                <p:nvPr/>
              </p:nvSpPr>
              <p:spPr bwMode="auto">
                <a:xfrm flipV="1">
                  <a:off x="2819400" y="1014413"/>
                  <a:ext cx="0" cy="100013"/>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3" name="Line 63"/>
                <p:cNvSpPr>
                  <a:spLocks noChangeShapeType="1"/>
                </p:cNvSpPr>
                <p:nvPr/>
              </p:nvSpPr>
              <p:spPr bwMode="auto">
                <a:xfrm flipV="1">
                  <a:off x="3460750" y="1014413"/>
                  <a:ext cx="0" cy="100013"/>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6" name="Line 66"/>
                <p:cNvSpPr>
                  <a:spLocks noChangeShapeType="1"/>
                </p:cNvSpPr>
                <p:nvPr/>
              </p:nvSpPr>
              <p:spPr bwMode="auto">
                <a:xfrm flipV="1">
                  <a:off x="4102100" y="1014413"/>
                  <a:ext cx="0" cy="100013"/>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9" name="Line 69"/>
                <p:cNvSpPr>
                  <a:spLocks noChangeShapeType="1"/>
                </p:cNvSpPr>
                <p:nvPr/>
              </p:nvSpPr>
              <p:spPr bwMode="auto">
                <a:xfrm flipV="1">
                  <a:off x="4745038" y="1014413"/>
                  <a:ext cx="0" cy="100013"/>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2" name="Line 72"/>
                <p:cNvSpPr>
                  <a:spLocks noChangeShapeType="1"/>
                </p:cNvSpPr>
                <p:nvPr/>
              </p:nvSpPr>
              <p:spPr bwMode="auto">
                <a:xfrm flipV="1">
                  <a:off x="5386388" y="1014413"/>
                  <a:ext cx="0" cy="100013"/>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5" name="Line 75"/>
                <p:cNvSpPr>
                  <a:spLocks noChangeShapeType="1"/>
                </p:cNvSpPr>
                <p:nvPr/>
              </p:nvSpPr>
              <p:spPr bwMode="auto">
                <a:xfrm flipV="1">
                  <a:off x="6029325" y="1014413"/>
                  <a:ext cx="0" cy="100013"/>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8" name="Line 78"/>
                <p:cNvSpPr>
                  <a:spLocks noChangeShapeType="1"/>
                </p:cNvSpPr>
                <p:nvPr/>
              </p:nvSpPr>
              <p:spPr bwMode="auto">
                <a:xfrm flipV="1">
                  <a:off x="6670675" y="1014413"/>
                  <a:ext cx="0" cy="100013"/>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81" name="Line 81"/>
                <p:cNvSpPr>
                  <a:spLocks noChangeShapeType="1"/>
                </p:cNvSpPr>
                <p:nvPr/>
              </p:nvSpPr>
              <p:spPr bwMode="auto">
                <a:xfrm flipV="1">
                  <a:off x="7312025" y="1014413"/>
                  <a:ext cx="0" cy="100013"/>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84" name="Line 84"/>
                <p:cNvSpPr>
                  <a:spLocks noChangeShapeType="1"/>
                </p:cNvSpPr>
                <p:nvPr/>
              </p:nvSpPr>
              <p:spPr bwMode="auto">
                <a:xfrm flipV="1">
                  <a:off x="7954963" y="1014413"/>
                  <a:ext cx="0" cy="100013"/>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87" name="Line 87"/>
                <p:cNvSpPr>
                  <a:spLocks noChangeShapeType="1"/>
                </p:cNvSpPr>
                <p:nvPr/>
              </p:nvSpPr>
              <p:spPr bwMode="auto">
                <a:xfrm flipV="1">
                  <a:off x="8596313" y="1014413"/>
                  <a:ext cx="0" cy="100013"/>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90" name="Line 90"/>
                <p:cNvSpPr>
                  <a:spLocks noChangeShapeType="1"/>
                </p:cNvSpPr>
                <p:nvPr/>
              </p:nvSpPr>
              <p:spPr bwMode="auto">
                <a:xfrm flipV="1">
                  <a:off x="9239250" y="1014413"/>
                  <a:ext cx="0" cy="100013"/>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132" name="Group 131"/>
              <p:cNvGrpSpPr/>
              <p:nvPr/>
            </p:nvGrpSpPr>
            <p:grpSpPr>
              <a:xfrm>
                <a:off x="4277311" y="879475"/>
                <a:ext cx="7462251" cy="5788442"/>
                <a:chOff x="1877011" y="1095375"/>
                <a:chExt cx="7462251" cy="5788442"/>
              </a:xfrm>
              <a:noFill/>
            </p:grpSpPr>
            <p:sp>
              <p:nvSpPr>
                <p:cNvPr id="6" name="Line 6"/>
                <p:cNvSpPr>
                  <a:spLocks noChangeShapeType="1"/>
                </p:cNvSpPr>
                <p:nvPr/>
              </p:nvSpPr>
              <p:spPr bwMode="auto">
                <a:xfrm flipV="1">
                  <a:off x="2819400" y="1114425"/>
                  <a:ext cx="0" cy="506730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 name="Line 7"/>
                <p:cNvSpPr>
                  <a:spLocks noChangeShapeType="1"/>
                </p:cNvSpPr>
                <p:nvPr/>
              </p:nvSpPr>
              <p:spPr bwMode="auto">
                <a:xfrm flipV="1">
                  <a:off x="9239250" y="1114425"/>
                  <a:ext cx="0" cy="506730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8" name="Line 8"/>
                <p:cNvSpPr>
                  <a:spLocks noChangeShapeType="1"/>
                </p:cNvSpPr>
                <p:nvPr/>
              </p:nvSpPr>
              <p:spPr bwMode="auto">
                <a:xfrm flipH="1">
                  <a:off x="2717800" y="6181725"/>
                  <a:ext cx="101600"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9" name="Line 9"/>
                <p:cNvSpPr>
                  <a:spLocks noChangeShapeType="1"/>
                </p:cNvSpPr>
                <p:nvPr/>
              </p:nvSpPr>
              <p:spPr bwMode="auto">
                <a:xfrm>
                  <a:off x="9239250" y="6181725"/>
                  <a:ext cx="100012"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0" name="Rectangle 10"/>
                <p:cNvSpPr>
                  <a:spLocks noChangeArrowheads="1"/>
                </p:cNvSpPr>
                <p:nvPr/>
              </p:nvSpPr>
              <p:spPr bwMode="auto">
                <a:xfrm>
                  <a:off x="2452688" y="6064250"/>
                  <a:ext cx="128240"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1" name="Line 11"/>
                <p:cNvSpPr>
                  <a:spLocks noChangeShapeType="1"/>
                </p:cNvSpPr>
                <p:nvPr/>
              </p:nvSpPr>
              <p:spPr bwMode="auto">
                <a:xfrm flipH="1">
                  <a:off x="2767013" y="5934075"/>
                  <a:ext cx="52387"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 name="Line 13"/>
                <p:cNvSpPr>
                  <a:spLocks noChangeShapeType="1"/>
                </p:cNvSpPr>
                <p:nvPr/>
              </p:nvSpPr>
              <p:spPr bwMode="auto">
                <a:xfrm flipH="1">
                  <a:off x="2767013" y="5686425"/>
                  <a:ext cx="52387"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 name="Line 15"/>
                <p:cNvSpPr>
                  <a:spLocks noChangeShapeType="1"/>
                </p:cNvSpPr>
                <p:nvPr/>
              </p:nvSpPr>
              <p:spPr bwMode="auto">
                <a:xfrm flipH="1">
                  <a:off x="2767013" y="5437188"/>
                  <a:ext cx="52387"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 name="Line 17"/>
                <p:cNvSpPr>
                  <a:spLocks noChangeShapeType="1"/>
                </p:cNvSpPr>
                <p:nvPr/>
              </p:nvSpPr>
              <p:spPr bwMode="auto">
                <a:xfrm flipH="1">
                  <a:off x="2717800" y="5187950"/>
                  <a:ext cx="101600"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 name="Rectangle 19"/>
                <p:cNvSpPr>
                  <a:spLocks noChangeArrowheads="1"/>
                </p:cNvSpPr>
                <p:nvPr/>
              </p:nvSpPr>
              <p:spPr bwMode="auto">
                <a:xfrm>
                  <a:off x="2317750" y="5070475"/>
                  <a:ext cx="256480"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20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20" name="Line 20"/>
                <p:cNvSpPr>
                  <a:spLocks noChangeShapeType="1"/>
                </p:cNvSpPr>
                <p:nvPr/>
              </p:nvSpPr>
              <p:spPr bwMode="auto">
                <a:xfrm flipH="1">
                  <a:off x="2767013" y="4940300"/>
                  <a:ext cx="52387"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 name="Line 22"/>
                <p:cNvSpPr>
                  <a:spLocks noChangeShapeType="1"/>
                </p:cNvSpPr>
                <p:nvPr/>
              </p:nvSpPr>
              <p:spPr bwMode="auto">
                <a:xfrm flipH="1">
                  <a:off x="2767013" y="4692650"/>
                  <a:ext cx="52387"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 name="Line 24"/>
                <p:cNvSpPr>
                  <a:spLocks noChangeShapeType="1"/>
                </p:cNvSpPr>
                <p:nvPr/>
              </p:nvSpPr>
              <p:spPr bwMode="auto">
                <a:xfrm flipH="1">
                  <a:off x="2767013" y="4443413"/>
                  <a:ext cx="52387"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6" name="Line 26"/>
                <p:cNvSpPr>
                  <a:spLocks noChangeShapeType="1"/>
                </p:cNvSpPr>
                <p:nvPr/>
              </p:nvSpPr>
              <p:spPr bwMode="auto">
                <a:xfrm flipH="1">
                  <a:off x="2717800" y="4194175"/>
                  <a:ext cx="101600"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8" name="Rectangle 28"/>
                <p:cNvSpPr>
                  <a:spLocks noChangeArrowheads="1"/>
                </p:cNvSpPr>
                <p:nvPr/>
              </p:nvSpPr>
              <p:spPr bwMode="auto">
                <a:xfrm>
                  <a:off x="2317750" y="4076700"/>
                  <a:ext cx="256480"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40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29" name="Line 29"/>
                <p:cNvSpPr>
                  <a:spLocks noChangeShapeType="1"/>
                </p:cNvSpPr>
                <p:nvPr/>
              </p:nvSpPr>
              <p:spPr bwMode="auto">
                <a:xfrm flipH="1">
                  <a:off x="2767013" y="3946525"/>
                  <a:ext cx="52387"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1" name="Line 31"/>
                <p:cNvSpPr>
                  <a:spLocks noChangeShapeType="1"/>
                </p:cNvSpPr>
                <p:nvPr/>
              </p:nvSpPr>
              <p:spPr bwMode="auto">
                <a:xfrm flipH="1">
                  <a:off x="2767013" y="3698875"/>
                  <a:ext cx="52387"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3" name="Line 33"/>
                <p:cNvSpPr>
                  <a:spLocks noChangeShapeType="1"/>
                </p:cNvSpPr>
                <p:nvPr/>
              </p:nvSpPr>
              <p:spPr bwMode="auto">
                <a:xfrm flipH="1">
                  <a:off x="2767013" y="3449638"/>
                  <a:ext cx="52387"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5" name="Line 35"/>
                <p:cNvSpPr>
                  <a:spLocks noChangeShapeType="1"/>
                </p:cNvSpPr>
                <p:nvPr/>
              </p:nvSpPr>
              <p:spPr bwMode="auto">
                <a:xfrm flipH="1">
                  <a:off x="2717800" y="3200400"/>
                  <a:ext cx="101600"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7" name="Rectangle 37"/>
                <p:cNvSpPr>
                  <a:spLocks noChangeArrowheads="1"/>
                </p:cNvSpPr>
                <p:nvPr/>
              </p:nvSpPr>
              <p:spPr bwMode="auto">
                <a:xfrm>
                  <a:off x="2317750" y="3082925"/>
                  <a:ext cx="256480"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60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8" name="Line 38"/>
                <p:cNvSpPr>
                  <a:spLocks noChangeShapeType="1"/>
                </p:cNvSpPr>
                <p:nvPr/>
              </p:nvSpPr>
              <p:spPr bwMode="auto">
                <a:xfrm flipH="1">
                  <a:off x="2767013" y="2952750"/>
                  <a:ext cx="52387"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40" name="Line 40"/>
                <p:cNvSpPr>
                  <a:spLocks noChangeShapeType="1"/>
                </p:cNvSpPr>
                <p:nvPr/>
              </p:nvSpPr>
              <p:spPr bwMode="auto">
                <a:xfrm flipH="1">
                  <a:off x="2767013" y="2705100"/>
                  <a:ext cx="52387"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42" name="Line 42"/>
                <p:cNvSpPr>
                  <a:spLocks noChangeShapeType="1"/>
                </p:cNvSpPr>
                <p:nvPr/>
              </p:nvSpPr>
              <p:spPr bwMode="auto">
                <a:xfrm flipH="1">
                  <a:off x="2767013" y="2455863"/>
                  <a:ext cx="52387"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44" name="Line 44"/>
                <p:cNvSpPr>
                  <a:spLocks noChangeShapeType="1"/>
                </p:cNvSpPr>
                <p:nvPr/>
              </p:nvSpPr>
              <p:spPr bwMode="auto">
                <a:xfrm flipH="1">
                  <a:off x="2717800" y="2208213"/>
                  <a:ext cx="101600"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46" name="Rectangle 46"/>
                <p:cNvSpPr>
                  <a:spLocks noChangeArrowheads="1"/>
                </p:cNvSpPr>
                <p:nvPr/>
              </p:nvSpPr>
              <p:spPr bwMode="auto">
                <a:xfrm>
                  <a:off x="2317750" y="2089150"/>
                  <a:ext cx="256480"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80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47" name="Line 47"/>
                <p:cNvSpPr>
                  <a:spLocks noChangeShapeType="1"/>
                </p:cNvSpPr>
                <p:nvPr/>
              </p:nvSpPr>
              <p:spPr bwMode="auto">
                <a:xfrm flipH="1">
                  <a:off x="2767013" y="1958975"/>
                  <a:ext cx="52387"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49" name="Line 49"/>
                <p:cNvSpPr>
                  <a:spLocks noChangeShapeType="1"/>
                </p:cNvSpPr>
                <p:nvPr/>
              </p:nvSpPr>
              <p:spPr bwMode="auto">
                <a:xfrm flipH="1">
                  <a:off x="2767013" y="1711325"/>
                  <a:ext cx="52387"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1" name="Line 51"/>
                <p:cNvSpPr>
                  <a:spLocks noChangeShapeType="1"/>
                </p:cNvSpPr>
                <p:nvPr/>
              </p:nvSpPr>
              <p:spPr bwMode="auto">
                <a:xfrm flipH="1">
                  <a:off x="2767013" y="1462088"/>
                  <a:ext cx="52387"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3" name="Line 53"/>
                <p:cNvSpPr>
                  <a:spLocks noChangeShapeType="1"/>
                </p:cNvSpPr>
                <p:nvPr/>
              </p:nvSpPr>
              <p:spPr bwMode="auto">
                <a:xfrm flipH="1">
                  <a:off x="2717800" y="1214438"/>
                  <a:ext cx="101600"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5" name="Rectangle 55"/>
                <p:cNvSpPr>
                  <a:spLocks noChangeArrowheads="1"/>
                </p:cNvSpPr>
                <p:nvPr/>
              </p:nvSpPr>
              <p:spPr bwMode="auto">
                <a:xfrm>
                  <a:off x="2182813" y="1095375"/>
                  <a:ext cx="384721"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100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56" name="Rectangle 56"/>
                <p:cNvSpPr>
                  <a:spLocks noChangeArrowheads="1"/>
                </p:cNvSpPr>
                <p:nvPr/>
              </p:nvSpPr>
              <p:spPr bwMode="auto">
                <a:xfrm rot="16200000">
                  <a:off x="366341" y="3480385"/>
                  <a:ext cx="3359894" cy="3385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rgbClr val="000000"/>
                      </a:solidFill>
                      <a:effectLst/>
                      <a:latin typeface="Arial" panose="020B0604020202020204" pitchFamily="34" charset="0"/>
                    </a:rPr>
                    <a:t>Genetic variance (100 loci)</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57" name="Line 57"/>
                <p:cNvSpPr>
                  <a:spLocks noChangeShapeType="1"/>
                </p:cNvSpPr>
                <p:nvPr/>
              </p:nvSpPr>
              <p:spPr bwMode="auto">
                <a:xfrm>
                  <a:off x="2819400" y="6181725"/>
                  <a:ext cx="6419850"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9" name="Line 59"/>
                <p:cNvSpPr>
                  <a:spLocks noChangeShapeType="1"/>
                </p:cNvSpPr>
                <p:nvPr/>
              </p:nvSpPr>
              <p:spPr bwMode="auto">
                <a:xfrm>
                  <a:off x="2819400" y="6181725"/>
                  <a:ext cx="0" cy="10160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1" name="Rectangle 61"/>
                <p:cNvSpPr>
                  <a:spLocks noChangeArrowheads="1"/>
                </p:cNvSpPr>
                <p:nvPr/>
              </p:nvSpPr>
              <p:spPr bwMode="auto">
                <a:xfrm>
                  <a:off x="2598738" y="6307138"/>
                  <a:ext cx="320601"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0.0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62" name="Line 62"/>
                <p:cNvSpPr>
                  <a:spLocks noChangeShapeType="1"/>
                </p:cNvSpPr>
                <p:nvPr/>
              </p:nvSpPr>
              <p:spPr bwMode="auto">
                <a:xfrm>
                  <a:off x="3460750" y="6181725"/>
                  <a:ext cx="0" cy="10160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4" name="Rectangle 64"/>
                <p:cNvSpPr>
                  <a:spLocks noChangeArrowheads="1"/>
                </p:cNvSpPr>
                <p:nvPr/>
              </p:nvSpPr>
              <p:spPr bwMode="auto">
                <a:xfrm>
                  <a:off x="3240088" y="6307138"/>
                  <a:ext cx="320601"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0.1</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65" name="Line 65"/>
                <p:cNvSpPr>
                  <a:spLocks noChangeShapeType="1"/>
                </p:cNvSpPr>
                <p:nvPr/>
              </p:nvSpPr>
              <p:spPr bwMode="auto">
                <a:xfrm>
                  <a:off x="4102100" y="6181725"/>
                  <a:ext cx="0" cy="10160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7" name="Rectangle 67"/>
                <p:cNvSpPr>
                  <a:spLocks noChangeArrowheads="1"/>
                </p:cNvSpPr>
                <p:nvPr/>
              </p:nvSpPr>
              <p:spPr bwMode="auto">
                <a:xfrm>
                  <a:off x="3883025" y="6307138"/>
                  <a:ext cx="320601"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0.2</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68" name="Line 68"/>
                <p:cNvSpPr>
                  <a:spLocks noChangeShapeType="1"/>
                </p:cNvSpPr>
                <p:nvPr/>
              </p:nvSpPr>
              <p:spPr bwMode="auto">
                <a:xfrm>
                  <a:off x="4745038" y="6181725"/>
                  <a:ext cx="0" cy="10160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0" name="Rectangle 70"/>
                <p:cNvSpPr>
                  <a:spLocks noChangeArrowheads="1"/>
                </p:cNvSpPr>
                <p:nvPr/>
              </p:nvSpPr>
              <p:spPr bwMode="auto">
                <a:xfrm>
                  <a:off x="4524375" y="6307138"/>
                  <a:ext cx="320601"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0.3</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71" name="Line 71"/>
                <p:cNvSpPr>
                  <a:spLocks noChangeShapeType="1"/>
                </p:cNvSpPr>
                <p:nvPr/>
              </p:nvSpPr>
              <p:spPr bwMode="auto">
                <a:xfrm>
                  <a:off x="5386388" y="6181725"/>
                  <a:ext cx="0" cy="10160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3" name="Rectangle 73"/>
                <p:cNvSpPr>
                  <a:spLocks noChangeArrowheads="1"/>
                </p:cNvSpPr>
                <p:nvPr/>
              </p:nvSpPr>
              <p:spPr bwMode="auto">
                <a:xfrm>
                  <a:off x="5167313" y="6307138"/>
                  <a:ext cx="320601"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0.4</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74" name="Line 74"/>
                <p:cNvSpPr>
                  <a:spLocks noChangeShapeType="1"/>
                </p:cNvSpPr>
                <p:nvPr/>
              </p:nvSpPr>
              <p:spPr bwMode="auto">
                <a:xfrm>
                  <a:off x="6029325" y="6181725"/>
                  <a:ext cx="0" cy="10160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6" name="Rectangle 76"/>
                <p:cNvSpPr>
                  <a:spLocks noChangeArrowheads="1"/>
                </p:cNvSpPr>
                <p:nvPr/>
              </p:nvSpPr>
              <p:spPr bwMode="auto">
                <a:xfrm>
                  <a:off x="5808663" y="6307138"/>
                  <a:ext cx="320601"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0.5</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77" name="Line 77"/>
                <p:cNvSpPr>
                  <a:spLocks noChangeShapeType="1"/>
                </p:cNvSpPr>
                <p:nvPr/>
              </p:nvSpPr>
              <p:spPr bwMode="auto">
                <a:xfrm>
                  <a:off x="6670675" y="6181725"/>
                  <a:ext cx="0" cy="10160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9" name="Rectangle 79"/>
                <p:cNvSpPr>
                  <a:spLocks noChangeArrowheads="1"/>
                </p:cNvSpPr>
                <p:nvPr/>
              </p:nvSpPr>
              <p:spPr bwMode="auto">
                <a:xfrm>
                  <a:off x="6450013" y="6307138"/>
                  <a:ext cx="320601"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0.6</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80" name="Line 80"/>
                <p:cNvSpPr>
                  <a:spLocks noChangeShapeType="1"/>
                </p:cNvSpPr>
                <p:nvPr/>
              </p:nvSpPr>
              <p:spPr bwMode="auto">
                <a:xfrm>
                  <a:off x="7312025" y="6181725"/>
                  <a:ext cx="0" cy="10160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82" name="Rectangle 82"/>
                <p:cNvSpPr>
                  <a:spLocks noChangeArrowheads="1"/>
                </p:cNvSpPr>
                <p:nvPr/>
              </p:nvSpPr>
              <p:spPr bwMode="auto">
                <a:xfrm>
                  <a:off x="7092950" y="6307138"/>
                  <a:ext cx="320601"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0.7</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83" name="Line 83"/>
                <p:cNvSpPr>
                  <a:spLocks noChangeShapeType="1"/>
                </p:cNvSpPr>
                <p:nvPr/>
              </p:nvSpPr>
              <p:spPr bwMode="auto">
                <a:xfrm>
                  <a:off x="7954963" y="6181725"/>
                  <a:ext cx="0" cy="10160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85" name="Rectangle 85"/>
                <p:cNvSpPr>
                  <a:spLocks noChangeArrowheads="1"/>
                </p:cNvSpPr>
                <p:nvPr/>
              </p:nvSpPr>
              <p:spPr bwMode="auto">
                <a:xfrm>
                  <a:off x="7734300" y="6307138"/>
                  <a:ext cx="320601"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0.8</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86" name="Line 86"/>
                <p:cNvSpPr>
                  <a:spLocks noChangeShapeType="1"/>
                </p:cNvSpPr>
                <p:nvPr/>
              </p:nvSpPr>
              <p:spPr bwMode="auto">
                <a:xfrm>
                  <a:off x="8596313" y="6181725"/>
                  <a:ext cx="0" cy="10160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88" name="Rectangle 88"/>
                <p:cNvSpPr>
                  <a:spLocks noChangeArrowheads="1"/>
                </p:cNvSpPr>
                <p:nvPr/>
              </p:nvSpPr>
              <p:spPr bwMode="auto">
                <a:xfrm>
                  <a:off x="8377238" y="6307138"/>
                  <a:ext cx="320601"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0.9</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89" name="Line 89"/>
                <p:cNvSpPr>
                  <a:spLocks noChangeShapeType="1"/>
                </p:cNvSpPr>
                <p:nvPr/>
              </p:nvSpPr>
              <p:spPr bwMode="auto">
                <a:xfrm>
                  <a:off x="9239250" y="6181725"/>
                  <a:ext cx="0" cy="10160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91" name="Rectangle 91"/>
                <p:cNvSpPr>
                  <a:spLocks noChangeArrowheads="1"/>
                </p:cNvSpPr>
                <p:nvPr/>
              </p:nvSpPr>
              <p:spPr bwMode="auto">
                <a:xfrm>
                  <a:off x="9018588" y="6307138"/>
                  <a:ext cx="320601"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1.0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92" name="Rectangle 92"/>
                <p:cNvSpPr>
                  <a:spLocks noChangeArrowheads="1"/>
                </p:cNvSpPr>
                <p:nvPr/>
              </p:nvSpPr>
              <p:spPr bwMode="auto">
                <a:xfrm>
                  <a:off x="5624513" y="6545263"/>
                  <a:ext cx="690895" cy="3385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rgbClr val="000000"/>
                      </a:solidFill>
                      <a:effectLst/>
                      <a:latin typeface="Arial" panose="020B0604020202020204" pitchFamily="34" charset="0"/>
                    </a:rPr>
                    <a:t>p(A1)</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93" name="Freeform 93"/>
                <p:cNvSpPr>
                  <a:spLocks/>
                </p:cNvSpPr>
                <p:nvPr/>
              </p:nvSpPr>
              <p:spPr bwMode="auto">
                <a:xfrm>
                  <a:off x="2819400" y="1216025"/>
                  <a:ext cx="6419850" cy="4965700"/>
                </a:xfrm>
                <a:custGeom>
                  <a:avLst/>
                  <a:gdLst>
                    <a:gd name="T0" fmla="*/ 0 w 8088"/>
                    <a:gd name="T1" fmla="*/ 6258 h 6258"/>
                    <a:gd name="T2" fmla="*/ 808 w 8088"/>
                    <a:gd name="T3" fmla="*/ 2405 h 6258"/>
                    <a:gd name="T4" fmla="*/ 1616 w 8088"/>
                    <a:gd name="T5" fmla="*/ 489 h 6258"/>
                    <a:gd name="T6" fmla="*/ 2426 w 8088"/>
                    <a:gd name="T7" fmla="*/ 0 h 6258"/>
                    <a:gd name="T8" fmla="*/ 3234 w 8088"/>
                    <a:gd name="T9" fmla="*/ 489 h 6258"/>
                    <a:gd name="T10" fmla="*/ 4044 w 8088"/>
                    <a:gd name="T11" fmla="*/ 1564 h 6258"/>
                    <a:gd name="T12" fmla="*/ 4852 w 8088"/>
                    <a:gd name="T13" fmla="*/ 2892 h 6258"/>
                    <a:gd name="T14" fmla="*/ 5661 w 8088"/>
                    <a:gd name="T15" fmla="*/ 4207 h 6258"/>
                    <a:gd name="T16" fmla="*/ 6470 w 8088"/>
                    <a:gd name="T17" fmla="*/ 5297 h 6258"/>
                    <a:gd name="T18" fmla="*/ 7278 w 8088"/>
                    <a:gd name="T19" fmla="*/ 6010 h 6258"/>
                    <a:gd name="T20" fmla="*/ 8088 w 8088"/>
                    <a:gd name="T21" fmla="*/ 6258 h 6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88" h="6258">
                      <a:moveTo>
                        <a:pt x="0" y="6258"/>
                      </a:moveTo>
                      <a:lnTo>
                        <a:pt x="808" y="2405"/>
                      </a:lnTo>
                      <a:lnTo>
                        <a:pt x="1616" y="489"/>
                      </a:lnTo>
                      <a:lnTo>
                        <a:pt x="2426" y="0"/>
                      </a:lnTo>
                      <a:lnTo>
                        <a:pt x="3234" y="489"/>
                      </a:lnTo>
                      <a:lnTo>
                        <a:pt x="4044" y="1564"/>
                      </a:lnTo>
                      <a:lnTo>
                        <a:pt x="4852" y="2892"/>
                      </a:lnTo>
                      <a:lnTo>
                        <a:pt x="5661" y="4207"/>
                      </a:lnTo>
                      <a:lnTo>
                        <a:pt x="6470" y="5297"/>
                      </a:lnTo>
                      <a:lnTo>
                        <a:pt x="7278" y="6010"/>
                      </a:lnTo>
                      <a:lnTo>
                        <a:pt x="8088" y="6258"/>
                      </a:lnTo>
                    </a:path>
                  </a:pathLst>
                </a:cu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94" name="Freeform 94"/>
                <p:cNvSpPr>
                  <a:spLocks/>
                </p:cNvSpPr>
                <p:nvPr/>
              </p:nvSpPr>
              <p:spPr bwMode="auto">
                <a:xfrm>
                  <a:off x="2819400" y="1216025"/>
                  <a:ext cx="6419850" cy="4965700"/>
                </a:xfrm>
                <a:custGeom>
                  <a:avLst/>
                  <a:gdLst>
                    <a:gd name="T0" fmla="*/ 0 w 8088"/>
                    <a:gd name="T1" fmla="*/ 6258 h 6258"/>
                    <a:gd name="T2" fmla="*/ 808 w 8088"/>
                    <a:gd name="T3" fmla="*/ 2546 h 6258"/>
                    <a:gd name="T4" fmla="*/ 1616 w 8088"/>
                    <a:gd name="T5" fmla="*/ 607 h 6258"/>
                    <a:gd name="T6" fmla="*/ 2426 w 8088"/>
                    <a:gd name="T7" fmla="*/ 0 h 6258"/>
                    <a:gd name="T8" fmla="*/ 3234 w 8088"/>
                    <a:gd name="T9" fmla="*/ 335 h 6258"/>
                    <a:gd name="T10" fmla="*/ 4044 w 8088"/>
                    <a:gd name="T11" fmla="*/ 1266 h 6258"/>
                    <a:gd name="T12" fmla="*/ 4852 w 8088"/>
                    <a:gd name="T13" fmla="*/ 2498 h 6258"/>
                    <a:gd name="T14" fmla="*/ 5661 w 8088"/>
                    <a:gd name="T15" fmla="*/ 3787 h 6258"/>
                    <a:gd name="T16" fmla="*/ 6470 w 8088"/>
                    <a:gd name="T17" fmla="*/ 4934 h 6258"/>
                    <a:gd name="T18" fmla="*/ 7278 w 8088"/>
                    <a:gd name="T19" fmla="*/ 5790 h 6258"/>
                    <a:gd name="T20" fmla="*/ 8088 w 8088"/>
                    <a:gd name="T21" fmla="*/ 6258 h 6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88" h="6258">
                      <a:moveTo>
                        <a:pt x="0" y="6258"/>
                      </a:moveTo>
                      <a:lnTo>
                        <a:pt x="808" y="2546"/>
                      </a:lnTo>
                      <a:lnTo>
                        <a:pt x="1616" y="607"/>
                      </a:lnTo>
                      <a:lnTo>
                        <a:pt x="2426" y="0"/>
                      </a:lnTo>
                      <a:lnTo>
                        <a:pt x="3234" y="335"/>
                      </a:lnTo>
                      <a:lnTo>
                        <a:pt x="4044" y="1266"/>
                      </a:lnTo>
                      <a:lnTo>
                        <a:pt x="4852" y="2498"/>
                      </a:lnTo>
                      <a:lnTo>
                        <a:pt x="5661" y="3787"/>
                      </a:lnTo>
                      <a:lnTo>
                        <a:pt x="6470" y="4934"/>
                      </a:lnTo>
                      <a:lnTo>
                        <a:pt x="7278" y="5790"/>
                      </a:lnTo>
                      <a:lnTo>
                        <a:pt x="8088" y="6258"/>
                      </a:lnTo>
                    </a:path>
                  </a:pathLst>
                </a:custGeom>
                <a:grpFill/>
                <a:ln w="33338">
                  <a:solidFill>
                    <a:srgbClr val="80808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95" name="Freeform 95"/>
                <p:cNvSpPr>
                  <a:spLocks/>
                </p:cNvSpPr>
                <p:nvPr/>
              </p:nvSpPr>
              <p:spPr bwMode="auto">
                <a:xfrm>
                  <a:off x="2819400" y="1233488"/>
                  <a:ext cx="6419850" cy="4948238"/>
                </a:xfrm>
                <a:custGeom>
                  <a:avLst/>
                  <a:gdLst>
                    <a:gd name="T0" fmla="*/ 0 w 8088"/>
                    <a:gd name="T1" fmla="*/ 6234 h 6234"/>
                    <a:gd name="T2" fmla="*/ 808 w 8088"/>
                    <a:gd name="T3" fmla="*/ 2669 h 6234"/>
                    <a:gd name="T4" fmla="*/ 1616 w 8088"/>
                    <a:gd name="T5" fmla="*/ 715 h 6234"/>
                    <a:gd name="T6" fmla="*/ 2426 w 8088"/>
                    <a:gd name="T7" fmla="*/ 0 h 6234"/>
                    <a:gd name="T8" fmla="*/ 3234 w 8088"/>
                    <a:gd name="T9" fmla="*/ 186 h 6234"/>
                    <a:gd name="T10" fmla="*/ 4044 w 8088"/>
                    <a:gd name="T11" fmla="*/ 976 h 6234"/>
                    <a:gd name="T12" fmla="*/ 4852 w 8088"/>
                    <a:gd name="T13" fmla="*/ 2110 h 6234"/>
                    <a:gd name="T14" fmla="*/ 5661 w 8088"/>
                    <a:gd name="T15" fmla="*/ 3365 h 6234"/>
                    <a:gd name="T16" fmla="*/ 6470 w 8088"/>
                    <a:gd name="T17" fmla="*/ 4561 h 6234"/>
                    <a:gd name="T18" fmla="*/ 7278 w 8088"/>
                    <a:gd name="T19" fmla="*/ 5552 h 6234"/>
                    <a:gd name="T20" fmla="*/ 8088 w 8088"/>
                    <a:gd name="T21" fmla="*/ 6234 h 6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88" h="6234">
                      <a:moveTo>
                        <a:pt x="0" y="6234"/>
                      </a:moveTo>
                      <a:lnTo>
                        <a:pt x="808" y="2669"/>
                      </a:lnTo>
                      <a:lnTo>
                        <a:pt x="1616" y="715"/>
                      </a:lnTo>
                      <a:lnTo>
                        <a:pt x="2426" y="0"/>
                      </a:lnTo>
                      <a:lnTo>
                        <a:pt x="3234" y="186"/>
                      </a:lnTo>
                      <a:lnTo>
                        <a:pt x="4044" y="976"/>
                      </a:lnTo>
                      <a:lnTo>
                        <a:pt x="4852" y="2110"/>
                      </a:lnTo>
                      <a:lnTo>
                        <a:pt x="5661" y="3365"/>
                      </a:lnTo>
                      <a:lnTo>
                        <a:pt x="6470" y="4561"/>
                      </a:lnTo>
                      <a:lnTo>
                        <a:pt x="7278" y="5552"/>
                      </a:lnTo>
                      <a:lnTo>
                        <a:pt x="8088" y="6234"/>
                      </a:lnTo>
                    </a:path>
                  </a:pathLst>
                </a:custGeom>
                <a:grpFill/>
                <a:ln w="33338">
                  <a:solidFill>
                    <a:srgbClr val="00808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96" name="Freeform 96"/>
                <p:cNvSpPr>
                  <a:spLocks/>
                </p:cNvSpPr>
                <p:nvPr/>
              </p:nvSpPr>
              <p:spPr bwMode="auto">
                <a:xfrm>
                  <a:off x="2819400" y="1270000"/>
                  <a:ext cx="6419850" cy="4911725"/>
                </a:xfrm>
                <a:custGeom>
                  <a:avLst/>
                  <a:gdLst>
                    <a:gd name="T0" fmla="*/ 0 w 8088"/>
                    <a:gd name="T1" fmla="*/ 6189 h 6189"/>
                    <a:gd name="T2" fmla="*/ 808 w 8088"/>
                    <a:gd name="T3" fmla="*/ 2773 h 6189"/>
                    <a:gd name="T4" fmla="*/ 1616 w 8088"/>
                    <a:gd name="T5" fmla="*/ 814 h 6189"/>
                    <a:gd name="T6" fmla="*/ 2426 w 8088"/>
                    <a:gd name="T7" fmla="*/ 0 h 6189"/>
                    <a:gd name="T8" fmla="*/ 3234 w 8088"/>
                    <a:gd name="T9" fmla="*/ 45 h 6189"/>
                    <a:gd name="T10" fmla="*/ 4044 w 8088"/>
                    <a:gd name="T11" fmla="*/ 696 h 6189"/>
                    <a:gd name="T12" fmla="*/ 4852 w 8088"/>
                    <a:gd name="T13" fmla="*/ 1727 h 6189"/>
                    <a:gd name="T14" fmla="*/ 5661 w 8088"/>
                    <a:gd name="T15" fmla="*/ 2944 h 6189"/>
                    <a:gd name="T16" fmla="*/ 6470 w 8088"/>
                    <a:gd name="T17" fmla="*/ 4180 h 6189"/>
                    <a:gd name="T18" fmla="*/ 7278 w 8088"/>
                    <a:gd name="T19" fmla="*/ 5297 h 6189"/>
                    <a:gd name="T20" fmla="*/ 8088 w 8088"/>
                    <a:gd name="T21" fmla="*/ 6189 h 6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88" h="6189">
                      <a:moveTo>
                        <a:pt x="0" y="6189"/>
                      </a:moveTo>
                      <a:lnTo>
                        <a:pt x="808" y="2773"/>
                      </a:lnTo>
                      <a:lnTo>
                        <a:pt x="1616" y="814"/>
                      </a:lnTo>
                      <a:lnTo>
                        <a:pt x="2426" y="0"/>
                      </a:lnTo>
                      <a:lnTo>
                        <a:pt x="3234" y="45"/>
                      </a:lnTo>
                      <a:lnTo>
                        <a:pt x="4044" y="696"/>
                      </a:lnTo>
                      <a:lnTo>
                        <a:pt x="4852" y="1727"/>
                      </a:lnTo>
                      <a:lnTo>
                        <a:pt x="5661" y="2944"/>
                      </a:lnTo>
                      <a:lnTo>
                        <a:pt x="6470" y="4180"/>
                      </a:lnTo>
                      <a:lnTo>
                        <a:pt x="7278" y="5297"/>
                      </a:lnTo>
                      <a:lnTo>
                        <a:pt x="8088" y="6189"/>
                      </a:lnTo>
                    </a:path>
                  </a:pathLst>
                </a:custGeom>
                <a:grpFill/>
                <a:ln w="33338">
                  <a:solidFill>
                    <a:srgbClr val="80008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97" name="Freeform 97"/>
                <p:cNvSpPr>
                  <a:spLocks/>
                </p:cNvSpPr>
                <p:nvPr/>
              </p:nvSpPr>
              <p:spPr bwMode="auto">
                <a:xfrm>
                  <a:off x="2819400" y="1252538"/>
                  <a:ext cx="6419850" cy="4929188"/>
                </a:xfrm>
                <a:custGeom>
                  <a:avLst/>
                  <a:gdLst>
                    <a:gd name="T0" fmla="*/ 0 w 8088"/>
                    <a:gd name="T1" fmla="*/ 6211 h 6211"/>
                    <a:gd name="T2" fmla="*/ 808 w 8088"/>
                    <a:gd name="T3" fmla="*/ 2950 h 6211"/>
                    <a:gd name="T4" fmla="*/ 1616 w 8088"/>
                    <a:gd name="T5" fmla="*/ 993 h 6211"/>
                    <a:gd name="T6" fmla="*/ 2426 w 8088"/>
                    <a:gd name="T7" fmla="*/ 88 h 6211"/>
                    <a:gd name="T8" fmla="*/ 3234 w 8088"/>
                    <a:gd name="T9" fmla="*/ 0 h 6211"/>
                    <a:gd name="T10" fmla="*/ 4044 w 8088"/>
                    <a:gd name="T11" fmla="*/ 514 h 6211"/>
                    <a:gd name="T12" fmla="*/ 4852 w 8088"/>
                    <a:gd name="T13" fmla="*/ 1442 h 6211"/>
                    <a:gd name="T14" fmla="*/ 5661 w 8088"/>
                    <a:gd name="T15" fmla="*/ 2612 h 6211"/>
                    <a:gd name="T16" fmla="*/ 6470 w 8088"/>
                    <a:gd name="T17" fmla="*/ 3878 h 6211"/>
                    <a:gd name="T18" fmla="*/ 7278 w 8088"/>
                    <a:gd name="T19" fmla="*/ 5113 h 6211"/>
                    <a:gd name="T20" fmla="*/ 8088 w 8088"/>
                    <a:gd name="T21" fmla="*/ 6211 h 6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88" h="6211">
                      <a:moveTo>
                        <a:pt x="0" y="6211"/>
                      </a:moveTo>
                      <a:lnTo>
                        <a:pt x="808" y="2950"/>
                      </a:lnTo>
                      <a:lnTo>
                        <a:pt x="1616" y="993"/>
                      </a:lnTo>
                      <a:lnTo>
                        <a:pt x="2426" y="88"/>
                      </a:lnTo>
                      <a:lnTo>
                        <a:pt x="3234" y="0"/>
                      </a:lnTo>
                      <a:lnTo>
                        <a:pt x="4044" y="514"/>
                      </a:lnTo>
                      <a:lnTo>
                        <a:pt x="4852" y="1442"/>
                      </a:lnTo>
                      <a:lnTo>
                        <a:pt x="5661" y="2612"/>
                      </a:lnTo>
                      <a:lnTo>
                        <a:pt x="6470" y="3878"/>
                      </a:lnTo>
                      <a:lnTo>
                        <a:pt x="7278" y="5113"/>
                      </a:lnTo>
                      <a:lnTo>
                        <a:pt x="8088" y="6211"/>
                      </a:lnTo>
                    </a:path>
                  </a:pathLst>
                </a:custGeom>
                <a:grpFill/>
                <a:ln w="33338">
                  <a:solidFill>
                    <a:srgbClr val="8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98" name="Freeform 98"/>
                <p:cNvSpPr>
                  <a:spLocks/>
                </p:cNvSpPr>
                <p:nvPr/>
              </p:nvSpPr>
              <p:spPr bwMode="auto">
                <a:xfrm>
                  <a:off x="2819400" y="1222375"/>
                  <a:ext cx="6419850" cy="4959350"/>
                </a:xfrm>
                <a:custGeom>
                  <a:avLst/>
                  <a:gdLst>
                    <a:gd name="T0" fmla="*/ 0 w 8088"/>
                    <a:gd name="T1" fmla="*/ 6249 h 6249"/>
                    <a:gd name="T2" fmla="*/ 808 w 8088"/>
                    <a:gd name="T3" fmla="*/ 3144 h 6249"/>
                    <a:gd name="T4" fmla="*/ 1616 w 8088"/>
                    <a:gd name="T5" fmla="*/ 1200 h 6249"/>
                    <a:gd name="T6" fmla="*/ 2426 w 8088"/>
                    <a:gd name="T7" fmla="*/ 216 h 6249"/>
                    <a:gd name="T8" fmla="*/ 3234 w 8088"/>
                    <a:gd name="T9" fmla="*/ 0 h 6249"/>
                    <a:gd name="T10" fmla="*/ 4044 w 8088"/>
                    <a:gd name="T11" fmla="*/ 381 h 6249"/>
                    <a:gd name="T12" fmla="*/ 4852 w 8088"/>
                    <a:gd name="T13" fmla="*/ 1200 h 6249"/>
                    <a:gd name="T14" fmla="*/ 5661 w 8088"/>
                    <a:gd name="T15" fmla="*/ 2318 h 6249"/>
                    <a:gd name="T16" fmla="*/ 6470 w 8088"/>
                    <a:gd name="T17" fmla="*/ 3605 h 6249"/>
                    <a:gd name="T18" fmla="*/ 7278 w 8088"/>
                    <a:gd name="T19" fmla="*/ 4948 h 6249"/>
                    <a:gd name="T20" fmla="*/ 8088 w 8088"/>
                    <a:gd name="T21" fmla="*/ 6249 h 6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88" h="6249">
                      <a:moveTo>
                        <a:pt x="0" y="6249"/>
                      </a:moveTo>
                      <a:lnTo>
                        <a:pt x="808" y="3144"/>
                      </a:lnTo>
                      <a:lnTo>
                        <a:pt x="1616" y="1200"/>
                      </a:lnTo>
                      <a:lnTo>
                        <a:pt x="2426" y="216"/>
                      </a:lnTo>
                      <a:lnTo>
                        <a:pt x="3234" y="0"/>
                      </a:lnTo>
                      <a:lnTo>
                        <a:pt x="4044" y="381"/>
                      </a:lnTo>
                      <a:lnTo>
                        <a:pt x="4852" y="1200"/>
                      </a:lnTo>
                      <a:lnTo>
                        <a:pt x="5661" y="2318"/>
                      </a:lnTo>
                      <a:lnTo>
                        <a:pt x="6470" y="3605"/>
                      </a:lnTo>
                      <a:lnTo>
                        <a:pt x="7278" y="4948"/>
                      </a:lnTo>
                      <a:lnTo>
                        <a:pt x="8088" y="6249"/>
                      </a:lnTo>
                    </a:path>
                  </a:pathLst>
                </a:custGeom>
                <a:grpFill/>
                <a:ln w="33338">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99" name="Freeform 99"/>
                <p:cNvSpPr>
                  <a:spLocks/>
                </p:cNvSpPr>
                <p:nvPr/>
              </p:nvSpPr>
              <p:spPr bwMode="auto">
                <a:xfrm>
                  <a:off x="2819400" y="1214438"/>
                  <a:ext cx="6419850" cy="4967288"/>
                </a:xfrm>
                <a:custGeom>
                  <a:avLst/>
                  <a:gdLst>
                    <a:gd name="T0" fmla="*/ 0 w 8088"/>
                    <a:gd name="T1" fmla="*/ 6259 h 6259"/>
                    <a:gd name="T2" fmla="*/ 808 w 8088"/>
                    <a:gd name="T3" fmla="*/ 3317 h 6259"/>
                    <a:gd name="T4" fmla="*/ 1616 w 8088"/>
                    <a:gd name="T5" fmla="*/ 1393 h 6259"/>
                    <a:gd name="T6" fmla="*/ 2426 w 8088"/>
                    <a:gd name="T7" fmla="*/ 336 h 6259"/>
                    <a:gd name="T8" fmla="*/ 3234 w 8088"/>
                    <a:gd name="T9" fmla="*/ 0 h 6259"/>
                    <a:gd name="T10" fmla="*/ 4044 w 8088"/>
                    <a:gd name="T11" fmla="*/ 249 h 6259"/>
                    <a:gd name="T12" fmla="*/ 4852 w 8088"/>
                    <a:gd name="T13" fmla="*/ 961 h 6259"/>
                    <a:gd name="T14" fmla="*/ 5661 w 8088"/>
                    <a:gd name="T15" fmla="*/ 2018 h 6259"/>
                    <a:gd name="T16" fmla="*/ 6470 w 8088"/>
                    <a:gd name="T17" fmla="*/ 3317 h 6259"/>
                    <a:gd name="T18" fmla="*/ 7278 w 8088"/>
                    <a:gd name="T19" fmla="*/ 4759 h 6259"/>
                    <a:gd name="T20" fmla="*/ 8088 w 8088"/>
                    <a:gd name="T21" fmla="*/ 6259 h 6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88" h="6259">
                      <a:moveTo>
                        <a:pt x="0" y="6259"/>
                      </a:moveTo>
                      <a:lnTo>
                        <a:pt x="808" y="3317"/>
                      </a:lnTo>
                      <a:lnTo>
                        <a:pt x="1616" y="1393"/>
                      </a:lnTo>
                      <a:lnTo>
                        <a:pt x="2426" y="336"/>
                      </a:lnTo>
                      <a:lnTo>
                        <a:pt x="3234" y="0"/>
                      </a:lnTo>
                      <a:lnTo>
                        <a:pt x="4044" y="249"/>
                      </a:lnTo>
                      <a:lnTo>
                        <a:pt x="4852" y="961"/>
                      </a:lnTo>
                      <a:lnTo>
                        <a:pt x="5661" y="2018"/>
                      </a:lnTo>
                      <a:lnTo>
                        <a:pt x="6470" y="3317"/>
                      </a:lnTo>
                      <a:lnTo>
                        <a:pt x="7278" y="4759"/>
                      </a:lnTo>
                      <a:lnTo>
                        <a:pt x="8088" y="6259"/>
                      </a:lnTo>
                    </a:path>
                  </a:pathLst>
                </a:custGeom>
                <a:grpFill/>
                <a:ln w="33338">
                  <a:solidFill>
                    <a:srgbClr val="FF00FF"/>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00" name="Freeform 100"/>
                <p:cNvSpPr>
                  <a:spLocks/>
                </p:cNvSpPr>
                <p:nvPr/>
              </p:nvSpPr>
              <p:spPr bwMode="auto">
                <a:xfrm>
                  <a:off x="2819400" y="1263650"/>
                  <a:ext cx="6419850" cy="4918075"/>
                </a:xfrm>
                <a:custGeom>
                  <a:avLst/>
                  <a:gdLst>
                    <a:gd name="T0" fmla="*/ 0 w 8088"/>
                    <a:gd name="T1" fmla="*/ 6198 h 6198"/>
                    <a:gd name="T2" fmla="*/ 808 w 8088"/>
                    <a:gd name="T3" fmla="*/ 3592 h 6198"/>
                    <a:gd name="T4" fmla="*/ 1616 w 8088"/>
                    <a:gd name="T5" fmla="*/ 1736 h 6198"/>
                    <a:gd name="T6" fmla="*/ 2426 w 8088"/>
                    <a:gd name="T7" fmla="*/ 564 h 6198"/>
                    <a:gd name="T8" fmla="*/ 3234 w 8088"/>
                    <a:gd name="T9" fmla="*/ 5 h 6198"/>
                    <a:gd name="T10" fmla="*/ 4044 w 8088"/>
                    <a:gd name="T11" fmla="*/ 0 h 6198"/>
                    <a:gd name="T12" fmla="*/ 4852 w 8088"/>
                    <a:gd name="T13" fmla="*/ 486 h 6198"/>
                    <a:gd name="T14" fmla="*/ 5661 w 8088"/>
                    <a:gd name="T15" fmla="*/ 1405 h 6198"/>
                    <a:gd name="T16" fmla="*/ 6470 w 8088"/>
                    <a:gd name="T17" fmla="*/ 2697 h 6198"/>
                    <a:gd name="T18" fmla="*/ 7278 w 8088"/>
                    <a:gd name="T19" fmla="*/ 4314 h 6198"/>
                    <a:gd name="T20" fmla="*/ 8088 w 8088"/>
                    <a:gd name="T21" fmla="*/ 6198 h 6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88" h="6198">
                      <a:moveTo>
                        <a:pt x="0" y="6198"/>
                      </a:moveTo>
                      <a:lnTo>
                        <a:pt x="808" y="3592"/>
                      </a:lnTo>
                      <a:lnTo>
                        <a:pt x="1616" y="1736"/>
                      </a:lnTo>
                      <a:lnTo>
                        <a:pt x="2426" y="564"/>
                      </a:lnTo>
                      <a:lnTo>
                        <a:pt x="3234" y="5"/>
                      </a:lnTo>
                      <a:lnTo>
                        <a:pt x="4044" y="0"/>
                      </a:lnTo>
                      <a:lnTo>
                        <a:pt x="4852" y="486"/>
                      </a:lnTo>
                      <a:lnTo>
                        <a:pt x="5661" y="1405"/>
                      </a:lnTo>
                      <a:lnTo>
                        <a:pt x="6470" y="2697"/>
                      </a:lnTo>
                      <a:lnTo>
                        <a:pt x="7278" y="4314"/>
                      </a:lnTo>
                      <a:lnTo>
                        <a:pt x="8088" y="6198"/>
                      </a:lnTo>
                    </a:path>
                  </a:pathLst>
                </a:custGeom>
                <a:grpFill/>
                <a:ln w="33338">
                  <a:solidFill>
                    <a:srgbClr val="00FF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01" name="Freeform 101"/>
                <p:cNvSpPr>
                  <a:spLocks/>
                </p:cNvSpPr>
                <p:nvPr/>
              </p:nvSpPr>
              <p:spPr bwMode="auto">
                <a:xfrm>
                  <a:off x="2819400" y="1225550"/>
                  <a:ext cx="6419850" cy="4956175"/>
                </a:xfrm>
                <a:custGeom>
                  <a:avLst/>
                  <a:gdLst>
                    <a:gd name="T0" fmla="*/ 0 w 8088"/>
                    <a:gd name="T1" fmla="*/ 6244 h 6244"/>
                    <a:gd name="T2" fmla="*/ 808 w 8088"/>
                    <a:gd name="T3" fmla="*/ 3813 h 6244"/>
                    <a:gd name="T4" fmla="*/ 1616 w 8088"/>
                    <a:gd name="T5" fmla="*/ 2003 h 6244"/>
                    <a:gd name="T6" fmla="*/ 2426 w 8088"/>
                    <a:gd name="T7" fmla="*/ 786 h 6244"/>
                    <a:gd name="T8" fmla="*/ 3234 w 8088"/>
                    <a:gd name="T9" fmla="*/ 129 h 6244"/>
                    <a:gd name="T10" fmla="*/ 4044 w 8088"/>
                    <a:gd name="T11" fmla="*/ 0 h 6244"/>
                    <a:gd name="T12" fmla="*/ 4852 w 8088"/>
                    <a:gd name="T13" fmla="*/ 369 h 6244"/>
                    <a:gd name="T14" fmla="*/ 5661 w 8088"/>
                    <a:gd name="T15" fmla="*/ 1207 h 6244"/>
                    <a:gd name="T16" fmla="*/ 6470 w 8088"/>
                    <a:gd name="T17" fmla="*/ 2484 h 6244"/>
                    <a:gd name="T18" fmla="*/ 7278 w 8088"/>
                    <a:gd name="T19" fmla="*/ 4173 h 6244"/>
                    <a:gd name="T20" fmla="*/ 8088 w 8088"/>
                    <a:gd name="T21" fmla="*/ 6244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88" h="6244">
                      <a:moveTo>
                        <a:pt x="0" y="6244"/>
                      </a:moveTo>
                      <a:lnTo>
                        <a:pt x="808" y="3813"/>
                      </a:lnTo>
                      <a:lnTo>
                        <a:pt x="1616" y="2003"/>
                      </a:lnTo>
                      <a:lnTo>
                        <a:pt x="2426" y="786"/>
                      </a:lnTo>
                      <a:lnTo>
                        <a:pt x="3234" y="129"/>
                      </a:lnTo>
                      <a:lnTo>
                        <a:pt x="4044" y="0"/>
                      </a:lnTo>
                      <a:lnTo>
                        <a:pt x="4852" y="369"/>
                      </a:lnTo>
                      <a:lnTo>
                        <a:pt x="5661" y="1207"/>
                      </a:lnTo>
                      <a:lnTo>
                        <a:pt x="6470" y="2484"/>
                      </a:lnTo>
                      <a:lnTo>
                        <a:pt x="7278" y="4173"/>
                      </a:lnTo>
                      <a:lnTo>
                        <a:pt x="8088" y="6244"/>
                      </a:lnTo>
                    </a:path>
                  </a:pathLst>
                </a:custGeom>
                <a:grpFill/>
                <a:ln w="33338">
                  <a:solidFill>
                    <a:srgbClr val="00FFFF"/>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02" name="Freeform 102"/>
                <p:cNvSpPr>
                  <a:spLocks/>
                </p:cNvSpPr>
                <p:nvPr/>
              </p:nvSpPr>
              <p:spPr bwMode="auto">
                <a:xfrm>
                  <a:off x="2819400" y="1214438"/>
                  <a:ext cx="6419850" cy="4967288"/>
                </a:xfrm>
                <a:custGeom>
                  <a:avLst/>
                  <a:gdLst>
                    <a:gd name="T0" fmla="*/ 0 w 8088"/>
                    <a:gd name="T1" fmla="*/ 6259 h 6259"/>
                    <a:gd name="T2" fmla="*/ 808 w 8088"/>
                    <a:gd name="T3" fmla="*/ 4006 h 6259"/>
                    <a:gd name="T4" fmla="*/ 1616 w 8088"/>
                    <a:gd name="T5" fmla="*/ 2253 h 6259"/>
                    <a:gd name="T6" fmla="*/ 2426 w 8088"/>
                    <a:gd name="T7" fmla="*/ 1001 h 6259"/>
                    <a:gd name="T8" fmla="*/ 3234 w 8088"/>
                    <a:gd name="T9" fmla="*/ 249 h 6259"/>
                    <a:gd name="T10" fmla="*/ 4044 w 8088"/>
                    <a:gd name="T11" fmla="*/ 0 h 6259"/>
                    <a:gd name="T12" fmla="*/ 4852 w 8088"/>
                    <a:gd name="T13" fmla="*/ 249 h 6259"/>
                    <a:gd name="T14" fmla="*/ 5661 w 8088"/>
                    <a:gd name="T15" fmla="*/ 1001 h 6259"/>
                    <a:gd name="T16" fmla="*/ 6470 w 8088"/>
                    <a:gd name="T17" fmla="*/ 2253 h 6259"/>
                    <a:gd name="T18" fmla="*/ 7278 w 8088"/>
                    <a:gd name="T19" fmla="*/ 4006 h 6259"/>
                    <a:gd name="T20" fmla="*/ 8088 w 8088"/>
                    <a:gd name="T21" fmla="*/ 6259 h 6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88" h="6259">
                      <a:moveTo>
                        <a:pt x="0" y="6259"/>
                      </a:moveTo>
                      <a:lnTo>
                        <a:pt x="808" y="4006"/>
                      </a:lnTo>
                      <a:lnTo>
                        <a:pt x="1616" y="2253"/>
                      </a:lnTo>
                      <a:lnTo>
                        <a:pt x="2426" y="1001"/>
                      </a:lnTo>
                      <a:lnTo>
                        <a:pt x="3234" y="249"/>
                      </a:lnTo>
                      <a:lnTo>
                        <a:pt x="4044" y="0"/>
                      </a:lnTo>
                      <a:lnTo>
                        <a:pt x="4852" y="249"/>
                      </a:lnTo>
                      <a:lnTo>
                        <a:pt x="5661" y="1001"/>
                      </a:lnTo>
                      <a:lnTo>
                        <a:pt x="6470" y="2253"/>
                      </a:lnTo>
                      <a:lnTo>
                        <a:pt x="7278" y="4006"/>
                      </a:lnTo>
                      <a:lnTo>
                        <a:pt x="8088" y="6259"/>
                      </a:lnTo>
                    </a:path>
                  </a:pathLst>
                </a:custGeom>
                <a:grpFill/>
                <a:ln w="33338">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03" name="Freeform 103"/>
                <p:cNvSpPr>
                  <a:spLocks/>
                </p:cNvSpPr>
                <p:nvPr/>
              </p:nvSpPr>
              <p:spPr bwMode="auto">
                <a:xfrm>
                  <a:off x="2819400" y="1228725"/>
                  <a:ext cx="6419850" cy="4953000"/>
                </a:xfrm>
                <a:custGeom>
                  <a:avLst/>
                  <a:gdLst>
                    <a:gd name="T0" fmla="*/ 0 w 8088"/>
                    <a:gd name="T1" fmla="*/ 6241 h 6241"/>
                    <a:gd name="T2" fmla="*/ 808 w 8088"/>
                    <a:gd name="T3" fmla="*/ 3465 h 6241"/>
                    <a:gd name="T4" fmla="*/ 1616 w 8088"/>
                    <a:gd name="T5" fmla="*/ 1571 h 6241"/>
                    <a:gd name="T6" fmla="*/ 2426 w 8088"/>
                    <a:gd name="T7" fmla="*/ 451 h 6241"/>
                    <a:gd name="T8" fmla="*/ 3234 w 8088"/>
                    <a:gd name="T9" fmla="*/ 0 h 6241"/>
                    <a:gd name="T10" fmla="*/ 4044 w 8088"/>
                    <a:gd name="T11" fmla="*/ 121 h 6241"/>
                    <a:gd name="T12" fmla="*/ 4852 w 8088"/>
                    <a:gd name="T13" fmla="*/ 722 h 6241"/>
                    <a:gd name="T14" fmla="*/ 5661 w 8088"/>
                    <a:gd name="T15" fmla="*/ 1713 h 6241"/>
                    <a:gd name="T16" fmla="*/ 6470 w 8088"/>
                    <a:gd name="T17" fmla="*/ 3013 h 6241"/>
                    <a:gd name="T18" fmla="*/ 7278 w 8088"/>
                    <a:gd name="T19" fmla="*/ 4546 h 6241"/>
                    <a:gd name="T20" fmla="*/ 8088 w 8088"/>
                    <a:gd name="T21" fmla="*/ 6241 h 6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88" h="6241">
                      <a:moveTo>
                        <a:pt x="0" y="6241"/>
                      </a:moveTo>
                      <a:lnTo>
                        <a:pt x="808" y="3465"/>
                      </a:lnTo>
                      <a:lnTo>
                        <a:pt x="1616" y="1571"/>
                      </a:lnTo>
                      <a:lnTo>
                        <a:pt x="2426" y="451"/>
                      </a:lnTo>
                      <a:lnTo>
                        <a:pt x="3234" y="0"/>
                      </a:lnTo>
                      <a:lnTo>
                        <a:pt x="4044" y="121"/>
                      </a:lnTo>
                      <a:lnTo>
                        <a:pt x="4852" y="722"/>
                      </a:lnTo>
                      <a:lnTo>
                        <a:pt x="5661" y="1713"/>
                      </a:lnTo>
                      <a:lnTo>
                        <a:pt x="6470" y="3013"/>
                      </a:lnTo>
                      <a:lnTo>
                        <a:pt x="7278" y="4546"/>
                      </a:lnTo>
                      <a:lnTo>
                        <a:pt x="8088" y="6241"/>
                      </a:lnTo>
                    </a:path>
                  </a:pathLst>
                </a:custGeom>
                <a:grpFill/>
                <a:ln w="33338">
                  <a:solidFill>
                    <a:srgbClr val="008000"/>
                  </a:solid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GB" dirty="0">
                    <a:effectLst>
                      <a:outerShdw blurRad="38100" dist="38100" dir="2700000" algn="tl">
                        <a:srgbClr val="000000">
                          <a:alpha val="43137"/>
                        </a:srgbClr>
                      </a:outerShdw>
                    </a:effectLst>
                    <a:highlight>
                      <a:srgbClr val="FFFF00"/>
                    </a:highlight>
                  </a:endParaRPr>
                </a:p>
              </p:txBody>
            </p:sp>
          </p:grpSp>
        </p:grpSp>
        <p:grpSp>
          <p:nvGrpSpPr>
            <p:cNvPr id="146" name="Group 145"/>
            <p:cNvGrpSpPr/>
            <p:nvPr/>
          </p:nvGrpSpPr>
          <p:grpSpPr>
            <a:xfrm>
              <a:off x="10746476" y="109286"/>
              <a:ext cx="1285009" cy="3138758"/>
              <a:chOff x="6978831" y="2331767"/>
              <a:chExt cx="1285009" cy="3138758"/>
            </a:xfrm>
          </p:grpSpPr>
          <p:sp>
            <p:nvSpPr>
              <p:cNvPr id="129" name="Rectangle 128"/>
              <p:cNvSpPr/>
              <p:nvPr/>
            </p:nvSpPr>
            <p:spPr>
              <a:xfrm>
                <a:off x="6978831" y="2331767"/>
                <a:ext cx="1285009" cy="3138758"/>
              </a:xfrm>
              <a:prstGeom prst="rect">
                <a:avLst/>
              </a:prstGeom>
              <a:solidFill>
                <a:schemeClr val="bg1"/>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28" name="Group 127"/>
              <p:cNvGrpSpPr/>
              <p:nvPr/>
            </p:nvGrpSpPr>
            <p:grpSpPr>
              <a:xfrm>
                <a:off x="7030353" y="2367842"/>
                <a:ext cx="1166590" cy="3036201"/>
                <a:chOff x="7797800" y="-169503"/>
                <a:chExt cx="1166590" cy="3036201"/>
              </a:xfrm>
              <a:noFill/>
            </p:grpSpPr>
            <p:sp>
              <p:nvSpPr>
                <p:cNvPr id="105" name="Rectangle 105"/>
                <p:cNvSpPr>
                  <a:spLocks noChangeArrowheads="1"/>
                </p:cNvSpPr>
                <p:nvPr/>
              </p:nvSpPr>
              <p:spPr bwMode="auto">
                <a:xfrm>
                  <a:off x="8340725" y="-169503"/>
                  <a:ext cx="564257" cy="26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F=0.0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06" name="Line 106"/>
                <p:cNvSpPr>
                  <a:spLocks noChangeShapeType="1"/>
                </p:cNvSpPr>
                <p:nvPr/>
              </p:nvSpPr>
              <p:spPr bwMode="auto">
                <a:xfrm>
                  <a:off x="7797800" y="-52028"/>
                  <a:ext cx="407987" cy="0"/>
                </a:xfrm>
                <a:prstGeom prst="line">
                  <a:avLst/>
                </a:prstGeom>
                <a:grpFill/>
                <a:ln w="333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07" name="Rectangle 107"/>
                <p:cNvSpPr>
                  <a:spLocks noChangeArrowheads="1"/>
                </p:cNvSpPr>
                <p:nvPr/>
              </p:nvSpPr>
              <p:spPr bwMode="auto">
                <a:xfrm>
                  <a:off x="8340725" y="101959"/>
                  <a:ext cx="623665" cy="26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808080"/>
                      </a:solidFill>
                      <a:effectLst/>
                      <a:latin typeface="Arial" panose="020B0604020202020204" pitchFamily="34" charset="0"/>
                    </a:rPr>
                    <a:t>F=0.1</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08" name="Line 108"/>
                <p:cNvSpPr>
                  <a:spLocks noChangeShapeType="1"/>
                </p:cNvSpPr>
                <p:nvPr/>
              </p:nvSpPr>
              <p:spPr bwMode="auto">
                <a:xfrm>
                  <a:off x="7797800" y="221022"/>
                  <a:ext cx="407987" cy="0"/>
                </a:xfrm>
                <a:prstGeom prst="line">
                  <a:avLst/>
                </a:prstGeom>
                <a:grpFill/>
                <a:ln w="33338">
                  <a:solidFill>
                    <a:srgbClr val="80808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09" name="Rectangle 109"/>
                <p:cNvSpPr>
                  <a:spLocks noChangeArrowheads="1"/>
                </p:cNvSpPr>
                <p:nvPr/>
              </p:nvSpPr>
              <p:spPr bwMode="auto">
                <a:xfrm>
                  <a:off x="8340725" y="373422"/>
                  <a:ext cx="564257" cy="26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8080"/>
                      </a:solidFill>
                      <a:effectLst/>
                      <a:latin typeface="Arial" panose="020B0604020202020204" pitchFamily="34" charset="0"/>
                    </a:rPr>
                    <a:t>F=0.2</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10" name="Line 110"/>
                <p:cNvSpPr>
                  <a:spLocks noChangeShapeType="1"/>
                </p:cNvSpPr>
                <p:nvPr/>
              </p:nvSpPr>
              <p:spPr bwMode="auto">
                <a:xfrm>
                  <a:off x="7797800" y="492484"/>
                  <a:ext cx="407987" cy="0"/>
                </a:xfrm>
                <a:prstGeom prst="line">
                  <a:avLst/>
                </a:prstGeom>
                <a:grpFill/>
                <a:ln w="33338">
                  <a:solidFill>
                    <a:srgbClr val="00808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11" name="Rectangle 111"/>
                <p:cNvSpPr>
                  <a:spLocks noChangeArrowheads="1"/>
                </p:cNvSpPr>
                <p:nvPr/>
              </p:nvSpPr>
              <p:spPr bwMode="auto">
                <a:xfrm>
                  <a:off x="8340725" y="643392"/>
                  <a:ext cx="564257" cy="26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800080"/>
                      </a:solidFill>
                      <a:effectLst/>
                      <a:latin typeface="Arial" panose="020B0604020202020204" pitchFamily="34" charset="0"/>
                    </a:rPr>
                    <a:t>F=0.3</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12" name="Line 112"/>
                <p:cNvSpPr>
                  <a:spLocks noChangeShapeType="1"/>
                </p:cNvSpPr>
                <p:nvPr/>
              </p:nvSpPr>
              <p:spPr bwMode="auto">
                <a:xfrm>
                  <a:off x="7797800" y="750888"/>
                  <a:ext cx="407987" cy="0"/>
                </a:xfrm>
                <a:prstGeom prst="line">
                  <a:avLst/>
                </a:prstGeom>
                <a:grpFill/>
                <a:ln w="33338">
                  <a:solidFill>
                    <a:srgbClr val="80008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13" name="Rectangle 113"/>
                <p:cNvSpPr>
                  <a:spLocks noChangeArrowheads="1"/>
                </p:cNvSpPr>
                <p:nvPr/>
              </p:nvSpPr>
              <p:spPr bwMode="auto">
                <a:xfrm>
                  <a:off x="8340725" y="917934"/>
                  <a:ext cx="564257" cy="26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800000"/>
                      </a:solidFill>
                      <a:effectLst/>
                      <a:latin typeface="Arial" panose="020B0604020202020204" pitchFamily="34" charset="0"/>
                    </a:rPr>
                    <a:t>F=0.4</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14" name="Line 114"/>
                <p:cNvSpPr>
                  <a:spLocks noChangeShapeType="1"/>
                </p:cNvSpPr>
                <p:nvPr/>
              </p:nvSpPr>
              <p:spPr bwMode="auto">
                <a:xfrm>
                  <a:off x="7797800" y="1036997"/>
                  <a:ext cx="407987" cy="0"/>
                </a:xfrm>
                <a:prstGeom prst="line">
                  <a:avLst/>
                </a:prstGeom>
                <a:grpFill/>
                <a:ln w="33338">
                  <a:solidFill>
                    <a:srgbClr val="8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15" name="Rectangle 115"/>
                <p:cNvSpPr>
                  <a:spLocks noChangeArrowheads="1"/>
                </p:cNvSpPr>
                <p:nvPr/>
              </p:nvSpPr>
              <p:spPr bwMode="auto">
                <a:xfrm>
                  <a:off x="8340725" y="1187809"/>
                  <a:ext cx="623665" cy="26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FF0000"/>
                      </a:solidFill>
                      <a:effectLst/>
                      <a:latin typeface="Arial" panose="020B0604020202020204" pitchFamily="34" charset="0"/>
                    </a:rPr>
                    <a:t>F=0.5</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16" name="Line 116"/>
                <p:cNvSpPr>
                  <a:spLocks noChangeShapeType="1"/>
                </p:cNvSpPr>
                <p:nvPr/>
              </p:nvSpPr>
              <p:spPr bwMode="auto">
                <a:xfrm>
                  <a:off x="7797800" y="1308459"/>
                  <a:ext cx="407987" cy="0"/>
                </a:xfrm>
                <a:prstGeom prst="line">
                  <a:avLst/>
                </a:prstGeom>
                <a:grpFill/>
                <a:ln w="33338">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17" name="Rectangle 117"/>
                <p:cNvSpPr>
                  <a:spLocks noChangeArrowheads="1"/>
                </p:cNvSpPr>
                <p:nvPr/>
              </p:nvSpPr>
              <p:spPr bwMode="auto">
                <a:xfrm>
                  <a:off x="8340725" y="1459272"/>
                  <a:ext cx="564257" cy="26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FF00FF"/>
                      </a:solidFill>
                      <a:effectLst/>
                      <a:latin typeface="Arial" panose="020B0604020202020204" pitchFamily="34" charset="0"/>
                    </a:rPr>
                    <a:t>F=0.6</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18" name="Line 118"/>
                <p:cNvSpPr>
                  <a:spLocks noChangeShapeType="1"/>
                </p:cNvSpPr>
                <p:nvPr/>
              </p:nvSpPr>
              <p:spPr bwMode="auto">
                <a:xfrm>
                  <a:off x="7797800" y="1579922"/>
                  <a:ext cx="407987" cy="0"/>
                </a:xfrm>
                <a:prstGeom prst="line">
                  <a:avLst/>
                </a:prstGeom>
                <a:grpFill/>
                <a:ln w="33338">
                  <a:solidFill>
                    <a:srgbClr val="FF00FF"/>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19" name="Rectangle 119"/>
                <p:cNvSpPr>
                  <a:spLocks noChangeArrowheads="1"/>
                </p:cNvSpPr>
                <p:nvPr/>
              </p:nvSpPr>
              <p:spPr bwMode="auto">
                <a:xfrm>
                  <a:off x="8340725" y="2062163"/>
                  <a:ext cx="564257" cy="26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FF00"/>
                      </a:solidFill>
                      <a:effectLst/>
                      <a:latin typeface="Arial" panose="020B0604020202020204" pitchFamily="34" charset="0"/>
                    </a:rPr>
                    <a:t>F=0.8</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20" name="Line 120"/>
                <p:cNvSpPr>
                  <a:spLocks noChangeShapeType="1"/>
                </p:cNvSpPr>
                <p:nvPr/>
              </p:nvSpPr>
              <p:spPr bwMode="auto">
                <a:xfrm>
                  <a:off x="7797800" y="2181225"/>
                  <a:ext cx="407987" cy="0"/>
                </a:xfrm>
                <a:prstGeom prst="line">
                  <a:avLst/>
                </a:prstGeom>
                <a:grpFill/>
                <a:ln w="33338">
                  <a:solidFill>
                    <a:srgbClr val="00FF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1" name="Rectangle 121"/>
                <p:cNvSpPr>
                  <a:spLocks noChangeArrowheads="1"/>
                </p:cNvSpPr>
                <p:nvPr/>
              </p:nvSpPr>
              <p:spPr bwMode="auto">
                <a:xfrm>
                  <a:off x="8340725" y="2333625"/>
                  <a:ext cx="564257" cy="26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FFFF"/>
                      </a:solidFill>
                      <a:effectLst/>
                      <a:latin typeface="Arial" panose="020B0604020202020204" pitchFamily="34" charset="0"/>
                    </a:rPr>
                    <a:t>F=0.9</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22" name="Line 122"/>
                <p:cNvSpPr>
                  <a:spLocks noChangeShapeType="1"/>
                </p:cNvSpPr>
                <p:nvPr/>
              </p:nvSpPr>
              <p:spPr bwMode="auto">
                <a:xfrm>
                  <a:off x="7797800" y="2452688"/>
                  <a:ext cx="407987" cy="0"/>
                </a:xfrm>
                <a:prstGeom prst="line">
                  <a:avLst/>
                </a:prstGeom>
                <a:grpFill/>
                <a:ln w="33338">
                  <a:solidFill>
                    <a:srgbClr val="00FFFF"/>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3" name="Rectangle 123"/>
                <p:cNvSpPr>
                  <a:spLocks noChangeArrowheads="1"/>
                </p:cNvSpPr>
                <p:nvPr/>
              </p:nvSpPr>
              <p:spPr bwMode="auto">
                <a:xfrm>
                  <a:off x="8340725" y="2605088"/>
                  <a:ext cx="564257" cy="26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FF"/>
                      </a:solidFill>
                      <a:effectLst/>
                      <a:latin typeface="Arial" panose="020B0604020202020204" pitchFamily="34" charset="0"/>
                    </a:rPr>
                    <a:t>F=1.0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24" name="Line 124"/>
                <p:cNvSpPr>
                  <a:spLocks noChangeShapeType="1"/>
                </p:cNvSpPr>
                <p:nvPr/>
              </p:nvSpPr>
              <p:spPr bwMode="auto">
                <a:xfrm>
                  <a:off x="7797800" y="2724150"/>
                  <a:ext cx="407987" cy="0"/>
                </a:xfrm>
                <a:prstGeom prst="line">
                  <a:avLst/>
                </a:prstGeom>
                <a:grpFill/>
                <a:ln w="33338">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5" name="Rectangle 125"/>
                <p:cNvSpPr>
                  <a:spLocks noChangeArrowheads="1"/>
                </p:cNvSpPr>
                <p:nvPr/>
              </p:nvSpPr>
              <p:spPr bwMode="auto">
                <a:xfrm>
                  <a:off x="8340725" y="1766209"/>
                  <a:ext cx="564257" cy="26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8000"/>
                      </a:solidFill>
                      <a:effectLst>
                        <a:outerShdw blurRad="38100" dist="38100" dir="2700000" algn="tl">
                          <a:srgbClr val="000000">
                            <a:alpha val="43137"/>
                          </a:srgbClr>
                        </a:outerShdw>
                      </a:effectLst>
                      <a:latin typeface="Arial" panose="020B0604020202020204" pitchFamily="34" charset="0"/>
                    </a:rPr>
                    <a:t>F=0.7</a:t>
                  </a:r>
                  <a:endParaRPr kumimoji="0" lang="en-GB" altLang="en-US" sz="1800" b="0" i="0" u="none" strike="noStrike" cap="none" normalizeH="0" baseline="0" dirty="0">
                    <a:ln>
                      <a:noFill/>
                    </a:ln>
                    <a:solidFill>
                      <a:schemeClr val="tx1"/>
                    </a:solidFill>
                    <a:effectLst>
                      <a:outerShdw blurRad="38100" dist="38100" dir="2700000" algn="tl">
                        <a:srgbClr val="000000">
                          <a:alpha val="43137"/>
                        </a:srgbClr>
                      </a:outerShdw>
                    </a:effectLst>
                    <a:latin typeface="Arial" panose="020B0604020202020204" pitchFamily="34" charset="0"/>
                  </a:endParaRPr>
                </a:p>
              </p:txBody>
            </p:sp>
            <p:sp>
              <p:nvSpPr>
                <p:cNvPr id="126" name="Line 126"/>
                <p:cNvSpPr>
                  <a:spLocks noChangeShapeType="1"/>
                </p:cNvSpPr>
                <p:nvPr/>
              </p:nvSpPr>
              <p:spPr bwMode="auto">
                <a:xfrm>
                  <a:off x="7797800" y="1885272"/>
                  <a:ext cx="407987" cy="0"/>
                </a:xfrm>
                <a:prstGeom prst="line">
                  <a:avLst/>
                </a:prstGeom>
                <a:grpFill/>
                <a:ln w="33338">
                  <a:solidFill>
                    <a:srgbClr val="008000"/>
                  </a:solid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GB" dirty="0">
                    <a:effectLst>
                      <a:outerShdw blurRad="38100" dist="38100" dir="2700000" algn="tl">
                        <a:srgbClr val="000000">
                          <a:alpha val="43137"/>
                        </a:srgbClr>
                      </a:outerShdw>
                    </a:effectLst>
                  </a:endParaRPr>
                </a:p>
              </p:txBody>
            </p:sp>
          </p:grpSp>
        </p:grpSp>
        <p:cxnSp>
          <p:nvCxnSpPr>
            <p:cNvPr id="139" name="Straight Arrow Connector 138"/>
            <p:cNvCxnSpPr/>
            <p:nvPr/>
          </p:nvCxnSpPr>
          <p:spPr>
            <a:xfrm>
              <a:off x="8429625" y="898525"/>
              <a:ext cx="2644" cy="5050363"/>
            </a:xfrm>
            <a:prstGeom prst="straightConnector1">
              <a:avLst/>
            </a:prstGeom>
            <a:ln w="28575">
              <a:solidFill>
                <a:srgbClr val="0000FF"/>
              </a:solidFill>
              <a:tailEnd type="triangle"/>
            </a:ln>
            <a:effectLst>
              <a:outerShdw blurRad="63500" sx="102000" sy="102000" algn="ctr" rotWithShape="0">
                <a:srgbClr val="0000FF">
                  <a:alpha val="40000"/>
                </a:srgbClr>
              </a:outerShdw>
            </a:effectLst>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4" name="TextBox 143"/>
                <p:cNvSpPr txBox="1"/>
                <p:nvPr/>
              </p:nvSpPr>
              <p:spPr>
                <a:xfrm>
                  <a:off x="5791011" y="5382059"/>
                  <a:ext cx="1312589" cy="401970"/>
                </a:xfrm>
                <a:prstGeom prst="rect">
                  <a:avLst/>
                </a:prstGeom>
                <a:solidFill>
                  <a:schemeClr val="bg1">
                    <a:lumMod val="95000"/>
                  </a:schemeClr>
                </a:solidFill>
                <a:ln>
                  <a:solidFill>
                    <a:schemeClr val="bg1">
                      <a:lumMod val="85000"/>
                    </a:schemeClr>
                  </a:solidFill>
                </a:ln>
                <a:effectLst>
                  <a:outerShdw blurRad="63500" sx="102000" sy="102000" algn="ctr" rotWithShape="0">
                    <a:prstClr val="black">
                      <a:alpha val="40000"/>
                    </a:prstClr>
                  </a:outerShdw>
                </a:effectLst>
              </p:spPr>
              <p:txBody>
                <a:bodyPr wrap="square" rtlCol="0">
                  <a:spAutoFit/>
                </a:bodyPr>
                <a:lstStyle/>
                <a:p>
                  <a:pPr/>
                  <a14:m>
                    <m:oMathPara xmlns:m="http://schemas.openxmlformats.org/officeDocument/2006/math">
                      <m:oMathParaPr>
                        <m:jc m:val="center"/>
                      </m:oMathParaPr>
                      <m:oMath xmlns:m="http://schemas.openxmlformats.org/officeDocument/2006/math">
                        <m:r>
                          <a:rPr lang="en-GB" b="1" i="1" smtClean="0">
                            <a:solidFill>
                              <a:schemeClr val="tx1"/>
                            </a:solidFill>
                            <a:effectLst>
                              <a:outerShdw blurRad="38100" dist="38100" dir="2700000" algn="tl">
                                <a:srgbClr val="000000">
                                  <a:alpha val="43137"/>
                                </a:srgbClr>
                              </a:outerShdw>
                            </a:effectLst>
                            <a:latin typeface="Cambria Math" panose="02040503050406030204" pitchFamily="18" charset="0"/>
                          </a:rPr>
                          <m:t>𝟏</m:t>
                        </m:r>
                        <m:r>
                          <a:rPr lang="en-GB" b="1" i="1" smtClean="0">
                            <a:solidFill>
                              <a:schemeClr val="tx1"/>
                            </a:solidFill>
                            <a:effectLst>
                              <a:outerShdw blurRad="38100" dist="38100" dir="2700000" algn="tl">
                                <a:srgbClr val="000000">
                                  <a:alpha val="43137"/>
                                </a:srgbClr>
                              </a:outerShdw>
                            </a:effectLst>
                            <a:latin typeface="Cambria Math" panose="02040503050406030204" pitchFamily="18" charset="0"/>
                          </a:rPr>
                          <m:t>− </m:t>
                        </m:r>
                        <m:rad>
                          <m:radPr>
                            <m:degHide m:val="on"/>
                            <m:ctrlPr>
                              <a:rPr lang="en-GB" b="1" i="1">
                                <a:solidFill>
                                  <a:schemeClr val="tx1"/>
                                </a:solidFill>
                                <a:effectLst>
                                  <a:outerShdw blurRad="38100" dist="38100" dir="2700000" algn="tl">
                                    <a:srgbClr val="000000">
                                      <a:alpha val="43137"/>
                                    </a:srgbClr>
                                  </a:outerShdw>
                                </a:effectLst>
                                <a:latin typeface="Cambria Math" panose="02040503050406030204" pitchFamily="18" charset="0"/>
                              </a:rPr>
                            </m:ctrlPr>
                          </m:radPr>
                          <m:deg/>
                          <m:e>
                            <m:r>
                              <a:rPr lang="en-GB" b="1" i="1">
                                <a:solidFill>
                                  <a:schemeClr val="tx1"/>
                                </a:solidFill>
                                <a:effectLst>
                                  <a:outerShdw blurRad="38100" dist="38100" dir="2700000" algn="tl">
                                    <a:srgbClr val="000000">
                                      <a:alpha val="43137"/>
                                    </a:srgbClr>
                                  </a:outerShdw>
                                </a:effectLst>
                                <a:latin typeface="Cambria Math" panose="02040503050406030204" pitchFamily="18" charset="0"/>
                              </a:rPr>
                              <m:t>𝟐</m:t>
                            </m:r>
                          </m:e>
                        </m:rad>
                        <m:r>
                          <a:rPr lang="en-GB" b="1" i="1">
                            <a:solidFill>
                              <a:schemeClr val="tx1"/>
                            </a:solidFill>
                            <a:effectLst>
                              <a:outerShdw blurRad="38100" dist="38100" dir="2700000" algn="tl">
                                <a:srgbClr val="000000">
                                  <a:alpha val="43137"/>
                                </a:srgbClr>
                              </a:outerShdw>
                            </a:effectLst>
                            <a:latin typeface="Cambria Math" panose="02040503050406030204" pitchFamily="18" charset="0"/>
                          </a:rPr>
                          <m:t>/</m:t>
                        </m:r>
                        <m:r>
                          <a:rPr lang="en-GB" b="1" i="1">
                            <a:solidFill>
                              <a:schemeClr val="tx1"/>
                            </a:solidFill>
                            <a:effectLst>
                              <a:outerShdw blurRad="38100" dist="38100" dir="2700000" algn="tl">
                                <a:srgbClr val="000000">
                                  <a:alpha val="43137"/>
                                </a:srgbClr>
                              </a:outerShdw>
                            </a:effectLst>
                            <a:latin typeface="Cambria Math" panose="02040503050406030204" pitchFamily="18" charset="0"/>
                          </a:rPr>
                          <m:t>𝟐</m:t>
                        </m:r>
                      </m:oMath>
                    </m:oMathPara>
                  </a14:m>
                  <a:endParaRPr lang="en-GB" b="1" dirty="0">
                    <a:solidFill>
                      <a:schemeClr val="tx1"/>
                    </a:solidFill>
                    <a:latin typeface="Arial" panose="020B0604020202020204" pitchFamily="34" charset="0"/>
                    <a:cs typeface="Arial" panose="020B0604020202020204" pitchFamily="34" charset="0"/>
                  </a:endParaRPr>
                </a:p>
              </p:txBody>
            </p:sp>
          </mc:Choice>
          <mc:Fallback xmlns="">
            <p:sp>
              <p:nvSpPr>
                <p:cNvPr id="144" name="TextBox 143"/>
                <p:cNvSpPr txBox="1">
                  <a:spLocks noRot="1" noChangeAspect="1" noMove="1" noResize="1" noEditPoints="1" noAdjustHandles="1" noChangeArrowheads="1" noChangeShapeType="1" noTextEdit="1"/>
                </p:cNvSpPr>
                <p:nvPr/>
              </p:nvSpPr>
              <p:spPr>
                <a:xfrm>
                  <a:off x="5791011" y="5382059"/>
                  <a:ext cx="1312589" cy="401970"/>
                </a:xfrm>
                <a:prstGeom prst="rect">
                  <a:avLst/>
                </a:prstGeom>
                <a:blipFill>
                  <a:blip r:embed="rId3"/>
                  <a:stretch>
                    <a:fillRect b="-1087"/>
                  </a:stretch>
                </a:blipFill>
                <a:ln>
                  <a:solidFill>
                    <a:schemeClr val="bg1">
                      <a:lumMod val="85000"/>
                    </a:schemeClr>
                  </a:solidFill>
                </a:ln>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5" name="TextBox 144"/>
                <p:cNvSpPr txBox="1"/>
                <p:nvPr/>
              </p:nvSpPr>
              <p:spPr>
                <a:xfrm>
                  <a:off x="8445086" y="5411137"/>
                  <a:ext cx="739967" cy="369332"/>
                </a:xfrm>
                <a:prstGeom prst="rect">
                  <a:avLst/>
                </a:prstGeom>
                <a:solidFill>
                  <a:schemeClr val="bg1">
                    <a:lumMod val="95000"/>
                  </a:schemeClr>
                </a:solidFill>
                <a:ln>
                  <a:solidFill>
                    <a:schemeClr val="bg1">
                      <a:lumMod val="85000"/>
                    </a:schemeClr>
                  </a:solidFill>
                </a:ln>
                <a:effectLst>
                  <a:outerShdw blurRad="63500" sx="102000" sy="102000" algn="ctr" rotWithShape="0">
                    <a:prstClr val="black">
                      <a:alpha val="40000"/>
                    </a:prstClr>
                  </a:outerShdw>
                </a:effectLst>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1" i="1" smtClean="0">
                            <a:solidFill>
                              <a:srgbClr val="0000FF"/>
                            </a:solidFill>
                            <a:effectLst>
                              <a:outerShdw blurRad="38100" dist="38100" dir="2700000" algn="tl">
                                <a:srgbClr val="000000">
                                  <a:alpha val="43137"/>
                                </a:srgbClr>
                              </a:outerShdw>
                            </a:effectLst>
                            <a:latin typeface="Cambria Math" panose="02040503050406030204" pitchFamily="18" charset="0"/>
                          </a:rPr>
                          <m:t>𝟎</m:t>
                        </m:r>
                        <m:r>
                          <a:rPr lang="en-GB" b="1" i="1" smtClean="0">
                            <a:solidFill>
                              <a:srgbClr val="0000FF"/>
                            </a:solidFill>
                            <a:effectLst>
                              <a:outerShdw blurRad="38100" dist="38100" dir="2700000" algn="tl">
                                <a:srgbClr val="000000">
                                  <a:alpha val="43137"/>
                                </a:srgbClr>
                              </a:outerShdw>
                            </a:effectLst>
                            <a:latin typeface="Cambria Math" panose="02040503050406030204" pitchFamily="18" charset="0"/>
                          </a:rPr>
                          <m:t>.</m:t>
                        </m:r>
                        <m:r>
                          <a:rPr lang="en-GB" b="1" i="1" smtClean="0">
                            <a:solidFill>
                              <a:srgbClr val="0000FF"/>
                            </a:solidFill>
                            <a:effectLst>
                              <a:outerShdw blurRad="38100" dist="38100" dir="2700000" algn="tl">
                                <a:srgbClr val="000000">
                                  <a:alpha val="43137"/>
                                </a:srgbClr>
                              </a:outerShdw>
                            </a:effectLst>
                            <a:latin typeface="Cambria Math" panose="02040503050406030204" pitchFamily="18" charset="0"/>
                          </a:rPr>
                          <m:t>𝟓𝟎</m:t>
                        </m:r>
                      </m:oMath>
                    </m:oMathPara>
                  </a14:m>
                  <a:endParaRPr lang="en-GB" b="1" dirty="0">
                    <a:solidFill>
                      <a:srgbClr val="0000FF"/>
                    </a:solidFill>
                    <a:latin typeface="Arial" panose="020B0604020202020204" pitchFamily="34" charset="0"/>
                    <a:cs typeface="Arial" panose="020B0604020202020204" pitchFamily="34" charset="0"/>
                  </a:endParaRPr>
                </a:p>
              </p:txBody>
            </p:sp>
          </mc:Choice>
          <mc:Fallback xmlns="">
            <p:sp>
              <p:nvSpPr>
                <p:cNvPr id="145" name="TextBox 144"/>
                <p:cNvSpPr txBox="1">
                  <a:spLocks noRot="1" noChangeAspect="1" noMove="1" noResize="1" noEditPoints="1" noAdjustHandles="1" noChangeArrowheads="1" noChangeShapeType="1" noTextEdit="1"/>
                </p:cNvSpPr>
                <p:nvPr/>
              </p:nvSpPr>
              <p:spPr>
                <a:xfrm>
                  <a:off x="8445086" y="5411137"/>
                  <a:ext cx="739967" cy="369332"/>
                </a:xfrm>
                <a:prstGeom prst="rect">
                  <a:avLst/>
                </a:prstGeom>
                <a:blipFill>
                  <a:blip r:embed="rId4"/>
                  <a:stretch>
                    <a:fillRect/>
                  </a:stretch>
                </a:blipFill>
                <a:ln>
                  <a:solidFill>
                    <a:schemeClr val="bg1">
                      <a:lumMod val="85000"/>
                    </a:schemeClr>
                  </a:solidFill>
                </a:ln>
                <a:effectLst>
                  <a:outerShdw blurRad="63500" sx="102000" sy="102000" algn="ctr" rotWithShape="0">
                    <a:prstClr val="black">
                      <a:alpha val="40000"/>
                    </a:prstClr>
                  </a:outerShdw>
                </a:effectLst>
              </p:spPr>
              <p:txBody>
                <a:bodyPr/>
                <a:lstStyle/>
                <a:p>
                  <a:r>
                    <a:rPr lang="en-GB">
                      <a:noFill/>
                    </a:rPr>
                    <a:t> </a:t>
                  </a:r>
                </a:p>
              </p:txBody>
            </p:sp>
          </mc:Fallback>
        </mc:AlternateContent>
        <p:cxnSp>
          <p:nvCxnSpPr>
            <p:cNvPr id="138" name="Straight Arrow Connector 137"/>
            <p:cNvCxnSpPr/>
            <p:nvPr/>
          </p:nvCxnSpPr>
          <p:spPr>
            <a:xfrm>
              <a:off x="7111474" y="898526"/>
              <a:ext cx="0" cy="5067299"/>
            </a:xfrm>
            <a:prstGeom prst="straightConnector1">
              <a:avLst/>
            </a:prstGeom>
            <a:ln w="28575">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52" name="TextBox 151"/>
          <p:cNvSpPr txBox="1"/>
          <p:nvPr/>
        </p:nvSpPr>
        <p:spPr>
          <a:xfrm>
            <a:off x="72000" y="1759996"/>
            <a:ext cx="4003222" cy="2646878"/>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‚Application‘. 100 loci throughout. LD=0; a=1 throughout.</a:t>
            </a:r>
          </a:p>
          <a:p>
            <a:r>
              <a:rPr lang="en-GB" dirty="0">
                <a:latin typeface="Arial" panose="020B0604020202020204" pitchFamily="34" charset="0"/>
                <a:cs typeface="Arial" panose="020B0604020202020204" pitchFamily="34" charset="0"/>
              </a:rPr>
              <a:t>1 Grain yield, 	d=1 	F=0</a:t>
            </a:r>
          </a:p>
          <a:p>
            <a:r>
              <a:rPr lang="en-GB" dirty="0">
                <a:latin typeface="Arial" panose="020B0604020202020204" pitchFamily="34" charset="0"/>
                <a:cs typeface="Arial" panose="020B0604020202020204" pitchFamily="34" charset="0"/>
              </a:rPr>
              <a:t>2 Grain yield, 	d=1 	F=1</a:t>
            </a:r>
            <a:endParaRPr lang="en-GB" sz="400" dirty="0">
              <a:latin typeface="Arial" panose="020B0604020202020204" pitchFamily="34" charset="0"/>
              <a:cs typeface="Arial" panose="020B0604020202020204" pitchFamily="34" charset="0"/>
            </a:endParaRPr>
          </a:p>
          <a:p>
            <a:endParaRPr lang="en-GB" sz="4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3 Baking quality,	d=0 	F=0</a:t>
            </a:r>
          </a:p>
          <a:p>
            <a:r>
              <a:rPr lang="en-GB" dirty="0">
                <a:latin typeface="Arial" panose="020B0604020202020204" pitchFamily="34" charset="0"/>
                <a:cs typeface="Arial" panose="020B0604020202020204" pitchFamily="34" charset="0"/>
              </a:rPr>
              <a:t>4 Baking quality,	d=0	F=1</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Specify the size of the genetic variance in these four cases.</a:t>
            </a:r>
          </a:p>
        </p:txBody>
      </p:sp>
      <mc:AlternateContent xmlns:mc="http://schemas.openxmlformats.org/markup-compatibility/2006" xmlns:a14="http://schemas.microsoft.com/office/drawing/2010/main">
        <mc:Choice Requires="a14">
          <p:sp>
            <p:nvSpPr>
              <p:cNvPr id="153" name="TextBox 152"/>
              <p:cNvSpPr txBox="1"/>
              <p:nvPr/>
            </p:nvSpPr>
            <p:spPr>
              <a:xfrm>
                <a:off x="72000" y="4501299"/>
                <a:ext cx="4003222" cy="2242986"/>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We need to, in addition, specify the allele frequencies. We do this is all-in-one diagram, because we assume same allele frequency for all 100 loci.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Focus (for our imagined application here) on either p(A1) = </a:t>
                </a:r>
                <a14:m>
                  <m:oMath xmlns:m="http://schemas.openxmlformats.org/officeDocument/2006/math">
                    <m:r>
                      <a:rPr lang="en-GB" b="1" i="0">
                        <a:effectLst>
                          <a:outerShdw blurRad="38100" dist="38100" dir="2700000" algn="tl">
                            <a:srgbClr val="000000">
                              <a:alpha val="43137"/>
                            </a:srgbClr>
                          </a:outerShdw>
                        </a:effectLst>
                        <a:latin typeface="Cambria Math" panose="02040503050406030204" pitchFamily="18" charset="0"/>
                      </a:rPr>
                      <m:t>𝟏</m:t>
                    </m:r>
                    <m:r>
                      <a:rPr lang="en-GB" b="1" i="0">
                        <a:effectLst>
                          <a:outerShdw blurRad="38100" dist="38100" dir="2700000" algn="tl">
                            <a:srgbClr val="000000">
                              <a:alpha val="43137"/>
                            </a:srgbClr>
                          </a:outerShdw>
                        </a:effectLst>
                        <a:latin typeface="Cambria Math" panose="02040503050406030204" pitchFamily="18" charset="0"/>
                      </a:rPr>
                      <m:t>− </m:t>
                    </m:r>
                    <m:rad>
                      <m:radPr>
                        <m:degHide m:val="on"/>
                        <m:ctrlPr>
                          <a:rPr lang="en-GB" b="1" i="1">
                            <a:effectLst>
                              <a:outerShdw blurRad="38100" dist="38100" dir="2700000" algn="tl">
                                <a:srgbClr val="000000">
                                  <a:alpha val="43137"/>
                                </a:srgbClr>
                              </a:outerShdw>
                            </a:effectLst>
                            <a:latin typeface="Cambria Math" panose="02040503050406030204" pitchFamily="18" charset="0"/>
                          </a:rPr>
                        </m:ctrlPr>
                      </m:radPr>
                      <m:deg/>
                      <m:e>
                        <m:r>
                          <a:rPr lang="en-GB" b="1" i="0">
                            <a:effectLst>
                              <a:outerShdw blurRad="38100" dist="38100" dir="2700000" algn="tl">
                                <a:srgbClr val="000000">
                                  <a:alpha val="43137"/>
                                </a:srgbClr>
                              </a:outerShdw>
                            </a:effectLst>
                            <a:latin typeface="Cambria Math" panose="02040503050406030204" pitchFamily="18" charset="0"/>
                          </a:rPr>
                          <m:t>𝟐</m:t>
                        </m:r>
                      </m:e>
                    </m:rad>
                    <m:r>
                      <a:rPr lang="en-GB" b="1" i="0">
                        <a:effectLst>
                          <a:outerShdw blurRad="38100" dist="38100" dir="2700000" algn="tl">
                            <a:srgbClr val="000000">
                              <a:alpha val="43137"/>
                            </a:srgbClr>
                          </a:outerShdw>
                        </a:effectLst>
                        <a:latin typeface="Cambria Math" panose="02040503050406030204" pitchFamily="18" charset="0"/>
                      </a:rPr>
                      <m:t>/</m:t>
                    </m:r>
                    <m:r>
                      <a:rPr lang="en-GB" b="1" i="0">
                        <a:effectLst>
                          <a:outerShdw blurRad="38100" dist="38100" dir="2700000" algn="tl">
                            <a:srgbClr val="000000">
                              <a:alpha val="43137"/>
                            </a:srgbClr>
                          </a:outerShdw>
                        </a:effectLst>
                        <a:latin typeface="Cambria Math" panose="02040503050406030204" pitchFamily="18" charset="0"/>
                      </a:rPr>
                      <m:t>𝟐</m:t>
                    </m:r>
                  </m:oMath>
                </a14:m>
                <a:br>
                  <a:rPr lang="en-GB" b="1" dirty="0">
                    <a:latin typeface="Arial" panose="020B0604020202020204" pitchFamily="34" charset="0"/>
                    <a:cs typeface="Arial" panose="020B0604020202020204" pitchFamily="34" charset="0"/>
                  </a:rPr>
                </a:br>
                <a:r>
                  <a:rPr lang="en-GB" b="1"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or       p(A1) = </a:t>
                </a:r>
                <a:r>
                  <a:rPr lang="en-GB" b="1" dirty="0">
                    <a:effectLst>
                      <a:outerShdw blurRad="38100" dist="38100" dir="2700000" algn="tl">
                        <a:srgbClr val="000000">
                          <a:alpha val="43137"/>
                        </a:srgbClr>
                      </a:outerShdw>
                    </a:effectLst>
                    <a:latin typeface="Cambria Math" panose="02040503050406030204" pitchFamily="18" charset="0"/>
                  </a:rPr>
                  <a:t>0.50</a:t>
                </a:r>
                <a:r>
                  <a:rPr lang="en-GB" dirty="0">
                    <a:latin typeface="Arial" panose="020B0604020202020204" pitchFamily="34" charset="0"/>
                    <a:cs typeface="Arial" panose="020B0604020202020204" pitchFamily="34" charset="0"/>
                  </a:rPr>
                  <a:t>.</a:t>
                </a:r>
              </a:p>
            </p:txBody>
          </p:sp>
        </mc:Choice>
        <mc:Fallback xmlns="">
          <p:sp>
            <p:nvSpPr>
              <p:cNvPr id="153" name="TextBox 152"/>
              <p:cNvSpPr txBox="1">
                <a:spLocks noRot="1" noChangeAspect="1" noMove="1" noResize="1" noEditPoints="1" noAdjustHandles="1" noChangeArrowheads="1" noChangeShapeType="1" noTextEdit="1"/>
              </p:cNvSpPr>
              <p:nvPr/>
            </p:nvSpPr>
            <p:spPr>
              <a:xfrm>
                <a:off x="72000" y="4501299"/>
                <a:ext cx="4003222" cy="2242986"/>
              </a:xfrm>
              <a:prstGeom prst="rect">
                <a:avLst/>
              </a:prstGeom>
              <a:blipFill>
                <a:blip r:embed="rId5"/>
                <a:stretch>
                  <a:fillRect/>
                </a:stretch>
              </a:blipFill>
              <a:ln>
                <a:noFill/>
              </a:ln>
              <a:effectLst>
                <a:outerShdw blurRad="50800" dist="38100" dir="2700000" algn="tl" rotWithShape="0">
                  <a:prstClr val="black">
                    <a:alpha val="40000"/>
                  </a:prstClr>
                </a:outerShdw>
              </a:effectLst>
            </p:spPr>
            <p:txBody>
              <a:bodyPr/>
              <a:lstStyle/>
              <a:p>
                <a:r>
                  <a:rPr lang="en-GB">
                    <a:noFill/>
                  </a:rPr>
                  <a:t> </a:t>
                </a:r>
              </a:p>
            </p:txBody>
          </p:sp>
        </mc:Fallback>
      </mc:AlternateContent>
      <p:cxnSp>
        <p:nvCxnSpPr>
          <p:cNvPr id="3" name="Gerade Verbindung mit Pfeil 2">
            <a:extLst>
              <a:ext uri="{FF2B5EF4-FFF2-40B4-BE49-F238E27FC236}">
                <a16:creationId xmlns:a16="http://schemas.microsoft.com/office/drawing/2014/main" id="{320D1573-BEDE-49DE-AC4D-190968E60ACB}"/>
              </a:ext>
            </a:extLst>
          </p:cNvPr>
          <p:cNvCxnSpPr>
            <a:stCxn id="126" idx="0"/>
            <a:endCxn id="103" idx="7"/>
          </p:cNvCxnSpPr>
          <p:nvPr/>
        </p:nvCxnSpPr>
        <p:spPr>
          <a:xfrm flipH="1">
            <a:off x="9698979" y="2185996"/>
            <a:ext cx="1084879" cy="172165"/>
          </a:xfrm>
          <a:prstGeom prst="straightConnector1">
            <a:avLst/>
          </a:prstGeom>
          <a:ln w="3175">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5E69A1FC-7804-4F8A-AD1F-1822BFE912C7}"/>
              </a:ext>
            </a:extLst>
          </p:cNvPr>
          <p:cNvSpPr txBox="1"/>
          <p:nvPr/>
        </p:nvSpPr>
        <p:spPr>
          <a:xfrm rot="16200000">
            <a:off x="5503170" y="3142039"/>
            <a:ext cx="4511832" cy="830997"/>
          </a:xfrm>
          <a:prstGeom prst="rect">
            <a:avLst/>
          </a:prstGeom>
          <a:solidFill>
            <a:srgbClr val="FFFFFF">
              <a:alpha val="76078"/>
            </a:srgbClr>
          </a:solidFill>
          <a:ln>
            <a:solidFill>
              <a:schemeClr val="bg1">
                <a:lumMod val="85000"/>
              </a:schemeClr>
            </a:solidFill>
          </a:ln>
        </p:spPr>
        <p:txBody>
          <a:bodyPr wrap="square" rtlCol="0">
            <a:spAutoFit/>
          </a:bodyPr>
          <a:lstStyle/>
          <a:p>
            <a:r>
              <a:rPr lang="en-GB" sz="1600" dirty="0">
                <a:solidFill>
                  <a:schemeClr val="tx1">
                    <a:lumMod val="50000"/>
                    <a:lumOff val="50000"/>
                  </a:schemeClr>
                </a:solidFill>
                <a:latin typeface="Arial" panose="020B0604020202020204" pitchFamily="34" charset="0"/>
                <a:cs typeface="Arial" panose="020B0604020202020204" pitchFamily="34" charset="0"/>
              </a:rPr>
              <a:t>The maximum variance here is </a:t>
            </a:r>
            <a:r>
              <a:rPr lang="en-GB" sz="1600" dirty="0">
                <a:latin typeface="Arial" panose="020B0604020202020204" pitchFamily="34" charset="0"/>
                <a:cs typeface="Arial" panose="020B0604020202020204" pitchFamily="34" charset="0"/>
              </a:rPr>
              <a:t>always 100</a:t>
            </a:r>
            <a:r>
              <a:rPr lang="en-GB" sz="1600" dirty="0">
                <a:solidFill>
                  <a:schemeClr val="tx1">
                    <a:lumMod val="50000"/>
                    <a:lumOff val="50000"/>
                  </a:schemeClr>
                </a:solidFill>
                <a:latin typeface="Arial" panose="020B0604020202020204" pitchFamily="34" charset="0"/>
                <a:cs typeface="Arial" panose="020B0604020202020204" pitchFamily="34" charset="0"/>
              </a:rPr>
              <a:t>; the resolution of the visualization is - alas - a bit too coarse to show this well.</a:t>
            </a:r>
          </a:p>
        </p:txBody>
      </p:sp>
      <p:sp>
        <p:nvSpPr>
          <p:cNvPr id="4" name="Rectangle 3">
            <a:extLst>
              <a:ext uri="{FF2B5EF4-FFF2-40B4-BE49-F238E27FC236}">
                <a16:creationId xmlns:a16="http://schemas.microsoft.com/office/drawing/2014/main" id="{AC52F6D8-C699-4BCF-AF27-7D780AFE97DE}"/>
              </a:ext>
            </a:extLst>
          </p:cNvPr>
          <p:cNvSpPr/>
          <p:nvPr/>
        </p:nvSpPr>
        <p:spPr>
          <a:xfrm>
            <a:off x="58005" y="1757787"/>
            <a:ext cx="4019720" cy="4950921"/>
          </a:xfrm>
          <a:prstGeom prst="rect">
            <a:avLst/>
          </a:prstGeom>
          <a:solidFill>
            <a:srgbClr val="FFFFFF">
              <a:alpha val="92157"/>
            </a:srgbClr>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443969D0-8668-474B-B56C-3B0B7A2FC8CC}"/>
              </a:ext>
            </a:extLst>
          </p:cNvPr>
          <p:cNvSpPr txBox="1"/>
          <p:nvPr/>
        </p:nvSpPr>
        <p:spPr>
          <a:xfrm>
            <a:off x="5257800" y="933863"/>
            <a:ext cx="946317"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a:latin typeface="Arial" panose="020B0604020202020204" pitchFamily="34" charset="0"/>
                <a:cs typeface="Arial" panose="020B0604020202020204" pitchFamily="34" charset="0"/>
              </a:rPr>
              <a:t>a=d=1</a:t>
            </a:r>
          </a:p>
        </p:txBody>
      </p:sp>
      <p:sp>
        <p:nvSpPr>
          <p:cNvPr id="143" name="Rectangle 142">
            <a:extLst>
              <a:ext uri="{FF2B5EF4-FFF2-40B4-BE49-F238E27FC236}">
                <a16:creationId xmlns:a16="http://schemas.microsoft.com/office/drawing/2014/main" id="{15B14885-267D-49CB-ACC1-01062F67ADC4}"/>
              </a:ext>
            </a:extLst>
          </p:cNvPr>
          <p:cNvSpPr/>
          <p:nvPr/>
        </p:nvSpPr>
        <p:spPr>
          <a:xfrm>
            <a:off x="4259324" y="681712"/>
            <a:ext cx="7631715" cy="6062573"/>
          </a:xfrm>
          <a:prstGeom prst="rect">
            <a:avLst/>
          </a:prstGeom>
          <a:solidFill>
            <a:srgbClr val="FFFFFF">
              <a:alpha val="87843"/>
            </a:srgbClr>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8" name="Rectangle 147">
            <a:extLst>
              <a:ext uri="{FF2B5EF4-FFF2-40B4-BE49-F238E27FC236}">
                <a16:creationId xmlns:a16="http://schemas.microsoft.com/office/drawing/2014/main" id="{1A40F45E-C764-48C7-BD95-784B642B504E}"/>
              </a:ext>
            </a:extLst>
          </p:cNvPr>
          <p:cNvSpPr/>
          <p:nvPr/>
        </p:nvSpPr>
        <p:spPr>
          <a:xfrm>
            <a:off x="10662416" y="35630"/>
            <a:ext cx="1422127" cy="3317315"/>
          </a:xfrm>
          <a:prstGeom prst="rect">
            <a:avLst/>
          </a:prstGeom>
          <a:solidFill>
            <a:srgbClr val="FFFFFF">
              <a:alpha val="89804"/>
            </a:srgbClr>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0" name="Textfeld 5">
            <a:extLst>
              <a:ext uri="{FF2B5EF4-FFF2-40B4-BE49-F238E27FC236}">
                <a16:creationId xmlns:a16="http://schemas.microsoft.com/office/drawing/2014/main" id="{522067B4-F007-4E24-970A-9D054D47F322}"/>
              </a:ext>
            </a:extLst>
          </p:cNvPr>
          <p:cNvSpPr txBox="1"/>
          <p:nvPr/>
        </p:nvSpPr>
        <p:spPr>
          <a:xfrm>
            <a:off x="11518642" y="6356230"/>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24</a:t>
            </a:fld>
            <a:endParaRPr lang="en-GB" sz="2400" dirty="0">
              <a:latin typeface="Arial" panose="020B0604020202020204" pitchFamily="34" charset="0"/>
              <a:cs typeface="Arial" panose="020B0604020202020204" pitchFamily="34" charset="0"/>
            </a:endParaRPr>
          </a:p>
        </p:txBody>
      </p:sp>
      <p:sp>
        <p:nvSpPr>
          <p:cNvPr id="104" name="TextBox 103">
            <a:extLst>
              <a:ext uri="{FF2B5EF4-FFF2-40B4-BE49-F238E27FC236}">
                <a16:creationId xmlns:a16="http://schemas.microsoft.com/office/drawing/2014/main" id="{CE0BB15F-EDD5-4355-B338-2DCA7F87CC88}"/>
              </a:ext>
            </a:extLst>
          </p:cNvPr>
          <p:cNvSpPr txBox="1"/>
          <p:nvPr/>
        </p:nvSpPr>
        <p:spPr>
          <a:xfrm>
            <a:off x="6570165" y="4724786"/>
            <a:ext cx="5521078" cy="1754326"/>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Instead of fixing gene action at a=d=1, we now allow two contrasting types of gene action, as you see.</a:t>
            </a:r>
          </a:p>
          <a:p>
            <a:r>
              <a:rPr lang="en-GB" dirty="0">
                <a:latin typeface="Arial" panose="020B0604020202020204" pitchFamily="34" charset="0"/>
                <a:cs typeface="Arial" panose="020B0604020202020204" pitchFamily="34" charset="0"/>
              </a:rPr>
              <a:t>So, again, either </a:t>
            </a:r>
          </a:p>
          <a:p>
            <a:r>
              <a:rPr lang="en-GB" dirty="0">
                <a:latin typeface="Arial" panose="020B0604020202020204" pitchFamily="34" charset="0"/>
                <a:cs typeface="Arial" panose="020B0604020202020204" pitchFamily="34" charset="0"/>
              </a:rPr>
              <a:t>Dominance, a=d=1</a:t>
            </a:r>
          </a:p>
          <a:p>
            <a:r>
              <a:rPr lang="en-GB" dirty="0">
                <a:latin typeface="Arial" panose="020B0604020202020204" pitchFamily="34" charset="0"/>
                <a:cs typeface="Arial" panose="020B0604020202020204" pitchFamily="34" charset="0"/>
              </a:rPr>
              <a:t>Intermediate, a=1 but d=0.</a:t>
            </a:r>
            <a:endParaRPr lang="en-GB" dirty="0">
              <a:solidFill>
                <a:schemeClr val="tx1">
                  <a:lumMod val="50000"/>
                  <a:lumOff val="50000"/>
                </a:schemeClr>
              </a:solidFill>
              <a:latin typeface="Arial" panose="020B0604020202020204" pitchFamily="34" charset="0"/>
              <a:cs typeface="Arial" panose="020B0604020202020204" pitchFamily="34" charset="0"/>
            </a:endParaRPr>
          </a:p>
          <a:p>
            <a:r>
              <a:rPr lang="en-GB" dirty="0">
                <a:solidFill>
                  <a:schemeClr val="tx1">
                    <a:lumMod val="50000"/>
                    <a:lumOff val="50000"/>
                  </a:schemeClr>
                </a:solidFill>
                <a:latin typeface="Arial" panose="020B0604020202020204" pitchFamily="34" charset="0"/>
                <a:cs typeface="Arial" panose="020B0604020202020204" pitchFamily="34" charset="0"/>
              </a:rPr>
              <a:t>And ... we consider either F=0 or F=1</a:t>
            </a:r>
          </a:p>
        </p:txBody>
      </p:sp>
    </p:spTree>
    <p:extLst>
      <p:ext uri="{BB962C8B-B14F-4D97-AF65-F5344CB8AC3E}">
        <p14:creationId xmlns:p14="http://schemas.microsoft.com/office/powerpoint/2010/main" val="1814068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2000"/>
                                        <p:tgtEl>
                                          <p:spTgt spid="4"/>
                                        </p:tgtEl>
                                      </p:cBhvr>
                                    </p:animEffect>
                                    <p:set>
                                      <p:cBhvr>
                                        <p:cTn id="7" dur="1" fill="hold">
                                          <p:stCondLst>
                                            <p:cond delay="1999"/>
                                          </p:stCondLst>
                                        </p:cTn>
                                        <p:tgtEl>
                                          <p:spTgt spid="4"/>
                                        </p:tgtEl>
                                        <p:attrNameLst>
                                          <p:attrName>style.visibility</p:attrName>
                                        </p:attrNameLst>
                                      </p:cBhvr>
                                      <p:to>
                                        <p:strVal val="hidden"/>
                                      </p:to>
                                    </p:set>
                                  </p:childTnLst>
                                </p:cTn>
                              </p:par>
                              <p:par>
                                <p:cTn id="8" presetID="22" presetClass="entr" presetSubtype="8" fill="hold" grpId="0" nodeType="withEffect">
                                  <p:stCondLst>
                                    <p:cond delay="0"/>
                                  </p:stCondLst>
                                  <p:childTnLst>
                                    <p:set>
                                      <p:cBhvr>
                                        <p:cTn id="9" dur="1" fill="hold">
                                          <p:stCondLst>
                                            <p:cond delay="0"/>
                                          </p:stCondLst>
                                        </p:cTn>
                                        <p:tgtEl>
                                          <p:spTgt spid="143"/>
                                        </p:tgtEl>
                                        <p:attrNameLst>
                                          <p:attrName>style.visibility</p:attrName>
                                        </p:attrNameLst>
                                      </p:cBhvr>
                                      <p:to>
                                        <p:strVal val="visible"/>
                                      </p:to>
                                    </p:set>
                                    <p:animEffect transition="in" filter="wipe(left)">
                                      <p:cBhvr>
                                        <p:cTn id="10" dur="2000"/>
                                        <p:tgtEl>
                                          <p:spTgt spid="143"/>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48"/>
                                        </p:tgtEl>
                                        <p:attrNameLst>
                                          <p:attrName>style.visibility</p:attrName>
                                        </p:attrNameLst>
                                      </p:cBhvr>
                                      <p:to>
                                        <p:strVal val="visible"/>
                                      </p:to>
                                    </p:set>
                                    <p:animEffect transition="in" filter="wipe(right)">
                                      <p:cBhvr>
                                        <p:cTn id="13" dur="2000"/>
                                        <p:tgtEl>
                                          <p:spTgt spid="148"/>
                                        </p:tgtEl>
                                      </p:cBhvr>
                                    </p:animEffect>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grpId="0" nodeType="clickEffect">
                                  <p:stCondLst>
                                    <p:cond delay="0"/>
                                  </p:stCondLst>
                                  <p:childTnLst>
                                    <p:set>
                                      <p:cBhvr>
                                        <p:cTn id="17" dur="1" fill="hold">
                                          <p:stCondLst>
                                            <p:cond delay="0"/>
                                          </p:stCondLst>
                                        </p:cTn>
                                        <p:tgtEl>
                                          <p:spTgt spid="104"/>
                                        </p:tgtEl>
                                        <p:attrNameLst>
                                          <p:attrName>style.visibility</p:attrName>
                                        </p:attrNameLst>
                                      </p:cBhvr>
                                      <p:to>
                                        <p:strVal val="visible"/>
                                      </p:to>
                                    </p:set>
                                    <p:animEffect transition="in" filter="wipe(down)">
                                      <p:cBhvr>
                                        <p:cTn id="18" dur="580">
                                          <p:stCondLst>
                                            <p:cond delay="0"/>
                                          </p:stCondLst>
                                        </p:cTn>
                                        <p:tgtEl>
                                          <p:spTgt spid="104"/>
                                        </p:tgtEl>
                                      </p:cBhvr>
                                    </p:animEffect>
                                    <p:anim calcmode="lin" valueType="num">
                                      <p:cBhvr>
                                        <p:cTn id="19" dur="1822" tmFilter="0,0; 0.14,0.36; 0.43,0.73; 0.71,0.91; 1.0,1.0">
                                          <p:stCondLst>
                                            <p:cond delay="0"/>
                                          </p:stCondLst>
                                        </p:cTn>
                                        <p:tgtEl>
                                          <p:spTgt spid="104"/>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104"/>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104"/>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104"/>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104"/>
                                        </p:tgtEl>
                                        <p:attrNameLst>
                                          <p:attrName>ppt_y</p:attrName>
                                        </p:attrNameLst>
                                      </p:cBhvr>
                                      <p:tavLst>
                                        <p:tav tm="0" fmla="#ppt_y-sin(pi*$)/81">
                                          <p:val>
                                            <p:fltVal val="0"/>
                                          </p:val>
                                        </p:tav>
                                        <p:tav tm="100000">
                                          <p:val>
                                            <p:fltVal val="1"/>
                                          </p:val>
                                        </p:tav>
                                      </p:tavLst>
                                    </p:anim>
                                    <p:animScale>
                                      <p:cBhvr>
                                        <p:cTn id="24" dur="26">
                                          <p:stCondLst>
                                            <p:cond delay="650"/>
                                          </p:stCondLst>
                                        </p:cTn>
                                        <p:tgtEl>
                                          <p:spTgt spid="104"/>
                                        </p:tgtEl>
                                      </p:cBhvr>
                                      <p:to x="100000" y="60000"/>
                                    </p:animScale>
                                    <p:animScale>
                                      <p:cBhvr>
                                        <p:cTn id="25" dur="166" decel="50000">
                                          <p:stCondLst>
                                            <p:cond delay="676"/>
                                          </p:stCondLst>
                                        </p:cTn>
                                        <p:tgtEl>
                                          <p:spTgt spid="104"/>
                                        </p:tgtEl>
                                      </p:cBhvr>
                                      <p:to x="100000" y="100000"/>
                                    </p:animScale>
                                    <p:animScale>
                                      <p:cBhvr>
                                        <p:cTn id="26" dur="26">
                                          <p:stCondLst>
                                            <p:cond delay="1312"/>
                                          </p:stCondLst>
                                        </p:cTn>
                                        <p:tgtEl>
                                          <p:spTgt spid="104"/>
                                        </p:tgtEl>
                                      </p:cBhvr>
                                      <p:to x="100000" y="80000"/>
                                    </p:animScale>
                                    <p:animScale>
                                      <p:cBhvr>
                                        <p:cTn id="27" dur="166" decel="50000">
                                          <p:stCondLst>
                                            <p:cond delay="1338"/>
                                          </p:stCondLst>
                                        </p:cTn>
                                        <p:tgtEl>
                                          <p:spTgt spid="104"/>
                                        </p:tgtEl>
                                      </p:cBhvr>
                                      <p:to x="100000" y="100000"/>
                                    </p:animScale>
                                    <p:animScale>
                                      <p:cBhvr>
                                        <p:cTn id="28" dur="26">
                                          <p:stCondLst>
                                            <p:cond delay="1642"/>
                                          </p:stCondLst>
                                        </p:cTn>
                                        <p:tgtEl>
                                          <p:spTgt spid="104"/>
                                        </p:tgtEl>
                                      </p:cBhvr>
                                      <p:to x="100000" y="90000"/>
                                    </p:animScale>
                                    <p:animScale>
                                      <p:cBhvr>
                                        <p:cTn id="29" dur="166" decel="50000">
                                          <p:stCondLst>
                                            <p:cond delay="1668"/>
                                          </p:stCondLst>
                                        </p:cTn>
                                        <p:tgtEl>
                                          <p:spTgt spid="104"/>
                                        </p:tgtEl>
                                      </p:cBhvr>
                                      <p:to x="100000" y="100000"/>
                                    </p:animScale>
                                    <p:animScale>
                                      <p:cBhvr>
                                        <p:cTn id="30" dur="26">
                                          <p:stCondLst>
                                            <p:cond delay="1808"/>
                                          </p:stCondLst>
                                        </p:cTn>
                                        <p:tgtEl>
                                          <p:spTgt spid="104"/>
                                        </p:tgtEl>
                                      </p:cBhvr>
                                      <p:to x="100000" y="95000"/>
                                    </p:animScale>
                                    <p:animScale>
                                      <p:cBhvr>
                                        <p:cTn id="31" dur="166" decel="50000">
                                          <p:stCondLst>
                                            <p:cond delay="1834"/>
                                          </p:stCondLst>
                                        </p:cTn>
                                        <p:tgtEl>
                                          <p:spTgt spid="10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3" grpId="0" animBg="1"/>
      <p:bldP spid="148" grpId="0" animBg="1"/>
      <p:bldP spid="10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800" y="50800"/>
            <a:ext cx="12056533" cy="156966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Remember. Fitness-related traits such as </a:t>
            </a:r>
            <a:r>
              <a:rPr lang="en-GB" sz="2400" dirty="0">
                <a:solidFill>
                  <a:srgbClr val="0000FF"/>
                </a:solidFill>
                <a:latin typeface="Arial" panose="020B0604020202020204" pitchFamily="34" charset="0"/>
                <a:cs typeface="Arial" panose="020B0604020202020204" pitchFamily="34" charset="0"/>
              </a:rPr>
              <a:t>grain yield </a:t>
            </a:r>
            <a:r>
              <a:rPr lang="en-GB" sz="2400" dirty="0">
                <a:latin typeface="Arial" panose="020B0604020202020204" pitchFamily="34" charset="0"/>
                <a:cs typeface="Arial" panose="020B0604020202020204" pitchFamily="34" charset="0"/>
              </a:rPr>
              <a:t>show </a:t>
            </a:r>
            <a:r>
              <a:rPr lang="en-GB" sz="2400" dirty="0">
                <a:solidFill>
                  <a:srgbClr val="0000FF"/>
                </a:solidFill>
                <a:latin typeface="Arial" panose="020B0604020202020204" pitchFamily="34" charset="0"/>
                <a:cs typeface="Arial" panose="020B0604020202020204" pitchFamily="34" charset="0"/>
              </a:rPr>
              <a:t>high heterosis </a:t>
            </a:r>
            <a:r>
              <a:rPr lang="en-GB" sz="2400" dirty="0">
                <a:latin typeface="Arial" panose="020B0604020202020204" pitchFamily="34" charset="0"/>
                <a:cs typeface="Arial" panose="020B0604020202020204" pitchFamily="34" charset="0"/>
              </a:rPr>
              <a:t>hence high inbreeding depression. Traits with a small impact on natural fitness such grain quality for baking (</a:t>
            </a:r>
            <a:r>
              <a:rPr lang="en-GB" sz="2400" dirty="0">
                <a:solidFill>
                  <a:srgbClr val="0000FF"/>
                </a:solidFill>
                <a:latin typeface="Arial" panose="020B0604020202020204" pitchFamily="34" charset="0"/>
                <a:cs typeface="Arial" panose="020B0604020202020204" pitchFamily="34" charset="0"/>
              </a:rPr>
              <a:t>grain protein content, protein composition)</a:t>
            </a:r>
            <a:r>
              <a:rPr lang="en-GB" sz="2400" dirty="0">
                <a:latin typeface="Arial" panose="020B0604020202020204" pitchFamily="34" charset="0"/>
                <a:cs typeface="Arial" panose="020B0604020202020204" pitchFamily="34" charset="0"/>
              </a:rPr>
              <a:t> show </a:t>
            </a:r>
            <a:r>
              <a:rPr lang="en-GB" sz="2400" dirty="0">
                <a:solidFill>
                  <a:srgbClr val="0000FF"/>
                </a:solidFill>
                <a:latin typeface="Arial" panose="020B0604020202020204" pitchFamily="34" charset="0"/>
                <a:cs typeface="Arial" panose="020B0604020202020204" pitchFamily="34" charset="0"/>
              </a:rPr>
              <a:t>little</a:t>
            </a:r>
            <a:r>
              <a:rPr lang="en-GB" sz="2400" dirty="0">
                <a:latin typeface="Arial" panose="020B0604020202020204" pitchFamily="34" charset="0"/>
                <a:cs typeface="Arial" panose="020B0604020202020204" pitchFamily="34" charset="0"/>
              </a:rPr>
              <a:t> </a:t>
            </a:r>
            <a:r>
              <a:rPr lang="en-GB" sz="2400" dirty="0">
                <a:solidFill>
                  <a:srgbClr val="0000FF"/>
                </a:solidFill>
                <a:latin typeface="Arial" panose="020B0604020202020204" pitchFamily="34" charset="0"/>
                <a:cs typeface="Arial" panose="020B0604020202020204" pitchFamily="34" charset="0"/>
              </a:rPr>
              <a:t>heterosis</a:t>
            </a:r>
            <a:r>
              <a:rPr lang="en-GB" sz="2400" dirty="0">
                <a:latin typeface="Arial" panose="020B0604020202020204" pitchFamily="34" charset="0"/>
                <a:cs typeface="Arial" panose="020B0604020202020204" pitchFamily="34" charset="0"/>
              </a:rPr>
              <a:t> hence small inbreeding depression.</a:t>
            </a:r>
          </a:p>
        </p:txBody>
      </p:sp>
      <p:sp>
        <p:nvSpPr>
          <p:cNvPr id="3" name="TextBox 2"/>
          <p:cNvSpPr txBox="1"/>
          <p:nvPr/>
        </p:nvSpPr>
        <p:spPr>
          <a:xfrm>
            <a:off x="50800" y="1693337"/>
            <a:ext cx="12056533" cy="92333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As long as the major part of heterosis is </a:t>
            </a:r>
            <a:r>
              <a:rPr lang="en-GB" dirty="0">
                <a:solidFill>
                  <a:schemeClr val="tx1">
                    <a:lumMod val="50000"/>
                    <a:lumOff val="50000"/>
                  </a:schemeClr>
                </a:solidFill>
                <a:latin typeface="Arial" panose="020B0604020202020204" pitchFamily="34" charset="0"/>
                <a:cs typeface="Arial" panose="020B0604020202020204" pitchFamily="34" charset="0"/>
              </a:rPr>
              <a:t>explained*</a:t>
            </a:r>
            <a:r>
              <a:rPr lang="en-GB" dirty="0">
                <a:latin typeface="Arial" panose="020B0604020202020204" pitchFamily="34" charset="0"/>
                <a:cs typeface="Arial" panose="020B0604020202020204" pitchFamily="34" charset="0"/>
              </a:rPr>
              <a:t> by the sum of single-locus dominance (d&gt;0, typically </a:t>
            </a:r>
            <a:r>
              <a:rPr lang="en-GB" dirty="0" err="1">
                <a:latin typeface="Arial" panose="020B0604020202020204" pitchFamily="34" charset="0"/>
                <a:cs typeface="Arial" panose="020B0604020202020204" pitchFamily="34" charset="0"/>
              </a:rPr>
              <a:t>d≤a</a:t>
            </a:r>
            <a:r>
              <a:rPr lang="en-GB" dirty="0">
                <a:latin typeface="Arial" panose="020B0604020202020204" pitchFamily="34" charset="0"/>
                <a:cs typeface="Arial" panose="020B0604020202020204" pitchFamily="34" charset="0"/>
              </a:rPr>
              <a:t>), we will use the following conceptual model: Dominance-recessive gene action of the alleles at loci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‘for’</a:t>
            </a:r>
            <a:r>
              <a:rPr lang="en-GB" dirty="0">
                <a:latin typeface="Arial" panose="020B0604020202020204" pitchFamily="34" charset="0"/>
                <a:cs typeface="Arial" panose="020B0604020202020204" pitchFamily="34" charset="0"/>
              </a:rPr>
              <a:t> Grain Yield and intermediate gene action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fo</a:t>
            </a:r>
            <a:r>
              <a:rPr lang="en-GB" dirty="0">
                <a:latin typeface="Arial" panose="020B0604020202020204" pitchFamily="34" charset="0"/>
                <a:cs typeface="Arial" panose="020B0604020202020204" pitchFamily="34" charset="0"/>
              </a:rPr>
              <a:t>r’ Baking Quality. To make it easy: a=d=1 for Grain Yield, a=1 but d=0 for Baking Quality. </a:t>
            </a:r>
          </a:p>
        </p:txBody>
      </p:sp>
      <p:pic>
        <p:nvPicPr>
          <p:cNvPr id="5122" name="Picture 2" descr="Gener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 y="2676330"/>
            <a:ext cx="6144768" cy="409651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269567" y="2782670"/>
            <a:ext cx="5837766" cy="3970318"/>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*explained? The genetic explanation of heterosis is specific to each trait and population. Whatever the ‚true‘ biological reason or explanation may be, much of it can be well modelled with the assumption of dominance-of-vigour-’making’ allele. Minor shares of the variation of heterosis are explained by assuming overdominance and/or epistasis. There is of course some ‘unexplained space’ needing for further research: Epigenetics for ins-</a:t>
            </a:r>
            <a:r>
              <a:rPr lang="en-GB" dirty="0" err="1">
                <a:solidFill>
                  <a:schemeClr val="tx1">
                    <a:lumMod val="50000"/>
                    <a:lumOff val="50000"/>
                  </a:schemeClr>
                </a:solidFill>
                <a:latin typeface="Arial" panose="020B0604020202020204" pitchFamily="34" charset="0"/>
                <a:cs typeface="Arial" panose="020B0604020202020204" pitchFamily="34" charset="0"/>
              </a:rPr>
              <a:t>tance</a:t>
            </a:r>
            <a:r>
              <a:rPr lang="en-GB" dirty="0">
                <a:solidFill>
                  <a:schemeClr val="tx1">
                    <a:lumMod val="50000"/>
                    <a:lumOff val="50000"/>
                  </a:schemeClr>
                </a:solidFill>
                <a:latin typeface="Arial" panose="020B0604020202020204" pitchFamily="34" charset="0"/>
                <a:cs typeface="Arial" panose="020B0604020202020204" pitchFamily="34" charset="0"/>
              </a:rPr>
              <a:t>. We must always be clear that our Quantitative-Genetic models are </a:t>
            </a:r>
            <a:r>
              <a:rPr lang="en-GB" dirty="0">
                <a:latin typeface="Arial" panose="020B0604020202020204" pitchFamily="34" charset="0"/>
                <a:cs typeface="Arial" panose="020B0604020202020204" pitchFamily="34" charset="0"/>
              </a:rPr>
              <a:t>Models</a:t>
            </a:r>
            <a:r>
              <a:rPr lang="en-GB" dirty="0">
                <a:solidFill>
                  <a:schemeClr val="tx1">
                    <a:lumMod val="50000"/>
                    <a:lumOff val="50000"/>
                  </a:schemeClr>
                </a:solidFill>
                <a:latin typeface="Arial" panose="020B0604020202020204" pitchFamily="34" charset="0"/>
                <a:cs typeface="Arial" panose="020B0604020202020204" pitchFamily="34" charset="0"/>
              </a:rPr>
              <a:t>. They ignore biological phenomena such as the </a:t>
            </a:r>
            <a:r>
              <a:rPr lang="en-GB" dirty="0" err="1">
                <a:solidFill>
                  <a:schemeClr val="tx1">
                    <a:lumMod val="50000"/>
                    <a:lumOff val="50000"/>
                  </a:schemeClr>
                </a:solidFill>
                <a:latin typeface="Arial" panose="020B0604020202020204" pitchFamily="34" charset="0"/>
                <a:cs typeface="Arial" panose="020B0604020202020204" pitchFamily="34" charset="0"/>
              </a:rPr>
              <a:t>Michelis</a:t>
            </a:r>
            <a:r>
              <a:rPr lang="en-GB" dirty="0">
                <a:solidFill>
                  <a:schemeClr val="tx1">
                    <a:lumMod val="50000"/>
                    <a:lumOff val="50000"/>
                  </a:schemeClr>
                </a:solidFill>
                <a:latin typeface="Arial" panose="020B0604020202020204" pitchFamily="34" charset="0"/>
                <a:cs typeface="Arial" panose="020B0604020202020204" pitchFamily="34" charset="0"/>
              </a:rPr>
              <a:t> Menten kinetics and so on. And: “Loci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‘for’</a:t>
            </a:r>
            <a:r>
              <a:rPr lang="en-GB" dirty="0">
                <a:solidFill>
                  <a:schemeClr val="tx1">
                    <a:lumMod val="50000"/>
                    <a:lumOff val="50000"/>
                  </a:schemeClr>
                </a:solidFill>
                <a:latin typeface="Arial" panose="020B0604020202020204" pitchFamily="34" charset="0"/>
                <a:cs typeface="Arial" panose="020B0604020202020204" pitchFamily="34" charset="0"/>
              </a:rPr>
              <a:t> grain yield“? Rather „Loci, the segregation of which have impact on the genetic variation of grain yield“. </a:t>
            </a:r>
            <a:r>
              <a:rPr lang="en-GB" i="1" dirty="0">
                <a:solidFill>
                  <a:schemeClr val="tx1">
                    <a:lumMod val="50000"/>
                    <a:lumOff val="50000"/>
                  </a:schemeClr>
                </a:solidFill>
                <a:latin typeface="Arial" panose="020B0604020202020204" pitchFamily="34" charset="0"/>
                <a:cs typeface="Arial" panose="020B0604020202020204" pitchFamily="34" charset="0"/>
              </a:rPr>
              <a:t>Cave res </a:t>
            </a:r>
            <a:r>
              <a:rPr lang="en-GB" i="1" dirty="0" err="1">
                <a:solidFill>
                  <a:schemeClr val="tx1">
                    <a:lumMod val="50000"/>
                    <a:lumOff val="50000"/>
                  </a:schemeClr>
                </a:solidFill>
                <a:latin typeface="Arial" panose="020B0604020202020204" pitchFamily="34" charset="0"/>
                <a:cs typeface="Arial" panose="020B0604020202020204" pitchFamily="34" charset="0"/>
              </a:rPr>
              <a:t>parvas</a:t>
            </a:r>
            <a:r>
              <a:rPr lang="en-GB" i="1" dirty="0">
                <a:solidFill>
                  <a:schemeClr val="tx1">
                    <a:lumMod val="50000"/>
                    <a:lumOff val="50000"/>
                  </a:schemeClr>
                </a:solidFill>
                <a:latin typeface="Arial" panose="020B0604020202020204" pitchFamily="34" charset="0"/>
                <a:cs typeface="Arial" panose="020B0604020202020204" pitchFamily="34" charset="0"/>
              </a:rPr>
              <a:t>!</a:t>
            </a:r>
          </a:p>
        </p:txBody>
      </p:sp>
      <p:sp>
        <p:nvSpPr>
          <p:cNvPr id="6" name="TextBox 5"/>
          <p:cNvSpPr txBox="1"/>
          <p:nvPr/>
        </p:nvSpPr>
        <p:spPr>
          <a:xfrm>
            <a:off x="-31527" y="4135967"/>
            <a:ext cx="1032933"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“a=d=1”</a:t>
            </a:r>
          </a:p>
        </p:txBody>
      </p:sp>
      <p:sp>
        <p:nvSpPr>
          <p:cNvPr id="8" name="TextBox 7"/>
          <p:cNvSpPr txBox="1"/>
          <p:nvPr/>
        </p:nvSpPr>
        <p:spPr>
          <a:xfrm>
            <a:off x="4504237" y="3793071"/>
            <a:ext cx="1261810"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“a=1; d=0”</a:t>
            </a:r>
          </a:p>
        </p:txBody>
      </p:sp>
      <p:sp>
        <p:nvSpPr>
          <p:cNvPr id="9" name="Textfeld 5">
            <a:extLst>
              <a:ext uri="{FF2B5EF4-FFF2-40B4-BE49-F238E27FC236}">
                <a16:creationId xmlns:a16="http://schemas.microsoft.com/office/drawing/2014/main" id="{C4D47CFC-AB77-4987-9086-30AD1AB26335}"/>
              </a:ext>
            </a:extLst>
          </p:cNvPr>
          <p:cNvSpPr txBox="1"/>
          <p:nvPr/>
        </p:nvSpPr>
        <p:spPr>
          <a:xfrm>
            <a:off x="11518642" y="6356230"/>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25</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91389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698035259"/>
              </p:ext>
            </p:extLst>
          </p:nvPr>
        </p:nvGraphicFramePr>
        <p:xfrm>
          <a:off x="71999" y="1374449"/>
          <a:ext cx="6701334" cy="365760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778901">
                  <a:extLst>
                    <a:ext uri="{9D8B030D-6E8A-4147-A177-3AD203B41FA5}">
                      <a16:colId xmlns:a16="http://schemas.microsoft.com/office/drawing/2014/main" val="383845807"/>
                    </a:ext>
                  </a:extLst>
                </a:gridCol>
                <a:gridCol w="478367">
                  <a:extLst>
                    <a:ext uri="{9D8B030D-6E8A-4147-A177-3AD203B41FA5}">
                      <a16:colId xmlns:a16="http://schemas.microsoft.com/office/drawing/2014/main" val="2050800119"/>
                    </a:ext>
                  </a:extLst>
                </a:gridCol>
                <a:gridCol w="588433">
                  <a:extLst>
                    <a:ext uri="{9D8B030D-6E8A-4147-A177-3AD203B41FA5}">
                      <a16:colId xmlns:a16="http://schemas.microsoft.com/office/drawing/2014/main" val="1951581753"/>
                    </a:ext>
                  </a:extLst>
                </a:gridCol>
                <a:gridCol w="702733">
                  <a:extLst>
                    <a:ext uri="{9D8B030D-6E8A-4147-A177-3AD203B41FA5}">
                      <a16:colId xmlns:a16="http://schemas.microsoft.com/office/drawing/2014/main" val="1440537247"/>
                    </a:ext>
                  </a:extLst>
                </a:gridCol>
                <a:gridCol w="1155700">
                  <a:extLst>
                    <a:ext uri="{9D8B030D-6E8A-4147-A177-3AD203B41FA5}">
                      <a16:colId xmlns:a16="http://schemas.microsoft.com/office/drawing/2014/main" val="4101854267"/>
                    </a:ext>
                  </a:extLst>
                </a:gridCol>
                <a:gridCol w="960967">
                  <a:extLst>
                    <a:ext uri="{9D8B030D-6E8A-4147-A177-3AD203B41FA5}">
                      <a16:colId xmlns:a16="http://schemas.microsoft.com/office/drawing/2014/main" val="1172108885"/>
                    </a:ext>
                  </a:extLst>
                </a:gridCol>
                <a:gridCol w="1092200">
                  <a:extLst>
                    <a:ext uri="{9D8B030D-6E8A-4147-A177-3AD203B41FA5}">
                      <a16:colId xmlns:a16="http://schemas.microsoft.com/office/drawing/2014/main" val="2756286393"/>
                    </a:ext>
                  </a:extLst>
                </a:gridCol>
                <a:gridCol w="944033">
                  <a:extLst>
                    <a:ext uri="{9D8B030D-6E8A-4147-A177-3AD203B41FA5}">
                      <a16:colId xmlns:a16="http://schemas.microsoft.com/office/drawing/2014/main" val="4142563052"/>
                    </a:ext>
                  </a:extLst>
                </a:gridCol>
              </a:tblGrid>
              <a:tr h="0">
                <a:tc rowSpan="2">
                  <a:txBody>
                    <a:bodyPr/>
                    <a:lstStyle/>
                    <a:p>
                      <a:r>
                        <a:rPr lang="en-GB" b="0" dirty="0">
                          <a:solidFill>
                            <a:schemeClr val="tx1"/>
                          </a:solidFill>
                          <a:latin typeface="Arial" panose="020B0604020202020204" pitchFamily="34" charset="0"/>
                          <a:cs typeface="Arial" panose="020B0604020202020204" pitchFamily="34" charset="0"/>
                        </a:rPr>
                        <a:t>Trait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a:r>
                        <a:rPr lang="en-GB" b="0" dirty="0">
                          <a:solidFill>
                            <a:schemeClr val="tx1"/>
                          </a:solidFill>
                          <a:latin typeface="Arial" panose="020B0604020202020204" pitchFamily="34" charset="0"/>
                          <a:cs typeface="Arial" panose="020B0604020202020204" pitchFamily="34" charset="0"/>
                        </a:rPr>
                        <a:t>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a:r>
                        <a:rPr lang="en-GB" b="0" dirty="0">
                          <a:solidFill>
                            <a:schemeClr val="tx1"/>
                          </a:solidFill>
                          <a:latin typeface="Arial" panose="020B0604020202020204" pitchFamily="34" charset="0"/>
                          <a:cs typeface="Arial" panose="020B0604020202020204" pitchFamily="34" charset="0"/>
                        </a:rPr>
                        <a:t>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a:r>
                        <a:rPr lang="en-GB" b="0" dirty="0">
                          <a:solidFill>
                            <a:schemeClr val="tx1"/>
                          </a:solidFill>
                          <a:latin typeface="Arial" panose="020B0604020202020204" pitchFamily="34" charset="0"/>
                          <a:cs typeface="Arial" panose="020B0604020202020204" pitchFamily="34" charset="0"/>
                        </a:rPr>
                        <a:t>F</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a:r>
                        <a:rPr lang="en-GB" b="0" dirty="0">
                          <a:solidFill>
                            <a:schemeClr val="tx1"/>
                          </a:solidFill>
                          <a:latin typeface="Arial" panose="020B0604020202020204" pitchFamily="34" charset="0"/>
                          <a:cs typeface="Arial" panose="020B0604020202020204" pitchFamily="34" charset="0"/>
                        </a:rPr>
                        <a:t>p(A1)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a:r>
                        <a:rPr lang="en-GB" b="0" dirty="0">
                          <a:solidFill>
                            <a:schemeClr val="tx1"/>
                          </a:solidFill>
                          <a:latin typeface="Arial" panose="020B0604020202020204" pitchFamily="34" charset="0"/>
                          <a:cs typeface="Arial" panose="020B0604020202020204" pitchFamily="34" charset="0"/>
                        </a:rPr>
                        <a:t>σ²</a:t>
                      </a:r>
                      <a:r>
                        <a:rPr lang="en-GB" b="0" baseline="-25000" dirty="0">
                          <a:solidFill>
                            <a:schemeClr val="tx1"/>
                          </a:solidFill>
                          <a:latin typeface="Arial" panose="020B0604020202020204" pitchFamily="34" charset="0"/>
                          <a:cs typeface="Arial" panose="020B0604020202020204" pitchFamily="34" charset="0"/>
                        </a:rPr>
                        <a:t>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0" dirty="0">
                          <a:solidFill>
                            <a:schemeClr val="tx1"/>
                          </a:solidFill>
                          <a:latin typeface="Arial" panose="020B0604020202020204" pitchFamily="34" charset="0"/>
                          <a:cs typeface="Arial" panose="020B0604020202020204" pitchFamily="34" charset="0"/>
                        </a:rPr>
                        <a:t>Amount realized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67823823"/>
                  </a:ext>
                </a:extLst>
              </a:tr>
              <a:tr h="0">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0" dirty="0">
                          <a:solidFill>
                            <a:schemeClr val="tx1"/>
                          </a:solidFill>
                          <a:latin typeface="Arial" panose="020B0604020202020204" pitchFamily="34" charset="0"/>
                          <a:cs typeface="Arial" panose="020B0604020202020204" pitchFamily="34" charset="0"/>
                        </a:rPr>
                        <a:t>σ²</a:t>
                      </a:r>
                      <a:r>
                        <a:rPr lang="en-GB" b="0" baseline="-25000" dirty="0">
                          <a:solidFill>
                            <a:schemeClr val="tx1"/>
                          </a:solidFill>
                          <a:latin typeface="Arial" panose="020B0604020202020204" pitchFamily="34" charset="0"/>
                          <a:cs typeface="Arial" panose="020B0604020202020204" pitchFamily="34" charset="0"/>
                        </a:rPr>
                        <a:t>A</a:t>
                      </a:r>
                      <a:r>
                        <a:rPr lang="en-GB" b="0" dirty="0">
                          <a:solidFill>
                            <a:schemeClr val="tx1"/>
                          </a:solidFill>
                          <a:latin typeface="Arial" panose="020B0604020202020204" pitchFamily="34" charset="0"/>
                          <a:cs typeface="Arial" panose="020B0604020202020204" pitchFamily="34" charset="0"/>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0" dirty="0">
                          <a:solidFill>
                            <a:schemeClr val="tx1"/>
                          </a:solidFill>
                          <a:latin typeface="Arial" panose="020B0604020202020204" pitchFamily="34" charset="0"/>
                          <a:cs typeface="Arial" panose="020B0604020202020204" pitchFamily="34" charset="0"/>
                        </a:rPr>
                        <a:t>σ²</a:t>
                      </a:r>
                      <a:r>
                        <a:rPr lang="en-GB" b="0" baseline="-25000" dirty="0">
                          <a:solidFill>
                            <a:schemeClr val="tx1"/>
                          </a:solidFill>
                          <a:latin typeface="Arial" panose="020B0604020202020204" pitchFamily="34" charset="0"/>
                          <a:cs typeface="Arial" panose="020B0604020202020204" pitchFamily="34" charset="0"/>
                        </a:rPr>
                        <a:t>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2132697"/>
                  </a:ext>
                </a:extLst>
              </a:tr>
              <a:tr h="0">
                <a:tc row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chemeClr val="tx1"/>
                          </a:solidFill>
                          <a:latin typeface="Arial" panose="020B0604020202020204" pitchFamily="34" charset="0"/>
                          <a:cs typeface="Arial" panose="020B0604020202020204" pitchFamily="34" charset="0"/>
                        </a:rPr>
                        <a:t>Grain</a:t>
                      </a:r>
                      <a:br>
                        <a:rPr lang="en-GB" b="0" dirty="0">
                          <a:solidFill>
                            <a:schemeClr val="tx1"/>
                          </a:solidFill>
                          <a:latin typeface="Arial" panose="020B0604020202020204" pitchFamily="34" charset="0"/>
                          <a:cs typeface="Arial" panose="020B0604020202020204" pitchFamily="34" charset="0"/>
                        </a:rPr>
                      </a:br>
                      <a:r>
                        <a:rPr lang="en-GB" b="0" noProof="0" dirty="0">
                          <a:solidFill>
                            <a:schemeClr val="tx1"/>
                          </a:solidFill>
                          <a:latin typeface="Arial" panose="020B0604020202020204" pitchFamily="34" charset="0"/>
                          <a:cs typeface="Arial" panose="020B0604020202020204" pitchFamily="34" charset="0"/>
                        </a:rPr>
                        <a:t>yield</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8">
                  <a:txBody>
                    <a:bodyPr/>
                    <a:lstStyle/>
                    <a:p>
                      <a:pPr algn="ctr"/>
                      <a:r>
                        <a:rPr lang="en-GB" b="0" dirty="0">
                          <a:solidFill>
                            <a:schemeClr val="tx1"/>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pPr algn="ctr"/>
                      <a:r>
                        <a:rPr lang="en-GB" b="0" dirty="0">
                          <a:solidFill>
                            <a:schemeClr val="tx1"/>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CC00"/>
                    </a:solidFill>
                  </a:tcPr>
                </a:tc>
                <a:tc rowSpan="2">
                  <a:txBody>
                    <a:bodyPr/>
                    <a:lstStyle/>
                    <a:p>
                      <a:pPr algn="ctr"/>
                      <a:r>
                        <a:rPr lang="en-GB" b="0" dirty="0">
                          <a:solidFill>
                            <a:schemeClr val="tx1"/>
                          </a:solidFill>
                          <a:latin typeface="Arial" panose="020B0604020202020204" pitchFamily="34" charset="0"/>
                          <a:cs typeface="Arial" panose="020B060402020202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GB" sz="1800" b="0" i="0" u="none" strike="noStrike" kern="1200" dirty="0">
                          <a:solidFill>
                            <a:schemeClr val="tx1"/>
                          </a:solidFill>
                          <a:effectLst/>
                          <a:latin typeface="Arial" panose="020B0604020202020204" pitchFamily="34" charset="0"/>
                          <a:ea typeface="+mn-ea"/>
                          <a:cs typeface="+mn-cs"/>
                        </a:rPr>
                        <a:t>0.29289</a:t>
                      </a:r>
                      <a:r>
                        <a:rPr lang="en-GB" sz="1800" b="0" i="0" u="none" strike="noStrike" kern="1200" dirty="0">
                          <a:solidFill>
                            <a:schemeClr val="bg1"/>
                          </a:solidFill>
                          <a:effectLst/>
                          <a:latin typeface="Arial" panose="020B0604020202020204" pitchFamily="34" charset="0"/>
                          <a:ea typeface="+mn-ea"/>
                          <a:cs typeface="+mn-cs"/>
                        </a:rPr>
                        <a:t>.</a:t>
                      </a:r>
                      <a:r>
                        <a:rPr lang="en-GB" sz="1800" b="0" i="0" u="none" strike="noStrike" kern="1200" dirty="0">
                          <a:solidFill>
                            <a:srgbClr val="C00000"/>
                          </a:solidFill>
                          <a:effectLst/>
                          <a:latin typeface="Arial" panose="020B0604020202020204" pitchFamily="34" charset="0"/>
                          <a:ea typeface="+mn-ea"/>
                          <a:cs typeface="+mn-cs"/>
                        </a:rPr>
                        <a:t>  </a:t>
                      </a: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FF"/>
                    </a:solidFill>
                  </a:tcPr>
                </a:tc>
                <a:tc>
                  <a:txBody>
                    <a:bodyPr/>
                    <a:lstStyle/>
                    <a:p>
                      <a:pPr algn="r"/>
                      <a:r>
                        <a:rPr lang="en-GB" b="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GB" b="0" dirty="0">
                          <a:solidFill>
                            <a:schemeClr val="tx1"/>
                          </a:solidFill>
                          <a:latin typeface="Arial" panose="020B0604020202020204" pitchFamily="34" charset="0"/>
                          <a:cs typeface="Arial" panose="020B0604020202020204" pitchFamily="34" charset="0"/>
                        </a:rPr>
                        <a:t>82.84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GB" b="0" dirty="0">
                          <a:solidFill>
                            <a:schemeClr val="tx1"/>
                          </a:solidFill>
                          <a:latin typeface="Arial" panose="020B0604020202020204" pitchFamily="34" charset="0"/>
                          <a:cs typeface="Arial" panose="020B0604020202020204" pitchFamily="34" charset="0"/>
                        </a:rPr>
                        <a:t>17.16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35957376"/>
                  </a:ext>
                </a:extLst>
              </a:tr>
              <a:tr h="0">
                <a:tc vMerge="1">
                  <a:txBody>
                    <a:bodyPr/>
                    <a:lstStyle/>
                    <a:p>
                      <a:endParaRPr lang="en-GB"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GB"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GB"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GB" b="0" dirty="0">
                          <a:solidFill>
                            <a:schemeClr val="tx1"/>
                          </a:solidFill>
                          <a:latin typeface="Arial" panose="020B0604020202020204" pitchFamily="34" charset="0"/>
                          <a:cs typeface="Arial" panose="020B0604020202020204" pitchFamily="34" charset="0"/>
                        </a:rPr>
                        <a:t>0.50000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GB" b="0" dirty="0">
                          <a:solidFill>
                            <a:schemeClr val="tx1"/>
                          </a:solidFill>
                          <a:latin typeface="Arial" panose="020B0604020202020204" pitchFamily="34" charset="0"/>
                          <a:cs typeface="Arial" panose="020B0604020202020204" pitchFamily="34" charset="0"/>
                        </a:rPr>
                        <a:t>75.00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GB" b="0" dirty="0">
                          <a:solidFill>
                            <a:schemeClr val="tx1"/>
                          </a:solidFill>
                          <a:latin typeface="Arial" panose="020B0604020202020204" pitchFamily="34" charset="0"/>
                          <a:cs typeface="Arial" panose="020B0604020202020204" pitchFamily="34" charset="0"/>
                        </a:rPr>
                        <a:t>50.00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GB" b="0" dirty="0">
                          <a:solidFill>
                            <a:schemeClr val="tx1"/>
                          </a:solidFill>
                          <a:latin typeface="Arial" panose="020B0604020202020204" pitchFamily="34" charset="0"/>
                          <a:cs typeface="Arial" panose="020B0604020202020204" pitchFamily="34" charset="0"/>
                        </a:rPr>
                        <a:t>25.00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94702526"/>
                  </a:ext>
                </a:extLst>
              </a:tr>
              <a:tr h="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a:r>
                        <a:rPr lang="en-GB" b="0" dirty="0">
                          <a:solidFill>
                            <a:schemeClr val="tx1"/>
                          </a:solidFill>
                          <a:latin typeface="Arial" panose="020B0604020202020204" pitchFamily="34" charset="0"/>
                          <a:cs typeface="Arial" panose="020B0604020202020204" pitchFamily="34"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800" b="0" i="0" u="none" strike="noStrike" dirty="0">
                          <a:solidFill>
                            <a:schemeClr val="tx1"/>
                          </a:solidFill>
                          <a:effectLst/>
                          <a:latin typeface="Arial" panose="020B0604020202020204" pitchFamily="34" charset="0"/>
                        </a:rPr>
                        <a:t>0.29289</a:t>
                      </a:r>
                      <a:endParaRPr lang="en-GB" b="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FF"/>
                    </a:solidFill>
                  </a:tcPr>
                </a:tc>
                <a:tc>
                  <a:txBody>
                    <a:bodyPr/>
                    <a:lstStyle/>
                    <a:p>
                      <a:pPr algn="r"/>
                      <a:r>
                        <a:rPr lang="en-GB" b="0" dirty="0">
                          <a:solidFill>
                            <a:schemeClr val="tx1"/>
                          </a:solidFill>
                          <a:latin typeface="Arial" panose="020B0604020202020204" pitchFamily="34" charset="0"/>
                          <a:cs typeface="Arial" panose="020B0604020202020204" pitchFamily="34" charset="0"/>
                        </a:rPr>
                        <a:t>82.84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b="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165.68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algn="r"/>
                      <a:r>
                        <a:rPr lang="en-GB" b="0" dirty="0">
                          <a:solidFill>
                            <a:schemeClr val="tx1"/>
                          </a:solidFill>
                          <a:latin typeface="Arial" panose="020B0604020202020204" pitchFamily="34" charset="0"/>
                          <a:cs typeface="Arial" panose="020B0604020202020204" pitchFamily="34" charset="0"/>
                        </a:rPr>
                        <a:t>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extLst>
                  <a:ext uri="{0D108BD9-81ED-4DB2-BD59-A6C34878D82A}">
                    <a16:rowId xmlns:a16="http://schemas.microsoft.com/office/drawing/2014/main" val="2612914560"/>
                  </a:ext>
                </a:extLst>
              </a:tr>
              <a:tr h="0">
                <a:tc vMerge="1">
                  <a:txBody>
                    <a:bodyPr/>
                    <a:lstStyle/>
                    <a:p>
                      <a:endParaRPr lang="en-GB"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GB"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GB"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GB" b="0" dirty="0">
                          <a:solidFill>
                            <a:schemeClr val="tx1"/>
                          </a:solidFill>
                          <a:latin typeface="Arial" panose="020B0604020202020204" pitchFamily="34" charset="0"/>
                          <a:cs typeface="Arial" panose="020B0604020202020204" pitchFamily="34" charset="0"/>
                        </a:rPr>
                        <a:t>0.50000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algn="r"/>
                      <a:r>
                        <a:rPr lang="en-GB" b="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algn="r"/>
                      <a:r>
                        <a:rPr lang="en-GB" b="0" dirty="0">
                          <a:solidFill>
                            <a:schemeClr val="tx1"/>
                          </a:solidFill>
                          <a:latin typeface="Arial" panose="020B0604020202020204" pitchFamily="34" charset="0"/>
                          <a:cs typeface="Arial" panose="020B0604020202020204" pitchFamily="34" charset="0"/>
                        </a:rPr>
                        <a:t>100.00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algn="r"/>
                      <a:r>
                        <a:rPr lang="en-GB" b="0" dirty="0">
                          <a:solidFill>
                            <a:schemeClr val="tx1"/>
                          </a:solidFill>
                          <a:latin typeface="Arial" panose="020B0604020202020204" pitchFamily="34" charset="0"/>
                          <a:cs typeface="Arial" panose="020B0604020202020204" pitchFamily="34" charset="0"/>
                        </a:rPr>
                        <a:t>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extLst>
                  <a:ext uri="{0D108BD9-81ED-4DB2-BD59-A6C34878D82A}">
                    <a16:rowId xmlns:a16="http://schemas.microsoft.com/office/drawing/2014/main" val="3442797906"/>
                  </a:ext>
                </a:extLst>
              </a:tr>
              <a:tr h="0">
                <a:tc rowSpan="4">
                  <a:txBody>
                    <a:bodyPr/>
                    <a:lstStyle/>
                    <a:p>
                      <a:pPr algn="ctr"/>
                      <a:r>
                        <a:rPr lang="en-GB" b="0" dirty="0">
                          <a:solidFill>
                            <a:schemeClr val="tx1"/>
                          </a:solidFill>
                          <a:latin typeface="Arial" panose="020B0604020202020204" pitchFamily="34" charset="0"/>
                          <a:cs typeface="Arial" panose="020B0604020202020204" pitchFamily="34" charset="0"/>
                        </a:rPr>
                        <a:t>Baking </a:t>
                      </a:r>
                      <a:br>
                        <a:rPr lang="en-GB" b="0" dirty="0">
                          <a:solidFill>
                            <a:schemeClr val="tx1"/>
                          </a:solidFill>
                          <a:latin typeface="Arial" panose="020B0604020202020204" pitchFamily="34" charset="0"/>
                          <a:cs typeface="Arial" panose="020B0604020202020204" pitchFamily="34" charset="0"/>
                        </a:rPr>
                      </a:br>
                      <a:r>
                        <a:rPr lang="en-GB" b="0" dirty="0">
                          <a:solidFill>
                            <a:schemeClr val="tx1"/>
                          </a:solidFill>
                          <a:latin typeface="Arial" panose="020B0604020202020204" pitchFamily="34" charset="0"/>
                          <a:cs typeface="Arial" panose="020B0604020202020204" pitchFamily="34" charset="0"/>
                        </a:rPr>
                        <a:t>quality</a:t>
                      </a:r>
                    </a:p>
                  </a:txBody>
                  <a:tcPr vert="vert27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pPr algn="ctr"/>
                      <a:r>
                        <a:rPr lang="en-GB" b="0" dirty="0">
                          <a:solidFill>
                            <a:schemeClr val="tx1"/>
                          </a:solidFill>
                          <a:latin typeface="Arial" panose="020B0604020202020204" pitchFamily="34" charset="0"/>
                          <a:cs typeface="Arial" panose="020B0604020202020204" pitchFamily="34" charset="0"/>
                        </a:rPr>
                        <a:t>0</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a:r>
                        <a:rPr lang="en-GB" b="0" dirty="0">
                          <a:solidFill>
                            <a:schemeClr val="tx1"/>
                          </a:solidFill>
                          <a:latin typeface="Arial" panose="020B0604020202020204" pitchFamily="34" charset="0"/>
                          <a:cs typeface="Arial" panose="020B060402020202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800" b="0" i="0" u="none" strike="noStrike" dirty="0">
                          <a:solidFill>
                            <a:schemeClr val="tx1"/>
                          </a:solidFill>
                          <a:effectLst/>
                          <a:latin typeface="Arial" panose="020B0604020202020204" pitchFamily="34" charset="0"/>
                        </a:rPr>
                        <a:t>0.29289</a:t>
                      </a: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FF"/>
                    </a:solidFill>
                  </a:tcPr>
                </a:tc>
                <a:tc>
                  <a:txBody>
                    <a:bodyPr/>
                    <a:lstStyle/>
                    <a:p>
                      <a:pPr algn="r"/>
                      <a:r>
                        <a:rPr lang="en-GB" b="0" dirty="0">
                          <a:solidFill>
                            <a:schemeClr val="tx1"/>
                          </a:solidFill>
                          <a:latin typeface="Arial" panose="020B0604020202020204" pitchFamily="34" charset="0"/>
                          <a:cs typeface="Arial" panose="020B0604020202020204" pitchFamily="34" charset="0"/>
                        </a:rPr>
                        <a:t>41.42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GB" b="0" dirty="0">
                          <a:solidFill>
                            <a:schemeClr val="tx1"/>
                          </a:solidFill>
                          <a:latin typeface="Arial" panose="020B0604020202020204" pitchFamily="34" charset="0"/>
                          <a:cs typeface="Arial" panose="020B0604020202020204" pitchFamily="34" charset="0"/>
                        </a:rPr>
                        <a:t>41.42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GB" b="0" dirty="0">
                          <a:solidFill>
                            <a:schemeClr val="tx1"/>
                          </a:solidFill>
                          <a:latin typeface="Arial" panose="020B0604020202020204" pitchFamily="34" charset="0"/>
                          <a:cs typeface="Arial" panose="020B0604020202020204" pitchFamily="34" charset="0"/>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43952175"/>
                  </a:ext>
                </a:extLst>
              </a:tr>
              <a:tr h="0">
                <a:tc vMerge="1">
                  <a:txBody>
                    <a:bodyPr/>
                    <a:lstStyle/>
                    <a:p>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b="0" dirty="0">
                          <a:solidFill>
                            <a:schemeClr val="tx1"/>
                          </a:solidFill>
                          <a:latin typeface="Arial" panose="020B0604020202020204" pitchFamily="34" charset="0"/>
                          <a:cs typeface="Arial" panose="020B0604020202020204" pitchFamily="34" charset="0"/>
                        </a:rPr>
                        <a:t>0.50000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GB" b="0" dirty="0">
                          <a:solidFill>
                            <a:schemeClr val="tx1"/>
                          </a:solidFill>
                          <a:latin typeface="Arial" panose="020B0604020202020204" pitchFamily="34" charset="0"/>
                          <a:cs typeface="Arial" panose="020B0604020202020204" pitchFamily="34" charset="0"/>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GB" b="0" dirty="0">
                          <a:solidFill>
                            <a:schemeClr val="tx1"/>
                          </a:solidFill>
                          <a:latin typeface="Arial" panose="020B0604020202020204" pitchFamily="34" charset="0"/>
                          <a:cs typeface="Arial" panose="020B0604020202020204" pitchFamily="34" charset="0"/>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GB" b="0" dirty="0">
                          <a:solidFill>
                            <a:schemeClr val="tx1"/>
                          </a:solidFill>
                          <a:latin typeface="Arial" panose="020B0604020202020204" pitchFamily="34" charset="0"/>
                          <a:cs typeface="Arial" panose="020B0604020202020204" pitchFamily="34" charset="0"/>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3577283"/>
                  </a:ext>
                </a:extLst>
              </a:tr>
              <a:tr h="0">
                <a:tc vMerge="1">
                  <a:txBody>
                    <a:bodyPr/>
                    <a:lstStyle/>
                    <a:p>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a:r>
                        <a:rPr lang="en-GB" b="0" dirty="0">
                          <a:solidFill>
                            <a:schemeClr val="tx1"/>
                          </a:solidFill>
                          <a:latin typeface="Arial" panose="020B0604020202020204" pitchFamily="34" charset="0"/>
                          <a:cs typeface="Arial" panose="020B0604020202020204" pitchFamily="34"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800" b="0" i="0" u="none" strike="noStrike" dirty="0">
                          <a:solidFill>
                            <a:schemeClr val="tx1"/>
                          </a:solidFill>
                          <a:effectLst/>
                          <a:latin typeface="Arial" panose="020B0604020202020204" pitchFamily="34" charset="0"/>
                        </a:rPr>
                        <a:t>0.29289</a:t>
                      </a: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FF"/>
                    </a:solidFill>
                  </a:tcPr>
                </a:tc>
                <a:tc>
                  <a:txBody>
                    <a:bodyPr/>
                    <a:lstStyle/>
                    <a:p>
                      <a:pPr algn="r"/>
                      <a:r>
                        <a:rPr lang="en-GB" b="0" dirty="0">
                          <a:solidFill>
                            <a:schemeClr val="tx1"/>
                          </a:solidFill>
                          <a:latin typeface="Arial" panose="020B0604020202020204" pitchFamily="34" charset="0"/>
                          <a:cs typeface="Arial" panose="020B0604020202020204" pitchFamily="34" charset="0"/>
                        </a:rPr>
                        <a:t>82.84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algn="r"/>
                      <a:r>
                        <a:rPr lang="en-GB" b="0" dirty="0">
                          <a:solidFill>
                            <a:schemeClr val="tx1"/>
                          </a:solidFill>
                          <a:latin typeface="Arial" panose="020B0604020202020204" pitchFamily="34" charset="0"/>
                          <a:cs typeface="Arial" panose="020B0604020202020204" pitchFamily="34" charset="0"/>
                        </a:rPr>
                        <a:t>82.84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algn="r"/>
                      <a:r>
                        <a:rPr lang="en-GB" b="0" dirty="0">
                          <a:solidFill>
                            <a:schemeClr val="tx1"/>
                          </a:solidFill>
                          <a:latin typeface="Arial" panose="020B0604020202020204" pitchFamily="34" charset="0"/>
                          <a:cs typeface="Arial" panose="020B0604020202020204" pitchFamily="34" charset="0"/>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extLst>
                  <a:ext uri="{0D108BD9-81ED-4DB2-BD59-A6C34878D82A}">
                    <a16:rowId xmlns:a16="http://schemas.microsoft.com/office/drawing/2014/main" val="2186793986"/>
                  </a:ext>
                </a:extLst>
              </a:tr>
              <a:tr h="0">
                <a:tc vMerge="1">
                  <a:txBody>
                    <a:bodyPr/>
                    <a:lstStyle/>
                    <a:p>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b="0" dirty="0">
                          <a:solidFill>
                            <a:schemeClr val="tx1"/>
                          </a:solidFill>
                          <a:latin typeface="Arial" panose="020B0604020202020204" pitchFamily="34" charset="0"/>
                          <a:cs typeface="Arial" panose="020B0604020202020204" pitchFamily="34" charset="0"/>
                        </a:rPr>
                        <a:t>0.50000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algn="r"/>
                      <a:r>
                        <a:rPr lang="en-GB" b="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algn="r"/>
                      <a:r>
                        <a:rPr lang="en-GB" b="0" dirty="0">
                          <a:solidFill>
                            <a:schemeClr val="tx1"/>
                          </a:solidFill>
                          <a:latin typeface="Arial" panose="020B0604020202020204" pitchFamily="34" charset="0"/>
                          <a:cs typeface="Arial" panose="020B0604020202020204" pitchFamily="34" charset="0"/>
                        </a:rPr>
                        <a:t>100.00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algn="r"/>
                      <a:r>
                        <a:rPr lang="en-GB" b="0" dirty="0">
                          <a:solidFill>
                            <a:schemeClr val="tx1"/>
                          </a:solidFill>
                          <a:latin typeface="Arial" panose="020B0604020202020204" pitchFamily="34" charset="0"/>
                          <a:cs typeface="Arial" panose="020B0604020202020204" pitchFamily="34" charset="0"/>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extLst>
                  <a:ext uri="{0D108BD9-81ED-4DB2-BD59-A6C34878D82A}">
                    <a16:rowId xmlns:a16="http://schemas.microsoft.com/office/drawing/2014/main" val="2199046865"/>
                  </a:ext>
                </a:extLst>
              </a:tr>
            </a:tbl>
          </a:graphicData>
        </a:graphic>
      </p:graphicFrame>
      <p:sp>
        <p:nvSpPr>
          <p:cNvPr id="104" name="TextBox 103"/>
          <p:cNvSpPr txBox="1"/>
          <p:nvPr/>
        </p:nvSpPr>
        <p:spPr>
          <a:xfrm>
            <a:off x="71999" y="5063072"/>
            <a:ext cx="12049177" cy="1685077"/>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pPr>
              <a:lnSpc>
                <a:spcPct val="115000"/>
              </a:lnSpc>
              <a:spcAft>
                <a:spcPts val="1000"/>
              </a:spcAft>
            </a:pPr>
            <a:r>
              <a:rPr lang="en-GB" dirty="0">
                <a:latin typeface="Arial" panose="020B0604020202020204" pitchFamily="34" charset="0"/>
                <a:cs typeface="Arial" panose="020B0604020202020204" pitchFamily="34" charset="0"/>
              </a:rPr>
              <a:t>You see the outcome. With dominance (</a:t>
            </a:r>
            <a:r>
              <a:rPr lang="en-GB" dirty="0">
                <a:highlight>
                  <a:srgbClr val="00FF00"/>
                </a:highlight>
                <a:latin typeface="Arial" panose="020B0604020202020204" pitchFamily="34" charset="0"/>
                <a:ea typeface="Calibri" panose="020F0502020204030204" pitchFamily="34" charset="0"/>
                <a:cs typeface="Times New Roman" panose="02020603050405020304" pitchFamily="18" charset="0"/>
              </a:rPr>
              <a:t>d=1</a:t>
            </a:r>
            <a:r>
              <a:rPr lang="en-GB" dirty="0">
                <a:latin typeface="Arial" panose="020B0604020202020204" pitchFamily="34" charset="0"/>
                <a:cs typeface="Arial" panose="020B0604020202020204" pitchFamily="34" charset="0"/>
              </a:rPr>
              <a:t>), the allele frequency p(A1) to maximize σ²</a:t>
            </a:r>
            <a:r>
              <a:rPr lang="en-GB" baseline="-25000" dirty="0">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 depends on F. Without dominance and F=0, genetic variance is max. 50 instead of 100 (this is because the ‚second half‘ of the variance is in the heterozygosity of the non-inbred plants and still has to segregate upon inbreeding).                the genetic variance is same whether </a:t>
            </a:r>
            <a:r>
              <a:rPr lang="en-GB" dirty="0">
                <a:highlight>
                  <a:srgbClr val="00FF00"/>
                </a:highlight>
                <a:latin typeface="Arial" panose="020B0604020202020204" pitchFamily="34" charset="0"/>
                <a:ea typeface="Calibri" panose="020F0502020204030204" pitchFamily="34" charset="0"/>
                <a:cs typeface="Times New Roman" panose="02020603050405020304" pitchFamily="18" charset="0"/>
              </a:rPr>
              <a:t>d=1</a:t>
            </a:r>
            <a:r>
              <a:rPr lang="en-GB" dirty="0">
                <a:latin typeface="Arial" panose="020B0604020202020204" pitchFamily="34" charset="0"/>
                <a:cs typeface="Arial" panose="020B0604020202020204" pitchFamily="34" charset="0"/>
              </a:rPr>
              <a:t> or d=0, yet, with dominance, σ²</a:t>
            </a:r>
            <a:r>
              <a:rPr lang="en-GB" baseline="-25000" dirty="0">
                <a:latin typeface="Arial" panose="020B0604020202020204" pitchFamily="34" charset="0"/>
                <a:cs typeface="Arial" panose="020B0604020202020204" pitchFamily="34" charset="0"/>
              </a:rPr>
              <a:t>A</a:t>
            </a:r>
            <a:r>
              <a:rPr lang="en-GB" dirty="0">
                <a:latin typeface="Arial" panose="020B0604020202020204" pitchFamily="34" charset="0"/>
                <a:cs typeface="Arial" panose="020B0604020202020204" pitchFamily="34" charset="0"/>
              </a:rPr>
              <a:t> is not ‚fit‘ to describe the situation and needs to be corrected by adding 4D</a:t>
            </a:r>
            <a:r>
              <a:rPr lang="en-GB" baseline="-25000" dirty="0">
                <a:latin typeface="Arial" panose="020B0604020202020204" pitchFamily="34" charset="0"/>
                <a:cs typeface="Arial" panose="020B0604020202020204" pitchFamily="34" charset="0"/>
              </a:rPr>
              <a:t>1</a:t>
            </a:r>
            <a:r>
              <a:rPr lang="en-GB" dirty="0">
                <a:latin typeface="Arial" panose="020B0604020202020204" pitchFamily="34" charset="0"/>
                <a:cs typeface="Arial" panose="020B0604020202020204" pitchFamily="34" charset="0"/>
              </a:rPr>
              <a:t>+D</a:t>
            </a:r>
            <a:r>
              <a:rPr lang="en-GB" baseline="-25000" dirty="0">
                <a:latin typeface="Arial" panose="020B0604020202020204" pitchFamily="34" charset="0"/>
                <a:cs typeface="Arial" panose="020B0604020202020204" pitchFamily="34" charset="0"/>
              </a:rPr>
              <a:t>2</a:t>
            </a:r>
            <a:r>
              <a:rPr lang="en-GB" dirty="0">
                <a:latin typeface="Arial" panose="020B0604020202020204" pitchFamily="34" charset="0"/>
                <a:cs typeface="Arial" panose="020B0604020202020204" pitchFamily="34" charset="0"/>
              </a:rPr>
              <a:t>*; </a:t>
            </a:r>
            <a:r>
              <a:rPr lang="en-GB" dirty="0">
                <a:solidFill>
                  <a:schemeClr val="tx1">
                    <a:lumMod val="50000"/>
                    <a:lumOff val="50000"/>
                  </a:schemeClr>
                </a:solidFill>
                <a:latin typeface="Arial" panose="020B0604020202020204" pitchFamily="34" charset="0"/>
                <a:cs typeface="Arial" panose="020B0604020202020204" pitchFamily="34" charset="0"/>
              </a:rPr>
              <a:t>at </a:t>
            </a:r>
            <a:r>
              <a:rPr lang="en-GB" dirty="0">
                <a:solidFill>
                  <a:srgbClr val="FF66FF"/>
                </a:solidFill>
                <a:latin typeface="Arial" panose="020B0604020202020204" pitchFamily="34" charset="0"/>
                <a:cs typeface="Arial" panose="020B0604020202020204" pitchFamily="34" charset="0"/>
              </a:rPr>
              <a:t>p(A1)=0.2929</a:t>
            </a:r>
            <a:r>
              <a:rPr lang="en-GB" dirty="0">
                <a:solidFill>
                  <a:schemeClr val="tx1">
                    <a:lumMod val="50000"/>
                    <a:lumOff val="50000"/>
                  </a:schemeClr>
                </a:solidFill>
                <a:latin typeface="Arial" panose="020B0604020202020204" pitchFamily="34" charset="0"/>
                <a:cs typeface="Arial" panose="020B0604020202020204" pitchFamily="34" charset="0"/>
              </a:rPr>
              <a:t>, D</a:t>
            </a:r>
            <a:r>
              <a:rPr lang="en-GB" baseline="-25000" dirty="0">
                <a:solidFill>
                  <a:schemeClr val="tx1">
                    <a:lumMod val="50000"/>
                    <a:lumOff val="50000"/>
                  </a:schemeClr>
                </a:solidFill>
                <a:latin typeface="Arial" panose="020B0604020202020204" pitchFamily="34" charset="0"/>
                <a:cs typeface="Arial" panose="020B0604020202020204" pitchFamily="34" charset="0"/>
              </a:rPr>
              <a:t>1</a:t>
            </a:r>
            <a:r>
              <a:rPr lang="en-GB" dirty="0">
                <a:solidFill>
                  <a:schemeClr val="tx1">
                    <a:lumMod val="50000"/>
                    <a:lumOff val="50000"/>
                  </a:schemeClr>
                </a:solidFill>
                <a:latin typeface="Arial" panose="020B0604020202020204" pitchFamily="34" charset="0"/>
                <a:cs typeface="Arial" panose="020B0604020202020204" pitchFamily="34" charset="0"/>
              </a:rPr>
              <a:t> is negative </a:t>
            </a:r>
            <a:r>
              <a:rPr lang="en-GB" dirty="0">
                <a:latin typeface="Arial" panose="020B0604020202020204" pitchFamily="34" charset="0"/>
                <a:cs typeface="Arial" panose="020B0604020202020204" pitchFamily="34" charset="0"/>
              </a:rPr>
              <a:t>(Again: This calamity is absent with p=q=0.5). </a:t>
            </a:r>
          </a:p>
        </p:txBody>
      </p:sp>
      <p:sp>
        <p:nvSpPr>
          <p:cNvPr id="5" name="TextBox 4"/>
          <p:cNvSpPr txBox="1"/>
          <p:nvPr/>
        </p:nvSpPr>
        <p:spPr>
          <a:xfrm>
            <a:off x="8966194" y="5712476"/>
            <a:ext cx="935567" cy="369332"/>
          </a:xfrm>
          <a:prstGeom prst="rect">
            <a:avLst/>
          </a:prstGeom>
          <a:solidFill>
            <a:srgbClr val="99CCFF"/>
          </a:solidFill>
        </p:spPr>
        <p:txBody>
          <a:bodyPr wrap="square" rtlCol="0">
            <a:spAutoFit/>
          </a:bodyPr>
          <a:lstStyle/>
          <a:p>
            <a:r>
              <a:rPr lang="en-GB">
                <a:latin typeface="Arial" panose="020B0604020202020204" pitchFamily="34" charset="0"/>
                <a:cs typeface="Arial" panose="020B0604020202020204" pitchFamily="34" charset="0"/>
              </a:rPr>
              <a:t>At F=1,</a:t>
            </a:r>
            <a:endParaRPr lang="en-GB" dirty="0">
              <a:latin typeface="Arial" panose="020B0604020202020204" pitchFamily="34" charset="0"/>
              <a:cs typeface="Arial" panose="020B0604020202020204" pitchFamily="34" charset="0"/>
            </a:endParaRPr>
          </a:p>
        </p:txBody>
      </p:sp>
      <p:grpSp>
        <p:nvGrpSpPr>
          <p:cNvPr id="12" name="Group 11"/>
          <p:cNvGrpSpPr/>
          <p:nvPr/>
        </p:nvGrpSpPr>
        <p:grpSpPr>
          <a:xfrm>
            <a:off x="71999" y="36000"/>
            <a:ext cx="12049178" cy="5000727"/>
            <a:chOff x="71999" y="36000"/>
            <a:chExt cx="12049178" cy="5000727"/>
          </a:xfrm>
        </p:grpSpPr>
        <mc:AlternateContent xmlns:mc="http://schemas.openxmlformats.org/markup-compatibility/2006" xmlns:a14="http://schemas.microsoft.com/office/drawing/2010/main">
          <mc:Choice Requires="a14">
            <p:sp>
              <p:nvSpPr>
                <p:cNvPr id="153" name="TextBox 152"/>
                <p:cNvSpPr txBox="1"/>
                <p:nvPr/>
              </p:nvSpPr>
              <p:spPr>
                <a:xfrm>
                  <a:off x="71999" y="599394"/>
                  <a:ext cx="12049177" cy="673326"/>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We need </a:t>
                  </a:r>
                  <a:r>
                    <a:rPr lang="en-GB" dirty="0">
                      <a:solidFill>
                        <a:schemeClr val="tx1">
                          <a:lumMod val="50000"/>
                          <a:lumOff val="50000"/>
                        </a:schemeClr>
                      </a:solidFill>
                      <a:latin typeface="Arial" panose="020B0604020202020204" pitchFamily="34" charset="0"/>
                      <a:cs typeface="Arial" panose="020B0604020202020204" pitchFamily="34" charset="0"/>
                    </a:rPr>
                    <a:t>a, d, F,  </a:t>
                  </a:r>
                  <a:r>
                    <a:rPr lang="en-GB" dirty="0">
                      <a:latin typeface="Arial" panose="020B0604020202020204" pitchFamily="34" charset="0"/>
                      <a:cs typeface="Arial" panose="020B0604020202020204" pitchFamily="34" charset="0"/>
                    </a:rPr>
                    <a:t>and p(A1). Here, the frequency of the ‚A1‘-allele at our 100 loci is only one figure, because we anyway assume same allele frequency for all these 100 loci. Let us take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either</a:t>
                  </a:r>
                  <a:r>
                    <a:rPr lang="en-GB" dirty="0">
                      <a:latin typeface="Arial" panose="020B0604020202020204" pitchFamily="34" charset="0"/>
                      <a:cs typeface="Arial" panose="020B0604020202020204" pitchFamily="34" charset="0"/>
                    </a:rPr>
                    <a:t> </a:t>
                  </a:r>
                  <a:r>
                    <a:rPr lang="en-GB" dirty="0">
                      <a:solidFill>
                        <a:schemeClr val="tx1"/>
                      </a:solidFill>
                      <a:latin typeface="Arial" panose="020B0604020202020204" pitchFamily="34" charset="0"/>
                      <a:cs typeface="Arial" panose="020B0604020202020204" pitchFamily="34" charset="0"/>
                    </a:rPr>
                    <a:t>p(A1) = </a:t>
                  </a:r>
                  <a14:m>
                    <m:oMath xmlns:m="http://schemas.openxmlformats.org/officeDocument/2006/math">
                      <m:r>
                        <a:rPr lang="en-GB" b="1" i="0">
                          <a:solidFill>
                            <a:schemeClr val="tx1"/>
                          </a:solidFill>
                          <a:effectLst>
                            <a:outerShdw blurRad="38100" dist="38100" dir="2700000" algn="tl">
                              <a:srgbClr val="000000">
                                <a:alpha val="43137"/>
                              </a:srgbClr>
                            </a:outerShdw>
                          </a:effectLst>
                          <a:latin typeface="Cambria Math" panose="02040503050406030204" pitchFamily="18" charset="0"/>
                        </a:rPr>
                        <m:t>𝟏</m:t>
                      </m:r>
                      <m:r>
                        <a:rPr lang="en-GB" b="1" i="0">
                          <a:solidFill>
                            <a:schemeClr val="tx1"/>
                          </a:solidFill>
                          <a:effectLst>
                            <a:outerShdw blurRad="38100" dist="38100" dir="2700000" algn="tl">
                              <a:srgbClr val="000000">
                                <a:alpha val="43137"/>
                              </a:srgbClr>
                            </a:outerShdw>
                          </a:effectLst>
                          <a:latin typeface="Cambria Math" panose="02040503050406030204" pitchFamily="18" charset="0"/>
                        </a:rPr>
                        <m:t>− </m:t>
                      </m:r>
                      <m:rad>
                        <m:radPr>
                          <m:degHide m:val="on"/>
                          <m:ctrlPr>
                            <a:rPr lang="en-GB" b="1" i="1">
                              <a:solidFill>
                                <a:schemeClr val="tx1"/>
                              </a:solidFill>
                              <a:effectLst>
                                <a:outerShdw blurRad="38100" dist="38100" dir="2700000" algn="tl">
                                  <a:srgbClr val="000000">
                                    <a:alpha val="43137"/>
                                  </a:srgbClr>
                                </a:outerShdw>
                              </a:effectLst>
                              <a:latin typeface="Cambria Math" panose="02040503050406030204" pitchFamily="18" charset="0"/>
                            </a:rPr>
                          </m:ctrlPr>
                        </m:radPr>
                        <m:deg/>
                        <m:e>
                          <m:r>
                            <a:rPr lang="en-GB" b="1" i="0">
                              <a:solidFill>
                                <a:schemeClr val="tx1"/>
                              </a:solidFill>
                              <a:effectLst>
                                <a:outerShdw blurRad="38100" dist="38100" dir="2700000" algn="tl">
                                  <a:srgbClr val="000000">
                                    <a:alpha val="43137"/>
                                  </a:srgbClr>
                                </a:outerShdw>
                              </a:effectLst>
                              <a:latin typeface="Cambria Math" panose="02040503050406030204" pitchFamily="18" charset="0"/>
                            </a:rPr>
                            <m:t>𝟐</m:t>
                          </m:r>
                        </m:e>
                      </m:rad>
                      <m:r>
                        <a:rPr lang="en-GB" b="1" i="0">
                          <a:solidFill>
                            <a:schemeClr val="tx1"/>
                          </a:solidFill>
                          <a:effectLst>
                            <a:outerShdw blurRad="38100" dist="38100" dir="2700000" algn="tl">
                              <a:srgbClr val="000000">
                                <a:alpha val="43137"/>
                              </a:srgbClr>
                            </a:outerShdw>
                          </a:effectLst>
                          <a:latin typeface="Cambria Math" panose="02040503050406030204" pitchFamily="18" charset="0"/>
                        </a:rPr>
                        <m:t>/</m:t>
                      </m:r>
                      <m:r>
                        <a:rPr lang="en-GB" b="1" i="0">
                          <a:solidFill>
                            <a:schemeClr val="tx1"/>
                          </a:solidFill>
                          <a:effectLst>
                            <a:outerShdw blurRad="38100" dist="38100" dir="2700000" algn="tl">
                              <a:srgbClr val="000000">
                                <a:alpha val="43137"/>
                              </a:srgbClr>
                            </a:outerShdw>
                          </a:effectLst>
                          <a:latin typeface="Cambria Math" panose="02040503050406030204" pitchFamily="18" charset="0"/>
                        </a:rPr>
                        <m:t>𝟐</m:t>
                      </m:r>
                    </m:oMath>
                  </a14:m>
                  <a:r>
                    <a:rPr lang="en-GB" dirty="0">
                      <a:solidFill>
                        <a:schemeClr val="tx1"/>
                      </a:solidFill>
                      <a:latin typeface="Arial" panose="020B0604020202020204" pitchFamily="34" charset="0"/>
                      <a:cs typeface="Arial" panose="020B0604020202020204" pitchFamily="34" charset="0"/>
                    </a:rPr>
                    <a:t>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or</a:t>
                  </a:r>
                  <a:r>
                    <a:rPr lang="en-GB" dirty="0">
                      <a:latin typeface="Arial" panose="020B0604020202020204" pitchFamily="34" charset="0"/>
                      <a:cs typeface="Arial" panose="020B0604020202020204" pitchFamily="34" charset="0"/>
                    </a:rPr>
                    <a:t> p(A1) = </a:t>
                  </a:r>
                  <a:r>
                    <a:rPr lang="en-GB" b="1" dirty="0">
                      <a:effectLst>
                        <a:outerShdw blurRad="38100" dist="38100" dir="2700000" algn="tl">
                          <a:srgbClr val="000000">
                            <a:alpha val="43137"/>
                          </a:srgbClr>
                        </a:outerShdw>
                      </a:effectLst>
                      <a:latin typeface="Cambria Math" panose="02040503050406030204" pitchFamily="18" charset="0"/>
                    </a:rPr>
                    <a:t>0.50</a:t>
                  </a:r>
                  <a:r>
                    <a:rPr lang="en-GB" dirty="0">
                      <a:latin typeface="Arial" panose="020B0604020202020204" pitchFamily="34" charset="0"/>
                      <a:cs typeface="Arial" panose="020B0604020202020204" pitchFamily="34" charset="0"/>
                    </a:rPr>
                    <a:t>.</a:t>
                  </a:r>
                </a:p>
              </p:txBody>
            </p:sp>
          </mc:Choice>
          <mc:Fallback xmlns="">
            <p:sp>
              <p:nvSpPr>
                <p:cNvPr id="153" name="TextBox 152"/>
                <p:cNvSpPr txBox="1">
                  <a:spLocks noRot="1" noChangeAspect="1" noMove="1" noResize="1" noEditPoints="1" noAdjustHandles="1" noChangeArrowheads="1" noChangeShapeType="1" noTextEdit="1"/>
                </p:cNvSpPr>
                <p:nvPr/>
              </p:nvSpPr>
              <p:spPr>
                <a:xfrm>
                  <a:off x="71999" y="599394"/>
                  <a:ext cx="12049177" cy="673326"/>
                </a:xfrm>
                <a:prstGeom prst="rect">
                  <a:avLst/>
                </a:prstGeom>
                <a:blipFill>
                  <a:blip r:embed="rId2"/>
                  <a:stretch>
                    <a:fillRect/>
                  </a:stretch>
                </a:blipFill>
                <a:ln>
                  <a:noFill/>
                </a:ln>
                <a:effectLst>
                  <a:outerShdw blurRad="50800" dist="38100" dir="2700000" algn="tl" rotWithShape="0">
                    <a:prstClr val="black">
                      <a:alpha val="40000"/>
                    </a:prstClr>
                  </a:outerShdw>
                </a:effectLst>
              </p:spPr>
              <p:txBody>
                <a:bodyPr/>
                <a:lstStyle/>
                <a:p>
                  <a:r>
                    <a:rPr lang="en-GB">
                      <a:noFill/>
                    </a:rPr>
                    <a:t> </a:t>
                  </a:r>
                </a:p>
              </p:txBody>
            </p:sp>
          </mc:Fallback>
        </mc:AlternateContent>
        <p:sp>
          <p:nvSpPr>
            <p:cNvPr id="3" name="TextBox 2"/>
            <p:cNvSpPr txBox="1"/>
            <p:nvPr/>
          </p:nvSpPr>
          <p:spPr>
            <a:xfrm>
              <a:off x="72000" y="36000"/>
              <a:ext cx="12049177" cy="461665"/>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Impact of </a:t>
              </a:r>
              <a:r>
                <a:rPr lang="en-GB" sz="2400">
                  <a:latin typeface="Arial" panose="020B0604020202020204" pitchFamily="34" charset="0"/>
                  <a:cs typeface="Arial" panose="020B0604020202020204" pitchFamily="34" charset="0"/>
                </a:rPr>
                <a:t>gene action, </a:t>
              </a:r>
              <a:r>
                <a:rPr lang="en-GB" sz="2400" dirty="0">
                  <a:latin typeface="Arial" panose="020B0604020202020204" pitchFamily="34" charset="0"/>
                  <a:cs typeface="Arial" panose="020B0604020202020204" pitchFamily="34" charset="0"/>
                </a:rPr>
                <a:t>inbreeding coefficient and allele frequency on genetic variance</a:t>
              </a:r>
            </a:p>
          </p:txBody>
        </p:sp>
        <p:grpSp>
          <p:nvGrpSpPr>
            <p:cNvPr id="11" name="Group 10"/>
            <p:cNvGrpSpPr/>
            <p:nvPr/>
          </p:nvGrpSpPr>
          <p:grpSpPr>
            <a:xfrm>
              <a:off x="7004007" y="1553936"/>
              <a:ext cx="1626809" cy="3482791"/>
              <a:chOff x="7004007" y="1553936"/>
              <a:chExt cx="1626809" cy="3482791"/>
            </a:xfrm>
          </p:grpSpPr>
          <p:pic>
            <p:nvPicPr>
              <p:cNvPr id="6" name="Picture 5"/>
              <p:cNvPicPr>
                <a:picLocks noChangeAspect="1"/>
              </p:cNvPicPr>
              <p:nvPr/>
            </p:nvPicPr>
            <p:blipFill>
              <a:blip r:embed="rId3"/>
              <a:stretch>
                <a:fillRect/>
              </a:stretch>
            </p:blipFill>
            <p:spPr>
              <a:xfrm>
                <a:off x="7013332" y="1553936"/>
                <a:ext cx="1580157" cy="1942277"/>
              </a:xfrm>
              <a:prstGeom prst="rect">
                <a:avLst/>
              </a:prstGeom>
              <a:effectLst>
                <a:outerShdw blurRad="63500" sx="102000" sy="102000" algn="ctr" rotWithShape="0">
                  <a:prstClr val="black">
                    <a:alpha val="40000"/>
                  </a:prstClr>
                </a:outerShdw>
              </a:effectLst>
            </p:spPr>
          </p:pic>
          <p:pic>
            <p:nvPicPr>
              <p:cNvPr id="7" name="Picture 6"/>
              <p:cNvPicPr>
                <a:picLocks noChangeAspect="1"/>
              </p:cNvPicPr>
              <p:nvPr/>
            </p:nvPicPr>
            <p:blipFill>
              <a:blip r:embed="rId4"/>
              <a:stretch>
                <a:fillRect/>
              </a:stretch>
            </p:blipFill>
            <p:spPr>
              <a:xfrm>
                <a:off x="7004007" y="3556856"/>
                <a:ext cx="1626809" cy="1479871"/>
              </a:xfrm>
              <a:prstGeom prst="rect">
                <a:avLst/>
              </a:prstGeom>
              <a:effectLst>
                <a:outerShdw blurRad="63500" sx="102000" sy="102000" algn="ctr" rotWithShape="0">
                  <a:prstClr val="black">
                    <a:alpha val="40000"/>
                  </a:prstClr>
                </a:outerShdw>
              </a:effectLst>
            </p:spPr>
          </p:pic>
        </p:grpSp>
        <p:cxnSp>
          <p:nvCxnSpPr>
            <p:cNvPr id="9" name="Straight Connector 8"/>
            <p:cNvCxnSpPr/>
            <p:nvPr/>
          </p:nvCxnSpPr>
          <p:spPr>
            <a:xfrm>
              <a:off x="1325033" y="3564467"/>
              <a:ext cx="6270125" cy="84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5" name="Straight Connector 14"/>
          <p:cNvCxnSpPr/>
          <p:nvPr/>
        </p:nvCxnSpPr>
        <p:spPr>
          <a:xfrm>
            <a:off x="1303867" y="5016500"/>
            <a:ext cx="6270125" cy="84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346199" y="2108200"/>
            <a:ext cx="6270125" cy="84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feld 5">
            <a:extLst>
              <a:ext uri="{FF2B5EF4-FFF2-40B4-BE49-F238E27FC236}">
                <a16:creationId xmlns:a16="http://schemas.microsoft.com/office/drawing/2014/main" id="{32AD4099-4D1F-433F-A396-466BEF3496D9}"/>
              </a:ext>
            </a:extLst>
          </p:cNvPr>
          <p:cNvSpPr txBox="1"/>
          <p:nvPr/>
        </p:nvSpPr>
        <p:spPr>
          <a:xfrm>
            <a:off x="11518642" y="6356230"/>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26</a:t>
            </a:fld>
            <a:endParaRPr lang="en-GB" sz="2400"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4597ED07-7B98-430B-A450-C9DAA9F44F65}"/>
              </a:ext>
            </a:extLst>
          </p:cNvPr>
          <p:cNvPicPr>
            <a:picLocks noChangeAspect="1"/>
          </p:cNvPicPr>
          <p:nvPr/>
        </p:nvPicPr>
        <p:blipFill>
          <a:blip r:embed="rId5"/>
          <a:stretch>
            <a:fillRect/>
          </a:stretch>
        </p:blipFill>
        <p:spPr>
          <a:xfrm>
            <a:off x="8697464" y="1437612"/>
            <a:ext cx="3380881" cy="3560442"/>
          </a:xfrm>
          <a:prstGeom prst="rect">
            <a:avLst/>
          </a:prstGeom>
        </p:spPr>
      </p:pic>
    </p:spTree>
    <p:extLst>
      <p:ext uri="{BB962C8B-B14F-4D97-AF65-F5344CB8AC3E}">
        <p14:creationId xmlns:p14="http://schemas.microsoft.com/office/powerpoint/2010/main" val="42056030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010940001"/>
              </p:ext>
            </p:extLst>
          </p:nvPr>
        </p:nvGraphicFramePr>
        <p:xfrm>
          <a:off x="127030" y="1368000"/>
          <a:ext cx="8564003" cy="444144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711169">
                  <a:extLst>
                    <a:ext uri="{9D8B030D-6E8A-4147-A177-3AD203B41FA5}">
                      <a16:colId xmlns:a16="http://schemas.microsoft.com/office/drawing/2014/main" val="383845807"/>
                    </a:ext>
                  </a:extLst>
                </a:gridCol>
                <a:gridCol w="342900">
                  <a:extLst>
                    <a:ext uri="{9D8B030D-6E8A-4147-A177-3AD203B41FA5}">
                      <a16:colId xmlns:a16="http://schemas.microsoft.com/office/drawing/2014/main" val="2050800119"/>
                    </a:ext>
                  </a:extLst>
                </a:gridCol>
                <a:gridCol w="385233">
                  <a:extLst>
                    <a:ext uri="{9D8B030D-6E8A-4147-A177-3AD203B41FA5}">
                      <a16:colId xmlns:a16="http://schemas.microsoft.com/office/drawing/2014/main" val="1951581753"/>
                    </a:ext>
                  </a:extLst>
                </a:gridCol>
                <a:gridCol w="461433">
                  <a:extLst>
                    <a:ext uri="{9D8B030D-6E8A-4147-A177-3AD203B41FA5}">
                      <a16:colId xmlns:a16="http://schemas.microsoft.com/office/drawing/2014/main" val="1440537247"/>
                    </a:ext>
                  </a:extLst>
                </a:gridCol>
                <a:gridCol w="897467">
                  <a:extLst>
                    <a:ext uri="{9D8B030D-6E8A-4147-A177-3AD203B41FA5}">
                      <a16:colId xmlns:a16="http://schemas.microsoft.com/office/drawing/2014/main" val="4101854267"/>
                    </a:ext>
                  </a:extLst>
                </a:gridCol>
                <a:gridCol w="804333">
                  <a:extLst>
                    <a:ext uri="{9D8B030D-6E8A-4147-A177-3AD203B41FA5}">
                      <a16:colId xmlns:a16="http://schemas.microsoft.com/office/drawing/2014/main" val="1172108885"/>
                    </a:ext>
                  </a:extLst>
                </a:gridCol>
                <a:gridCol w="855134">
                  <a:extLst>
                    <a:ext uri="{9D8B030D-6E8A-4147-A177-3AD203B41FA5}">
                      <a16:colId xmlns:a16="http://schemas.microsoft.com/office/drawing/2014/main" val="2756286393"/>
                    </a:ext>
                  </a:extLst>
                </a:gridCol>
                <a:gridCol w="706966">
                  <a:extLst>
                    <a:ext uri="{9D8B030D-6E8A-4147-A177-3AD203B41FA5}">
                      <a16:colId xmlns:a16="http://schemas.microsoft.com/office/drawing/2014/main" val="4142563052"/>
                    </a:ext>
                  </a:extLst>
                </a:gridCol>
                <a:gridCol w="1761067">
                  <a:extLst>
                    <a:ext uri="{9D8B030D-6E8A-4147-A177-3AD203B41FA5}">
                      <a16:colId xmlns:a16="http://schemas.microsoft.com/office/drawing/2014/main" val="2568268682"/>
                    </a:ext>
                  </a:extLst>
                </a:gridCol>
                <a:gridCol w="1638301">
                  <a:extLst>
                    <a:ext uri="{9D8B030D-6E8A-4147-A177-3AD203B41FA5}">
                      <a16:colId xmlns:a16="http://schemas.microsoft.com/office/drawing/2014/main" val="3239070059"/>
                    </a:ext>
                  </a:extLst>
                </a:gridCol>
              </a:tblGrid>
              <a:tr h="0">
                <a:tc rowSpan="2">
                  <a:txBody>
                    <a:bodyPr/>
                    <a:lstStyle/>
                    <a:p>
                      <a:r>
                        <a:rPr lang="en-GB" sz="1800" b="0" dirty="0">
                          <a:solidFill>
                            <a:schemeClr val="tx1"/>
                          </a:solidFill>
                          <a:latin typeface="Arial" panose="020B0604020202020204" pitchFamily="34" charset="0"/>
                          <a:cs typeface="Arial" panose="020B0604020202020204" pitchFamily="34" charset="0"/>
                        </a:rPr>
                        <a:t>Trait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a:r>
                        <a:rPr lang="en-GB" sz="1800" b="0" dirty="0">
                          <a:solidFill>
                            <a:schemeClr val="tx1"/>
                          </a:solidFill>
                          <a:latin typeface="Arial" panose="020B0604020202020204" pitchFamily="34" charset="0"/>
                          <a:cs typeface="Arial" panose="020B0604020202020204" pitchFamily="34" charset="0"/>
                        </a:rPr>
                        <a:t>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a:r>
                        <a:rPr lang="en-GB" sz="1800" b="0" dirty="0">
                          <a:solidFill>
                            <a:schemeClr val="tx1"/>
                          </a:solidFill>
                          <a:latin typeface="Arial" panose="020B0604020202020204" pitchFamily="34" charset="0"/>
                          <a:cs typeface="Arial" panose="020B0604020202020204" pitchFamily="34" charset="0"/>
                        </a:rPr>
                        <a:t>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a:r>
                        <a:rPr lang="en-GB" sz="1800" b="0" dirty="0">
                          <a:solidFill>
                            <a:schemeClr val="tx1"/>
                          </a:solidFill>
                          <a:latin typeface="Arial" panose="020B0604020202020204" pitchFamily="34" charset="0"/>
                          <a:cs typeface="Arial" panose="020B0604020202020204" pitchFamily="34" charset="0"/>
                        </a:rPr>
                        <a:t>F</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a:r>
                        <a:rPr lang="en-GB" sz="1800" b="0" dirty="0">
                          <a:solidFill>
                            <a:schemeClr val="tx1"/>
                          </a:solidFill>
                          <a:latin typeface="Arial" panose="020B0604020202020204" pitchFamily="34" charset="0"/>
                          <a:cs typeface="Arial" panose="020B0604020202020204" pitchFamily="34" charset="0"/>
                        </a:rPr>
                        <a:t>p(A1)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a:r>
                        <a:rPr lang="en-GB" sz="1800" b="0" dirty="0">
                          <a:solidFill>
                            <a:schemeClr val="tx1"/>
                          </a:solidFill>
                          <a:latin typeface="Arial" panose="020B0604020202020204" pitchFamily="34" charset="0"/>
                          <a:cs typeface="Arial" panose="020B0604020202020204" pitchFamily="34" charset="0"/>
                        </a:rPr>
                        <a:t>σ²</a:t>
                      </a:r>
                      <a:r>
                        <a:rPr lang="en-GB" sz="1800" b="0" baseline="-25000" dirty="0">
                          <a:solidFill>
                            <a:schemeClr val="tx1"/>
                          </a:solidFill>
                          <a:latin typeface="Arial" panose="020B0604020202020204" pitchFamily="34" charset="0"/>
                          <a:cs typeface="Arial" panose="020B0604020202020204" pitchFamily="34" charset="0"/>
                        </a:rPr>
                        <a:t>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b="0" dirty="0">
                          <a:solidFill>
                            <a:schemeClr val="tx1">
                              <a:lumMod val="50000"/>
                              <a:lumOff val="50000"/>
                            </a:schemeClr>
                          </a:solidFill>
                          <a:latin typeface="Arial" panose="020B0604020202020204" pitchFamily="34" charset="0"/>
                          <a:cs typeface="Arial" panose="020B0604020202020204" pitchFamily="34" charset="0"/>
                        </a:rPr>
                        <a:t>Amount realized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800" b="0" dirty="0">
                          <a:solidFill>
                            <a:schemeClr val="tx1"/>
                          </a:solidFill>
                          <a:latin typeface="Arial" panose="020B0604020202020204" pitchFamily="34" charset="0"/>
                          <a:cs typeface="Arial" panose="020B0604020202020204" pitchFamily="34" charset="0"/>
                        </a:rPr>
                        <a:t>Algebra </a:t>
                      </a:r>
                      <a:r>
                        <a:rPr lang="de-DE" sz="1800" b="0" dirty="0" err="1">
                          <a:solidFill>
                            <a:schemeClr val="tx1"/>
                          </a:solidFill>
                          <a:latin typeface="Arial" panose="020B0604020202020204" pitchFamily="34" charset="0"/>
                          <a:cs typeface="Arial" panose="020B0604020202020204" pitchFamily="34" charset="0"/>
                        </a:rPr>
                        <a:t>employed</a:t>
                      </a:r>
                      <a:r>
                        <a:rPr lang="de-DE" sz="1800" b="0" dirty="0">
                          <a:solidFill>
                            <a:schemeClr val="tx1"/>
                          </a:solidFill>
                          <a:latin typeface="Arial" panose="020B0604020202020204" pitchFamily="34" charset="0"/>
                          <a:cs typeface="Arial" panose="020B0604020202020204" pitchFamily="34" charset="0"/>
                        </a:rPr>
                        <a:t> </a:t>
                      </a:r>
                      <a:r>
                        <a:rPr lang="de-DE" sz="1800" b="0" dirty="0" err="1">
                          <a:solidFill>
                            <a:schemeClr val="tx1"/>
                          </a:solidFill>
                          <a:latin typeface="Arial" panose="020B0604020202020204" pitchFamily="34" charset="0"/>
                          <a:cs typeface="Arial" panose="020B0604020202020204" pitchFamily="34" charset="0"/>
                        </a:rPr>
                        <a:t>to</a:t>
                      </a:r>
                      <a:r>
                        <a:rPr lang="de-DE" sz="1800" b="0" dirty="0">
                          <a:solidFill>
                            <a:schemeClr val="tx1"/>
                          </a:solidFill>
                          <a:latin typeface="Arial" panose="020B0604020202020204" pitchFamily="34" charset="0"/>
                          <a:cs typeface="Arial" panose="020B0604020202020204" pitchFamily="34" charset="0"/>
                        </a:rPr>
                        <a:t> </a:t>
                      </a:r>
                      <a:r>
                        <a:rPr lang="de-DE" sz="1800" b="0" dirty="0" err="1">
                          <a:solidFill>
                            <a:schemeClr val="tx1"/>
                          </a:solidFill>
                          <a:latin typeface="Arial" panose="020B0604020202020204" pitchFamily="34" charset="0"/>
                          <a:cs typeface="Arial" panose="020B0604020202020204" pitchFamily="34" charset="0"/>
                        </a:rPr>
                        <a:t>quantify</a:t>
                      </a:r>
                      <a:r>
                        <a:rPr lang="de-DE" sz="1800" b="0" baseline="0" dirty="0">
                          <a:solidFill>
                            <a:schemeClr val="tx1"/>
                          </a:solidFill>
                          <a:latin typeface="Arial" panose="020B0604020202020204" pitchFamily="34" charset="0"/>
                          <a:cs typeface="Arial" panose="020B0604020202020204" pitchFamily="34" charset="0"/>
                        </a:rPr>
                        <a:t> </a:t>
                      </a:r>
                      <a:r>
                        <a:rPr lang="en-GB" sz="1800" b="0" dirty="0">
                          <a:solidFill>
                            <a:schemeClr val="tx1"/>
                          </a:solidFill>
                          <a:latin typeface="Arial" panose="020B0604020202020204" pitchFamily="34" charset="0"/>
                          <a:cs typeface="Arial" panose="020B0604020202020204" pitchFamily="34" charset="0"/>
                        </a:rPr>
                        <a:t>σ²</a:t>
                      </a:r>
                      <a:r>
                        <a:rPr lang="en-GB" sz="1800" b="0" baseline="-25000" dirty="0">
                          <a:solidFill>
                            <a:schemeClr val="tx1"/>
                          </a:solidFill>
                          <a:latin typeface="Arial" panose="020B0604020202020204" pitchFamily="34" charset="0"/>
                          <a:cs typeface="Arial" panose="020B0604020202020204" pitchFamily="34" charset="0"/>
                        </a:rPr>
                        <a:t>G</a:t>
                      </a:r>
                      <a:endParaRPr lang="en-GB" sz="1800"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b="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67823823"/>
                  </a:ext>
                </a:extLst>
              </a:tr>
              <a:tr h="0">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b="0" dirty="0">
                          <a:solidFill>
                            <a:schemeClr val="tx1">
                              <a:lumMod val="50000"/>
                              <a:lumOff val="50000"/>
                            </a:schemeClr>
                          </a:solidFill>
                          <a:latin typeface="Arial" panose="020B0604020202020204" pitchFamily="34" charset="0"/>
                          <a:cs typeface="Arial" panose="020B0604020202020204" pitchFamily="34" charset="0"/>
                        </a:rPr>
                        <a:t>σ²</a:t>
                      </a:r>
                      <a:r>
                        <a:rPr lang="en-GB" sz="1800" b="0" baseline="-25000" dirty="0">
                          <a:solidFill>
                            <a:schemeClr val="tx1">
                              <a:lumMod val="50000"/>
                              <a:lumOff val="50000"/>
                            </a:schemeClr>
                          </a:solidFill>
                          <a:latin typeface="Arial" panose="020B0604020202020204" pitchFamily="34" charset="0"/>
                          <a:cs typeface="Arial" panose="020B0604020202020204" pitchFamily="34" charset="0"/>
                        </a:rPr>
                        <a:t>A</a:t>
                      </a:r>
                      <a:r>
                        <a:rPr lang="en-GB" sz="1800" b="0" dirty="0">
                          <a:solidFill>
                            <a:schemeClr val="tx1">
                              <a:lumMod val="50000"/>
                              <a:lumOff val="50000"/>
                            </a:schemeClr>
                          </a:solidFill>
                          <a:latin typeface="Arial" panose="020B0604020202020204" pitchFamily="34" charset="0"/>
                          <a:cs typeface="Arial" panose="020B0604020202020204" pitchFamily="34" charset="0"/>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b="0" dirty="0">
                          <a:solidFill>
                            <a:schemeClr val="tx1">
                              <a:lumMod val="50000"/>
                              <a:lumOff val="50000"/>
                            </a:schemeClr>
                          </a:solidFill>
                          <a:latin typeface="Arial" panose="020B0604020202020204" pitchFamily="34" charset="0"/>
                          <a:cs typeface="Arial" panose="020B0604020202020204" pitchFamily="34" charset="0"/>
                        </a:rPr>
                        <a:t>σ²</a:t>
                      </a:r>
                      <a:r>
                        <a:rPr lang="en-GB" sz="1800" b="0" baseline="-25000" dirty="0">
                          <a:solidFill>
                            <a:schemeClr val="tx1">
                              <a:lumMod val="50000"/>
                              <a:lumOff val="50000"/>
                            </a:schemeClr>
                          </a:solidFill>
                          <a:latin typeface="Arial" panose="020B0604020202020204" pitchFamily="34" charset="0"/>
                          <a:cs typeface="Arial" panose="020B0604020202020204" pitchFamily="34" charset="0"/>
                        </a:rPr>
                        <a:t>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b="0" baseline="0" dirty="0">
                          <a:solidFill>
                            <a:schemeClr val="tx1"/>
                          </a:solidFill>
                          <a:latin typeface="Arial" panose="020B0604020202020204" pitchFamily="34" charset="0"/>
                          <a:cs typeface="Arial" panose="020B0604020202020204" pitchFamily="34" charset="0"/>
                        </a:rPr>
                        <a:t>Definitions rel. to HWE;  F=0</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0" baseline="0" dirty="0" err="1">
                          <a:solidFill>
                            <a:schemeClr val="tx1"/>
                          </a:solidFill>
                          <a:latin typeface="Arial" panose="020B0604020202020204" pitchFamily="34" charset="0"/>
                          <a:cs typeface="Arial" panose="020B0604020202020204" pitchFamily="34" charset="0"/>
                        </a:rPr>
                        <a:t>Based</a:t>
                      </a:r>
                      <a:r>
                        <a:rPr lang="de-DE" sz="1800" b="0" baseline="0" dirty="0">
                          <a:solidFill>
                            <a:schemeClr val="tx1"/>
                          </a:solidFill>
                          <a:latin typeface="Arial" panose="020B0604020202020204" pitchFamily="34" charset="0"/>
                          <a:cs typeface="Arial" panose="020B0604020202020204" pitchFamily="34" charset="0"/>
                        </a:rPr>
                        <a:t> on </a:t>
                      </a:r>
                      <a:r>
                        <a:rPr lang="de-DE" sz="1800" b="0" baseline="0" dirty="0" err="1">
                          <a:solidFill>
                            <a:schemeClr val="tx1"/>
                          </a:solidFill>
                          <a:latin typeface="Arial" panose="020B0604020202020204" pitchFamily="34" charset="0"/>
                          <a:cs typeface="Arial" panose="020B0604020202020204" pitchFamily="34" charset="0"/>
                        </a:rPr>
                        <a:t>Metric</a:t>
                      </a:r>
                      <a:r>
                        <a:rPr lang="de-DE" sz="1800" b="0" baseline="0" dirty="0">
                          <a:solidFill>
                            <a:schemeClr val="tx1"/>
                          </a:solidFill>
                          <a:latin typeface="Arial" panose="020B0604020202020204" pitchFamily="34" charset="0"/>
                          <a:cs typeface="Arial" panose="020B0604020202020204" pitchFamily="34" charset="0"/>
                        </a:rPr>
                        <a:t> </a:t>
                      </a:r>
                      <a:r>
                        <a:rPr lang="de-DE" sz="1800" b="0" baseline="0" dirty="0" err="1">
                          <a:solidFill>
                            <a:schemeClr val="tx1"/>
                          </a:solidFill>
                          <a:latin typeface="Arial" panose="020B0604020202020204" pitchFamily="34" charset="0"/>
                          <a:cs typeface="Arial" panose="020B0604020202020204" pitchFamily="34" charset="0"/>
                        </a:rPr>
                        <a:t>Effects</a:t>
                      </a:r>
                      <a:r>
                        <a:rPr lang="de-DE" sz="1800" b="0" baseline="0" dirty="0">
                          <a:solidFill>
                            <a:schemeClr val="tx1"/>
                          </a:solidFill>
                          <a:latin typeface="Arial" panose="020B0604020202020204" pitchFamily="34" charset="0"/>
                          <a:cs typeface="Arial" panose="020B0604020202020204" pitchFamily="34" charset="0"/>
                        </a:rPr>
                        <a:t> a, d</a:t>
                      </a:r>
                      <a:endParaRPr lang="en-GB" sz="1800" b="0" baseline="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2132697"/>
                  </a:ext>
                </a:extLst>
              </a:tr>
              <a:tr h="540000">
                <a:tc row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dirty="0">
                          <a:solidFill>
                            <a:schemeClr val="tx1"/>
                          </a:solidFill>
                          <a:latin typeface="Arial" panose="020B0604020202020204" pitchFamily="34" charset="0"/>
                          <a:cs typeface="Arial" panose="020B0604020202020204" pitchFamily="34" charset="0"/>
                        </a:rPr>
                        <a:t>Grain</a:t>
                      </a:r>
                      <a:br>
                        <a:rPr lang="en-GB" sz="1600" b="0" dirty="0">
                          <a:solidFill>
                            <a:schemeClr val="tx1"/>
                          </a:solidFill>
                          <a:latin typeface="Arial" panose="020B0604020202020204" pitchFamily="34" charset="0"/>
                          <a:cs typeface="Arial" panose="020B0604020202020204" pitchFamily="34" charset="0"/>
                        </a:rPr>
                      </a:br>
                      <a:r>
                        <a:rPr lang="en-GB" sz="1600" b="0" noProof="0" dirty="0">
                          <a:solidFill>
                            <a:schemeClr val="tx1"/>
                          </a:solidFill>
                          <a:latin typeface="Arial" panose="020B0604020202020204" pitchFamily="34" charset="0"/>
                          <a:cs typeface="Arial" panose="020B0604020202020204" pitchFamily="34" charset="0"/>
                        </a:rPr>
                        <a:t>yield</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8">
                  <a:txBody>
                    <a:bodyPr/>
                    <a:lstStyle/>
                    <a:p>
                      <a:pPr algn="ctr"/>
                      <a:r>
                        <a:rPr lang="en-GB" sz="1600" b="0" dirty="0">
                          <a:solidFill>
                            <a:schemeClr val="tx1"/>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pPr algn="ctr"/>
                      <a:r>
                        <a:rPr lang="en-GB" sz="1600" b="0" dirty="0">
                          <a:solidFill>
                            <a:schemeClr val="tx1"/>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CC00"/>
                    </a:solidFill>
                  </a:tcPr>
                </a:tc>
                <a:tc rowSpan="2">
                  <a:txBody>
                    <a:bodyPr/>
                    <a:lstStyle/>
                    <a:p>
                      <a:pPr algn="ctr"/>
                      <a:r>
                        <a:rPr lang="en-GB" sz="1600" b="0" dirty="0">
                          <a:solidFill>
                            <a:schemeClr val="tx1"/>
                          </a:solidFill>
                          <a:latin typeface="Arial" panose="020B0604020202020204" pitchFamily="34" charset="0"/>
                          <a:cs typeface="Arial" panose="020B060402020202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GB" sz="1600" b="0" i="0" u="none" strike="noStrike" kern="1200" dirty="0">
                          <a:solidFill>
                            <a:schemeClr val="tx1"/>
                          </a:solidFill>
                          <a:effectLst/>
                          <a:latin typeface="Arial" panose="020B0604020202020204" pitchFamily="34" charset="0"/>
                          <a:ea typeface="+mn-ea"/>
                          <a:cs typeface="+mn-cs"/>
                        </a:rPr>
                        <a:t>0.2929</a:t>
                      </a:r>
                      <a:r>
                        <a:rPr lang="en-GB" sz="1600" b="0" i="0" u="none" strike="noStrike" kern="1200" dirty="0">
                          <a:solidFill>
                            <a:srgbClr val="FFCCFF"/>
                          </a:solidFill>
                          <a:effectLst/>
                          <a:latin typeface="Arial" panose="020B0604020202020204" pitchFamily="34" charset="0"/>
                          <a:ea typeface="+mn-ea"/>
                          <a:cs typeface="+mn-cs"/>
                        </a:rPr>
                        <a:t>.</a:t>
                      </a:r>
                      <a:r>
                        <a:rPr lang="en-GB" sz="1600" b="0" i="0" u="none" strike="noStrike" kern="1200" dirty="0">
                          <a:solidFill>
                            <a:schemeClr val="tx1"/>
                          </a:solidFill>
                          <a:effectLst/>
                          <a:latin typeface="Arial" panose="020B0604020202020204" pitchFamily="34" charset="0"/>
                          <a:ea typeface="+mn-ea"/>
                          <a:cs typeface="+mn-cs"/>
                        </a:rPr>
                        <a:t>   </a:t>
                      </a: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FF"/>
                    </a:solidFill>
                  </a:tcPr>
                </a:tc>
                <a:tc>
                  <a:txBody>
                    <a:bodyPr/>
                    <a:lstStyle/>
                    <a:p>
                      <a:pPr algn="r"/>
                      <a:r>
                        <a:rPr lang="en-GB" sz="1600" b="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GB" sz="1400" b="0" dirty="0">
                          <a:solidFill>
                            <a:schemeClr val="tx1">
                              <a:lumMod val="50000"/>
                              <a:lumOff val="50000"/>
                            </a:schemeClr>
                          </a:solidFill>
                          <a:latin typeface="Arial" panose="020B0604020202020204" pitchFamily="34" charset="0"/>
                          <a:cs typeface="Arial" panose="020B0604020202020204" pitchFamily="34" charset="0"/>
                        </a:rPr>
                        <a:t>82.84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GB" sz="1400" b="0" dirty="0">
                          <a:solidFill>
                            <a:schemeClr val="tx1">
                              <a:lumMod val="50000"/>
                              <a:lumOff val="50000"/>
                            </a:schemeClr>
                          </a:solidFill>
                          <a:latin typeface="Arial" panose="020B0604020202020204" pitchFamily="34" charset="0"/>
                          <a:cs typeface="Arial" panose="020B0604020202020204" pitchFamily="34" charset="0"/>
                        </a:rPr>
                        <a:t>17.16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a:r>
                        <a:rPr lang="en-GB" sz="1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sz="1600" baseline="-25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sz="1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sz="1600" baseline="-25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GB" sz="1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sz="1600" baseline="-25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a:t>
                      </a:r>
                      <a:endParaRPr lang="en-GB" sz="1600" b="0" dirty="0">
                        <a:solidFill>
                          <a:srgbClr val="C00000"/>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de-DE" sz="1400" b="0" dirty="0">
                          <a:solidFill>
                            <a:schemeClr val="tx1"/>
                          </a:solidFill>
                          <a:latin typeface="Arial" panose="020B0604020202020204" pitchFamily="34" charset="0"/>
                          <a:cs typeface="Arial" panose="020B0604020202020204" pitchFamily="34" charset="0"/>
                        </a:rPr>
                        <a:t>2pq[a-(p-q)d]² + (2pqd)²</a:t>
                      </a:r>
                      <a:endParaRPr lang="en-GB" sz="1400"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35957376"/>
                  </a:ext>
                </a:extLst>
              </a:tr>
              <a:tr h="0">
                <a:tc vMerge="1">
                  <a:txBody>
                    <a:bodyPr/>
                    <a:lstStyle/>
                    <a:p>
                      <a:endParaRPr lang="en-GB"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GB"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GB"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GB" sz="1600" b="0" dirty="0">
                          <a:solidFill>
                            <a:schemeClr val="tx1"/>
                          </a:solidFill>
                          <a:latin typeface="Arial" panose="020B0604020202020204" pitchFamily="34" charset="0"/>
                          <a:cs typeface="Arial" panose="020B0604020202020204" pitchFamily="34" charset="0"/>
                        </a:rPr>
                        <a:t>0.5000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GB" sz="1600" b="0" dirty="0">
                          <a:solidFill>
                            <a:schemeClr val="tx1"/>
                          </a:solidFill>
                          <a:latin typeface="Arial" panose="020B0604020202020204" pitchFamily="34" charset="0"/>
                          <a:cs typeface="Arial" panose="020B0604020202020204" pitchFamily="34" charset="0"/>
                        </a:rPr>
                        <a:t>75.00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GB" sz="1400" b="0" dirty="0">
                          <a:solidFill>
                            <a:schemeClr val="tx1">
                              <a:lumMod val="50000"/>
                              <a:lumOff val="50000"/>
                            </a:schemeClr>
                          </a:solidFill>
                          <a:latin typeface="Arial" panose="020B0604020202020204" pitchFamily="34" charset="0"/>
                          <a:cs typeface="Arial" panose="020B0604020202020204" pitchFamily="34" charset="0"/>
                        </a:rPr>
                        <a:t>50.00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GB" sz="1400" b="0" dirty="0">
                          <a:solidFill>
                            <a:schemeClr val="tx1">
                              <a:lumMod val="50000"/>
                              <a:lumOff val="50000"/>
                            </a:schemeClr>
                          </a:solidFill>
                          <a:latin typeface="Arial" panose="020B0604020202020204" pitchFamily="34" charset="0"/>
                          <a:cs typeface="Arial" panose="020B0604020202020204" pitchFamily="34" charset="0"/>
                        </a:rPr>
                        <a:t>25.00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a:endParaRPr lang="en-GB" b="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de-DE" sz="1600" b="0">
                          <a:solidFill>
                            <a:schemeClr val="tx1"/>
                          </a:solidFill>
                          <a:latin typeface="Arial" panose="020B0604020202020204" pitchFamily="34" charset="0"/>
                          <a:cs typeface="Arial" panose="020B0604020202020204" pitchFamily="34" charset="0"/>
                        </a:rPr>
                        <a:t>½ a² </a:t>
                      </a:r>
                      <a:r>
                        <a:rPr lang="de-DE" sz="1600" b="0" dirty="0">
                          <a:solidFill>
                            <a:schemeClr val="tx1"/>
                          </a:solidFill>
                          <a:latin typeface="Arial" panose="020B0604020202020204" pitchFamily="34" charset="0"/>
                          <a:cs typeface="Arial" panose="020B0604020202020204" pitchFamily="34" charset="0"/>
                        </a:rPr>
                        <a:t>+  (¼ d)²</a:t>
                      </a:r>
                      <a:endParaRPr lang="en-GB" sz="1600"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94702526"/>
                  </a:ext>
                </a:extLst>
              </a:tr>
              <a:tr h="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a:r>
                        <a:rPr lang="en-GB" sz="1600" b="0" dirty="0">
                          <a:solidFill>
                            <a:schemeClr val="tx1"/>
                          </a:solidFill>
                          <a:latin typeface="Arial" panose="020B0604020202020204" pitchFamily="34" charset="0"/>
                          <a:cs typeface="Arial" panose="020B0604020202020204" pitchFamily="34"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600" b="0" i="0" u="none" strike="noStrike" dirty="0">
                          <a:solidFill>
                            <a:schemeClr val="tx1"/>
                          </a:solidFill>
                          <a:effectLst/>
                          <a:latin typeface="Arial" panose="020B0604020202020204" pitchFamily="34" charset="0"/>
                        </a:rPr>
                        <a:t>0.2929</a:t>
                      </a:r>
                      <a:endParaRPr lang="en-GB" sz="1600" b="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FF"/>
                    </a:solidFill>
                  </a:tcPr>
                </a:tc>
                <a:tc>
                  <a:txBody>
                    <a:bodyPr/>
                    <a:lstStyle/>
                    <a:p>
                      <a:pPr algn="r"/>
                      <a:r>
                        <a:rPr lang="en-GB" sz="1600" b="0" dirty="0">
                          <a:solidFill>
                            <a:schemeClr val="tx1"/>
                          </a:solidFill>
                          <a:latin typeface="Arial" panose="020B0604020202020204" pitchFamily="34" charset="0"/>
                          <a:cs typeface="Arial" panose="020B0604020202020204" pitchFamily="34" charset="0"/>
                        </a:rPr>
                        <a:t>82.84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400" b="0" dirty="0">
                          <a:solidFill>
                            <a:schemeClr val="tx1">
                              <a:lumMod val="50000"/>
                              <a:lumOff val="50000"/>
                            </a:schemeClr>
                          </a:solidFill>
                          <a:latin typeface="Arial" panose="020B0604020202020204" pitchFamily="34" charset="0"/>
                          <a:cs typeface="Arial" panose="020B0604020202020204" pitchFamily="34" charset="0"/>
                        </a:rPr>
                        <a:t>165.68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algn="r"/>
                      <a:r>
                        <a:rPr lang="en-GB" sz="1400" b="0" dirty="0">
                          <a:solidFill>
                            <a:schemeClr val="tx1">
                              <a:lumMod val="50000"/>
                              <a:lumOff val="50000"/>
                            </a:schemeClr>
                          </a:solidFill>
                          <a:latin typeface="Arial" panose="020B0604020202020204" pitchFamily="34" charset="0"/>
                          <a:cs typeface="Arial" panose="020B0604020202020204" pitchFamily="34" charset="0"/>
                        </a:rPr>
                        <a:t>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rowSpan="2">
                  <a:txBody>
                    <a:bodyPr/>
                    <a:lstStyle/>
                    <a:p>
                      <a:pPr algn="ctr"/>
                      <a:r>
                        <a:rPr lang="en-GB" sz="1600"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sz="1600" baseline="-25000"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sz="1600" dirty="0">
                          <a:solidFill>
                            <a:srgbClr val="7030A0"/>
                          </a:solidFill>
                          <a:latin typeface="Arial" panose="020B0604020202020204" pitchFamily="34" charset="0"/>
                          <a:cs typeface="Arial" panose="020B0604020202020204" pitchFamily="34" charset="0"/>
                        </a:rPr>
                        <a:t>=2σ²</a:t>
                      </a:r>
                      <a:r>
                        <a:rPr lang="en-GB" sz="1600" baseline="-25000" dirty="0">
                          <a:solidFill>
                            <a:srgbClr val="7030A0"/>
                          </a:solidFill>
                          <a:latin typeface="Arial" panose="020B0604020202020204" pitchFamily="34" charset="0"/>
                          <a:cs typeface="Arial" panose="020B0604020202020204" pitchFamily="34" charset="0"/>
                        </a:rPr>
                        <a:t>A</a:t>
                      </a:r>
                      <a:r>
                        <a:rPr lang="en-GB" sz="1600" dirty="0">
                          <a:solidFill>
                            <a:srgbClr val="7030A0"/>
                          </a:solidFill>
                          <a:latin typeface="Arial" panose="020B0604020202020204" pitchFamily="34" charset="0"/>
                          <a:cs typeface="Arial" panose="020B0604020202020204" pitchFamily="34" charset="0"/>
                        </a:rPr>
                        <a:t>+4D</a:t>
                      </a:r>
                      <a:r>
                        <a:rPr lang="en-GB" sz="1600" baseline="-25000" dirty="0">
                          <a:solidFill>
                            <a:srgbClr val="7030A0"/>
                          </a:solidFill>
                          <a:latin typeface="Arial" panose="020B0604020202020204" pitchFamily="34" charset="0"/>
                          <a:cs typeface="Arial" panose="020B0604020202020204" pitchFamily="34" charset="0"/>
                        </a:rPr>
                        <a:t>1 </a:t>
                      </a:r>
                      <a:r>
                        <a:rPr lang="en-GB" sz="1600" baseline="-25000" dirty="0">
                          <a:solidFill>
                            <a:srgbClr val="99CCFF"/>
                          </a:solidFill>
                          <a:latin typeface="Arial" panose="020B0604020202020204" pitchFamily="34" charset="0"/>
                          <a:cs typeface="Arial" panose="020B0604020202020204" pitchFamily="34" charset="0"/>
                        </a:rPr>
                        <a:t>......................</a:t>
                      </a:r>
                      <a:r>
                        <a:rPr lang="en-GB" sz="1600" dirty="0">
                          <a:solidFill>
                            <a:srgbClr val="7030A0"/>
                          </a:solidFill>
                          <a:latin typeface="Arial" panose="020B0604020202020204" pitchFamily="34" charset="0"/>
                          <a:cs typeface="Arial" panose="020B0604020202020204" pitchFamily="34" charset="0"/>
                        </a:rPr>
                        <a:t>+D</a:t>
                      </a:r>
                      <a:r>
                        <a:rPr lang="en-GB" sz="1600" baseline="-25000" dirty="0">
                          <a:solidFill>
                            <a:srgbClr val="7030A0"/>
                          </a:solidFill>
                          <a:latin typeface="Arial" panose="020B0604020202020204" pitchFamily="34" charset="0"/>
                          <a:cs typeface="Arial" panose="020B0604020202020204" pitchFamily="34" charset="0"/>
                        </a:rPr>
                        <a:t>2</a:t>
                      </a:r>
                      <a:r>
                        <a:rPr lang="en-GB" sz="1600" dirty="0">
                          <a:solidFill>
                            <a:srgbClr val="7030A0"/>
                          </a:solidFill>
                          <a:latin typeface="Arial" panose="020B0604020202020204" pitchFamily="34" charset="0"/>
                          <a:cs typeface="Arial" panose="020B0604020202020204" pitchFamily="34" charset="0"/>
                        </a:rPr>
                        <a:t>*</a:t>
                      </a:r>
                      <a:endParaRPr lang="en-GB" sz="1600" b="0" dirty="0">
                        <a:solidFill>
                          <a:srgbClr val="C00000"/>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0" dirty="0">
                          <a:solidFill>
                            <a:schemeClr val="tx1"/>
                          </a:solidFill>
                          <a:latin typeface="Arial" panose="020B0604020202020204" pitchFamily="34" charset="0"/>
                          <a:cs typeface="Arial" panose="020B0604020202020204" pitchFamily="34" charset="0"/>
                        </a:rPr>
                        <a:t>4pq a²</a:t>
                      </a:r>
                      <a:endParaRPr lang="en-GB" sz="1600" b="0" dirty="0">
                        <a:solidFill>
                          <a:srgbClr val="C00000"/>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extLst>
                  <a:ext uri="{0D108BD9-81ED-4DB2-BD59-A6C34878D82A}">
                    <a16:rowId xmlns:a16="http://schemas.microsoft.com/office/drawing/2014/main" val="2612914560"/>
                  </a:ext>
                </a:extLst>
              </a:tr>
              <a:tr h="0">
                <a:tc vMerge="1">
                  <a:txBody>
                    <a:bodyPr/>
                    <a:lstStyle/>
                    <a:p>
                      <a:endParaRPr lang="en-GB"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GB"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GB"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GB" sz="1600" b="0" dirty="0">
                          <a:solidFill>
                            <a:schemeClr val="tx1"/>
                          </a:solidFill>
                          <a:latin typeface="Arial" panose="020B0604020202020204" pitchFamily="34" charset="0"/>
                          <a:cs typeface="Arial" panose="020B0604020202020204" pitchFamily="34" charset="0"/>
                        </a:rPr>
                        <a:t>0.5000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algn="r"/>
                      <a:r>
                        <a:rPr lang="en-GB" sz="1600" b="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algn="r"/>
                      <a:r>
                        <a:rPr lang="en-GB" sz="1400" b="0" dirty="0">
                          <a:solidFill>
                            <a:schemeClr val="tx1">
                              <a:lumMod val="50000"/>
                              <a:lumOff val="50000"/>
                            </a:schemeClr>
                          </a:solidFill>
                          <a:latin typeface="Arial" panose="020B0604020202020204" pitchFamily="34" charset="0"/>
                          <a:cs typeface="Arial" panose="020B0604020202020204" pitchFamily="34" charset="0"/>
                        </a:rPr>
                        <a:t>100.00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algn="r"/>
                      <a:r>
                        <a:rPr lang="en-GB" sz="1400" b="0" dirty="0">
                          <a:solidFill>
                            <a:schemeClr val="tx1">
                              <a:lumMod val="50000"/>
                              <a:lumOff val="50000"/>
                            </a:schemeClr>
                          </a:solidFill>
                          <a:latin typeface="Arial" panose="020B0604020202020204" pitchFamily="34" charset="0"/>
                          <a:cs typeface="Arial" panose="020B0604020202020204" pitchFamily="34" charset="0"/>
                        </a:rPr>
                        <a:t>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vMerge="1">
                  <a:txBody>
                    <a:bodyPr/>
                    <a:lstStyle/>
                    <a:p>
                      <a:pPr algn="r"/>
                      <a:endParaRPr lang="en-GB" b="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0" dirty="0">
                          <a:solidFill>
                            <a:schemeClr val="tx1"/>
                          </a:solidFill>
                          <a:latin typeface="Arial" panose="020B0604020202020204" pitchFamily="34" charset="0"/>
                          <a:cs typeface="Arial" panose="020B0604020202020204" pitchFamily="34" charset="0"/>
                        </a:rPr>
                        <a:t>  a²</a:t>
                      </a:r>
                      <a:endParaRPr lang="en-GB" sz="1600" b="0" dirty="0">
                        <a:solidFill>
                          <a:srgbClr val="C00000"/>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extLst>
                  <a:ext uri="{0D108BD9-81ED-4DB2-BD59-A6C34878D82A}">
                    <a16:rowId xmlns:a16="http://schemas.microsoft.com/office/drawing/2014/main" val="3442797906"/>
                  </a:ext>
                </a:extLst>
              </a:tr>
              <a:tr h="0">
                <a:tc rowSpan="4">
                  <a:txBody>
                    <a:bodyPr/>
                    <a:lstStyle/>
                    <a:p>
                      <a:pPr algn="ctr"/>
                      <a:r>
                        <a:rPr lang="en-GB" sz="1600" b="0" dirty="0">
                          <a:solidFill>
                            <a:schemeClr val="tx1"/>
                          </a:solidFill>
                          <a:latin typeface="Arial" panose="020B0604020202020204" pitchFamily="34" charset="0"/>
                          <a:cs typeface="Arial" panose="020B0604020202020204" pitchFamily="34" charset="0"/>
                        </a:rPr>
                        <a:t>Baking </a:t>
                      </a:r>
                      <a:br>
                        <a:rPr lang="en-GB" sz="1600" b="0" dirty="0">
                          <a:solidFill>
                            <a:schemeClr val="tx1"/>
                          </a:solidFill>
                          <a:latin typeface="Arial" panose="020B0604020202020204" pitchFamily="34" charset="0"/>
                          <a:cs typeface="Arial" panose="020B0604020202020204" pitchFamily="34" charset="0"/>
                        </a:rPr>
                      </a:br>
                      <a:r>
                        <a:rPr lang="en-GB" sz="1600" b="0" dirty="0">
                          <a:solidFill>
                            <a:schemeClr val="tx1"/>
                          </a:solidFill>
                          <a:latin typeface="Arial" panose="020B0604020202020204" pitchFamily="34" charset="0"/>
                          <a:cs typeface="Arial" panose="020B0604020202020204" pitchFamily="34" charset="0"/>
                        </a:rPr>
                        <a:t>quality</a:t>
                      </a:r>
                    </a:p>
                  </a:txBody>
                  <a:tcPr vert="vert27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pPr algn="ctr"/>
                      <a:r>
                        <a:rPr lang="en-GB" sz="1600" b="0" dirty="0">
                          <a:solidFill>
                            <a:schemeClr val="tx1"/>
                          </a:solidFill>
                          <a:latin typeface="Arial" panose="020B0604020202020204" pitchFamily="34" charset="0"/>
                          <a:cs typeface="Arial" panose="020B0604020202020204" pitchFamily="34" charset="0"/>
                        </a:rPr>
                        <a:t>0</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a:r>
                        <a:rPr lang="en-GB" sz="1600" b="0" dirty="0">
                          <a:solidFill>
                            <a:schemeClr val="tx1"/>
                          </a:solidFill>
                          <a:latin typeface="Arial" panose="020B0604020202020204" pitchFamily="34" charset="0"/>
                          <a:cs typeface="Arial" panose="020B060402020202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600" b="0" i="0" u="none" strike="noStrike" dirty="0">
                          <a:solidFill>
                            <a:schemeClr val="tx1"/>
                          </a:solidFill>
                          <a:effectLst/>
                          <a:latin typeface="Arial" panose="020B0604020202020204" pitchFamily="34" charset="0"/>
                        </a:rPr>
                        <a:t>0.2929</a:t>
                      </a:r>
                      <a:endParaRPr lang="en-GB" sz="1600"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FF"/>
                    </a:solidFill>
                  </a:tcPr>
                </a:tc>
                <a:tc>
                  <a:txBody>
                    <a:bodyPr/>
                    <a:lstStyle/>
                    <a:p>
                      <a:pPr algn="r"/>
                      <a:r>
                        <a:rPr lang="en-GB" sz="1600" b="0" dirty="0">
                          <a:solidFill>
                            <a:schemeClr val="tx1"/>
                          </a:solidFill>
                          <a:latin typeface="Arial" panose="020B0604020202020204" pitchFamily="34" charset="0"/>
                          <a:cs typeface="Arial" panose="020B0604020202020204" pitchFamily="34" charset="0"/>
                        </a:rPr>
                        <a:t>41.42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GB" sz="1400" b="0" dirty="0">
                          <a:solidFill>
                            <a:schemeClr val="tx1">
                              <a:lumMod val="50000"/>
                              <a:lumOff val="50000"/>
                            </a:schemeClr>
                          </a:solidFill>
                          <a:latin typeface="Arial" panose="020B0604020202020204" pitchFamily="34" charset="0"/>
                          <a:cs typeface="Arial" panose="020B0604020202020204" pitchFamily="34" charset="0"/>
                        </a:rPr>
                        <a:t>41.42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GB" sz="1400" b="0" dirty="0">
                          <a:solidFill>
                            <a:schemeClr val="tx1">
                              <a:lumMod val="50000"/>
                              <a:lumOff val="50000"/>
                            </a:schemeClr>
                          </a:solidFill>
                          <a:latin typeface="Arial" panose="020B0604020202020204" pitchFamily="34" charset="0"/>
                          <a:cs typeface="Arial" panose="020B0604020202020204" pitchFamily="34" charset="0"/>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sz="1600" baseline="-25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sz="1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sz="1600" baseline="-25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endParaRPr lang="en-GB" sz="1600" b="0" dirty="0">
                        <a:solidFill>
                          <a:srgbClr val="C00000"/>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0" dirty="0">
                          <a:solidFill>
                            <a:schemeClr val="tx1"/>
                          </a:solidFill>
                          <a:latin typeface="Arial" panose="020B0604020202020204" pitchFamily="34" charset="0"/>
                          <a:cs typeface="Arial" panose="020B0604020202020204" pitchFamily="34" charset="0"/>
                        </a:rPr>
                        <a:t>2pq a²</a:t>
                      </a:r>
                      <a:endParaRPr lang="en-GB" sz="1600" b="0" dirty="0">
                        <a:solidFill>
                          <a:srgbClr val="C00000"/>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43952175"/>
                  </a:ext>
                </a:extLst>
              </a:tr>
              <a:tr h="0">
                <a:tc vMerge="1">
                  <a:txBody>
                    <a:bodyPr/>
                    <a:lstStyle/>
                    <a:p>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600" b="0" dirty="0">
                          <a:solidFill>
                            <a:schemeClr val="tx1"/>
                          </a:solidFill>
                          <a:latin typeface="Arial" panose="020B0604020202020204" pitchFamily="34" charset="0"/>
                          <a:cs typeface="Arial" panose="020B0604020202020204" pitchFamily="34" charset="0"/>
                        </a:rPr>
                        <a:t>0.5000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GB" sz="1600" b="0" dirty="0">
                          <a:solidFill>
                            <a:schemeClr val="tx1"/>
                          </a:solidFill>
                          <a:latin typeface="Arial" panose="020B0604020202020204" pitchFamily="34" charset="0"/>
                          <a:cs typeface="Arial" panose="020B0604020202020204" pitchFamily="34" charset="0"/>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GB" sz="1400" b="0" dirty="0">
                          <a:solidFill>
                            <a:schemeClr val="tx1">
                              <a:lumMod val="50000"/>
                              <a:lumOff val="50000"/>
                            </a:schemeClr>
                          </a:solidFill>
                          <a:latin typeface="Arial" panose="020B0604020202020204" pitchFamily="34" charset="0"/>
                          <a:cs typeface="Arial" panose="020B0604020202020204" pitchFamily="34" charset="0"/>
                        </a:rPr>
                        <a:t>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GB" sz="1400" b="0" dirty="0">
                          <a:solidFill>
                            <a:schemeClr val="tx1">
                              <a:lumMod val="50000"/>
                              <a:lumOff val="50000"/>
                            </a:schemeClr>
                          </a:solidFill>
                          <a:latin typeface="Arial" panose="020B0604020202020204" pitchFamily="34" charset="0"/>
                          <a:cs typeface="Arial" panose="020B0604020202020204" pitchFamily="34" charset="0"/>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0" dirty="0">
                          <a:solidFill>
                            <a:schemeClr val="tx1"/>
                          </a:solidFill>
                          <a:latin typeface="Arial" panose="020B0604020202020204" pitchFamily="34" charset="0"/>
                          <a:cs typeface="Arial" panose="020B0604020202020204" pitchFamily="34" charset="0"/>
                        </a:rPr>
                        <a:t>½  a²</a:t>
                      </a:r>
                      <a:endParaRPr lang="en-GB" sz="1600" b="0" dirty="0">
                        <a:solidFill>
                          <a:srgbClr val="C00000"/>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3577283"/>
                  </a:ext>
                </a:extLst>
              </a:tr>
              <a:tr h="0">
                <a:tc vMerge="1">
                  <a:txBody>
                    <a:bodyPr/>
                    <a:lstStyle/>
                    <a:p>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a:r>
                        <a:rPr lang="en-GB" sz="1600" b="0" dirty="0">
                          <a:solidFill>
                            <a:schemeClr val="tx1"/>
                          </a:solidFill>
                          <a:latin typeface="Arial" panose="020B0604020202020204" pitchFamily="34" charset="0"/>
                          <a:cs typeface="Arial" panose="020B0604020202020204" pitchFamily="34"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600" b="0" i="0" u="none" strike="noStrike" dirty="0">
                          <a:solidFill>
                            <a:schemeClr val="tx1"/>
                          </a:solidFill>
                          <a:effectLst/>
                          <a:latin typeface="Arial" panose="020B0604020202020204" pitchFamily="34" charset="0"/>
                        </a:rPr>
                        <a:t>0.2929</a:t>
                      </a:r>
                      <a:endParaRPr lang="en-GB" sz="1600"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FF"/>
                    </a:solidFill>
                  </a:tcPr>
                </a:tc>
                <a:tc>
                  <a:txBody>
                    <a:bodyPr/>
                    <a:lstStyle/>
                    <a:p>
                      <a:pPr algn="r"/>
                      <a:r>
                        <a:rPr lang="en-GB" sz="1600" b="0" dirty="0">
                          <a:solidFill>
                            <a:schemeClr val="tx1"/>
                          </a:solidFill>
                          <a:latin typeface="Arial" panose="020B0604020202020204" pitchFamily="34" charset="0"/>
                          <a:cs typeface="Arial" panose="020B0604020202020204" pitchFamily="34" charset="0"/>
                        </a:rPr>
                        <a:t>82.84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algn="r"/>
                      <a:r>
                        <a:rPr lang="en-GB" sz="1400" b="0" dirty="0">
                          <a:solidFill>
                            <a:schemeClr val="tx1">
                              <a:lumMod val="50000"/>
                              <a:lumOff val="50000"/>
                            </a:schemeClr>
                          </a:solidFill>
                          <a:latin typeface="Arial" panose="020B0604020202020204" pitchFamily="34" charset="0"/>
                          <a:cs typeface="Arial" panose="020B0604020202020204" pitchFamily="34" charset="0"/>
                        </a:rPr>
                        <a:t>82.84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algn="r"/>
                      <a:r>
                        <a:rPr lang="en-GB" sz="1400" b="0" dirty="0">
                          <a:solidFill>
                            <a:schemeClr val="tx1">
                              <a:lumMod val="50000"/>
                              <a:lumOff val="50000"/>
                            </a:schemeClr>
                          </a:solidFill>
                          <a:latin typeface="Arial" panose="020B0604020202020204" pitchFamily="34" charset="0"/>
                          <a:cs typeface="Arial" panose="020B0604020202020204" pitchFamily="34" charset="0"/>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sz="1600" baseline="-25000"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sz="1600" dirty="0">
                          <a:solidFill>
                            <a:srgbClr val="7030A0"/>
                          </a:solidFill>
                          <a:latin typeface="Arial" panose="020B0604020202020204" pitchFamily="34" charset="0"/>
                          <a:cs typeface="Arial" panose="020B0604020202020204" pitchFamily="34" charset="0"/>
                        </a:rPr>
                        <a:t>=2σ²</a:t>
                      </a:r>
                      <a:r>
                        <a:rPr lang="en-GB" sz="1600" baseline="-25000" dirty="0">
                          <a:solidFill>
                            <a:srgbClr val="7030A0"/>
                          </a:solidFill>
                          <a:latin typeface="Arial" panose="020B0604020202020204" pitchFamily="34" charset="0"/>
                          <a:cs typeface="Arial" panose="020B0604020202020204" pitchFamily="34" charset="0"/>
                        </a:rPr>
                        <a:t>A</a:t>
                      </a:r>
                      <a:endParaRPr lang="en-GB" sz="1600" b="0" dirty="0">
                        <a:solidFill>
                          <a:srgbClr val="C00000"/>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0" dirty="0">
                          <a:solidFill>
                            <a:schemeClr val="tx1"/>
                          </a:solidFill>
                          <a:latin typeface="Arial" panose="020B0604020202020204" pitchFamily="34" charset="0"/>
                          <a:cs typeface="Arial" panose="020B0604020202020204" pitchFamily="34" charset="0"/>
                        </a:rPr>
                        <a:t>4pq a²</a:t>
                      </a:r>
                      <a:endParaRPr lang="en-GB" sz="1600" b="0" dirty="0">
                        <a:solidFill>
                          <a:srgbClr val="C00000"/>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extLst>
                  <a:ext uri="{0D108BD9-81ED-4DB2-BD59-A6C34878D82A}">
                    <a16:rowId xmlns:a16="http://schemas.microsoft.com/office/drawing/2014/main" val="2186793986"/>
                  </a:ext>
                </a:extLst>
              </a:tr>
              <a:tr h="0">
                <a:tc vMerge="1">
                  <a:txBody>
                    <a:bodyPr/>
                    <a:lstStyle/>
                    <a:p>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600" b="0" dirty="0">
                          <a:solidFill>
                            <a:schemeClr val="tx1"/>
                          </a:solidFill>
                          <a:latin typeface="Arial" panose="020B0604020202020204" pitchFamily="34" charset="0"/>
                          <a:cs typeface="Arial" panose="020B0604020202020204" pitchFamily="34" charset="0"/>
                        </a:rPr>
                        <a:t>0.5000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algn="r"/>
                      <a:r>
                        <a:rPr lang="en-GB" sz="1600" b="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algn="r"/>
                      <a:r>
                        <a:rPr lang="en-GB" sz="1400" b="0" dirty="0">
                          <a:solidFill>
                            <a:schemeClr val="tx1">
                              <a:lumMod val="50000"/>
                              <a:lumOff val="50000"/>
                            </a:schemeClr>
                          </a:solidFill>
                          <a:latin typeface="Arial" panose="020B0604020202020204" pitchFamily="34" charset="0"/>
                          <a:cs typeface="Arial" panose="020B0604020202020204" pitchFamily="34" charset="0"/>
                        </a:rPr>
                        <a:t>100.00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algn="r"/>
                      <a:r>
                        <a:rPr lang="en-GB" sz="1400" b="0" dirty="0">
                          <a:solidFill>
                            <a:schemeClr val="tx1">
                              <a:lumMod val="50000"/>
                              <a:lumOff val="50000"/>
                            </a:schemeClr>
                          </a:solidFill>
                          <a:latin typeface="Arial" panose="020B0604020202020204" pitchFamily="34" charset="0"/>
                          <a:cs typeface="Arial" panose="020B0604020202020204" pitchFamily="34" charset="0"/>
                        </a:rPr>
                        <a:t>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vMerge="1">
                  <a:txBody>
                    <a:bodyPr/>
                    <a:lstStyle/>
                    <a:p>
                      <a:pPr algn="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0" dirty="0">
                          <a:solidFill>
                            <a:schemeClr val="tx1"/>
                          </a:solidFill>
                          <a:latin typeface="Arial" panose="020B0604020202020204" pitchFamily="34" charset="0"/>
                          <a:cs typeface="Arial" panose="020B0604020202020204" pitchFamily="34" charset="0"/>
                        </a:rPr>
                        <a:t>  a²</a:t>
                      </a:r>
                      <a:endParaRPr lang="en-GB" sz="1600" b="0" dirty="0">
                        <a:solidFill>
                          <a:srgbClr val="C00000"/>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extLst>
                  <a:ext uri="{0D108BD9-81ED-4DB2-BD59-A6C34878D82A}">
                    <a16:rowId xmlns:a16="http://schemas.microsoft.com/office/drawing/2014/main" val="2199046865"/>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223655842"/>
              </p:ext>
            </p:extLst>
          </p:nvPr>
        </p:nvGraphicFramePr>
        <p:xfrm>
          <a:off x="8691033" y="1368000"/>
          <a:ext cx="3433233" cy="4437661"/>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071634">
                  <a:extLst>
                    <a:ext uri="{9D8B030D-6E8A-4147-A177-3AD203B41FA5}">
                      <a16:colId xmlns:a16="http://schemas.microsoft.com/office/drawing/2014/main" val="332331338"/>
                    </a:ext>
                  </a:extLst>
                </a:gridCol>
                <a:gridCol w="1071634">
                  <a:extLst>
                    <a:ext uri="{9D8B030D-6E8A-4147-A177-3AD203B41FA5}">
                      <a16:colId xmlns:a16="http://schemas.microsoft.com/office/drawing/2014/main" val="1124445741"/>
                    </a:ext>
                  </a:extLst>
                </a:gridCol>
                <a:gridCol w="1071634">
                  <a:extLst>
                    <a:ext uri="{9D8B030D-6E8A-4147-A177-3AD203B41FA5}">
                      <a16:colId xmlns:a16="http://schemas.microsoft.com/office/drawing/2014/main" val="750941772"/>
                    </a:ext>
                  </a:extLst>
                </a:gridCol>
                <a:gridCol w="218331">
                  <a:extLst>
                    <a:ext uri="{9D8B030D-6E8A-4147-A177-3AD203B41FA5}">
                      <a16:colId xmlns:a16="http://schemas.microsoft.com/office/drawing/2014/main" val="3379437218"/>
                    </a:ext>
                  </a:extLst>
                </a:gridCol>
              </a:tblGrid>
              <a:tr h="583247">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800" b="0" baseline="0" dirty="0">
                          <a:solidFill>
                            <a:schemeClr val="tx1"/>
                          </a:solidFill>
                          <a:latin typeface="Arial" panose="020B0604020202020204" pitchFamily="34" charset="0"/>
                          <a:cs typeface="Arial" panose="020B0604020202020204" pitchFamily="34" charset="0"/>
                        </a:rPr>
                        <a:t>µ </a:t>
                      </a:r>
                      <a:r>
                        <a:rPr lang="de-DE" sz="1800" b="0" baseline="0" dirty="0" err="1">
                          <a:solidFill>
                            <a:schemeClr val="tx1"/>
                          </a:solidFill>
                          <a:latin typeface="Arial" panose="020B0604020202020204" pitchFamily="34" charset="0"/>
                          <a:cs typeface="Arial" panose="020B0604020202020204" pitchFamily="34" charset="0"/>
                        </a:rPr>
                        <a:t>and</a:t>
                      </a:r>
                      <a:r>
                        <a:rPr lang="de-DE" sz="1800" b="0" baseline="0" dirty="0">
                          <a:solidFill>
                            <a:schemeClr val="tx1"/>
                          </a:solidFill>
                          <a:latin typeface="Arial" panose="020B0604020202020204" pitchFamily="34" charset="0"/>
                          <a:cs typeface="Arial" panose="020B0604020202020204" pitchFamily="34" charset="0"/>
                        </a:rPr>
                        <a:t> S in </a:t>
                      </a:r>
                      <a:r>
                        <a:rPr lang="de-DE" sz="1800" b="0" baseline="0" dirty="0" err="1">
                          <a:solidFill>
                            <a:schemeClr val="tx1"/>
                          </a:solidFill>
                          <a:latin typeface="Arial" panose="020B0604020202020204" pitchFamily="34" charset="0"/>
                          <a:cs typeface="Arial" panose="020B0604020202020204" pitchFamily="34" charset="0"/>
                        </a:rPr>
                        <a:t>case</a:t>
                      </a:r>
                      <a:r>
                        <a:rPr lang="de-DE" sz="1800" b="0" baseline="0" dirty="0">
                          <a:solidFill>
                            <a:schemeClr val="tx1"/>
                          </a:solidFill>
                          <a:latin typeface="Arial" panose="020B0604020202020204" pitchFamily="34" charset="0"/>
                          <a:cs typeface="Arial" panose="020B0604020202020204" pitchFamily="34" charset="0"/>
                        </a:rPr>
                        <a:t> </a:t>
                      </a:r>
                      <a:r>
                        <a:rPr lang="de-DE" sz="1800" b="0" baseline="0" dirty="0" err="1">
                          <a:solidFill>
                            <a:schemeClr val="tx1"/>
                          </a:solidFill>
                          <a:latin typeface="Arial" panose="020B0604020202020204" pitchFamily="34" charset="0"/>
                          <a:cs typeface="Arial" panose="020B0604020202020204" pitchFamily="34" charset="0"/>
                        </a:rPr>
                        <a:t>of</a:t>
                      </a:r>
                      <a:r>
                        <a:rPr lang="de-DE" sz="1800" b="0" baseline="0" dirty="0">
                          <a:solidFill>
                            <a:schemeClr val="tx1"/>
                          </a:solidFill>
                          <a:latin typeface="Arial" panose="020B0604020202020204" pitchFamily="34" charset="0"/>
                          <a:cs typeface="Arial" panose="020B0604020202020204" pitchFamily="34" charset="0"/>
                        </a:rPr>
                        <a:t> </a:t>
                      </a:r>
                      <a:r>
                        <a:rPr lang="de-DE" sz="1800" b="0" baseline="0" dirty="0" err="1">
                          <a:solidFill>
                            <a:srgbClr val="C00000"/>
                          </a:solidFill>
                          <a:latin typeface="Arial" panose="020B0604020202020204" pitchFamily="34" charset="0"/>
                          <a:cs typeface="Arial" panose="020B0604020202020204" pitchFamily="34" charset="0"/>
                        </a:rPr>
                        <a:t>selecting</a:t>
                      </a:r>
                      <a:r>
                        <a:rPr lang="de-DE" sz="1800" b="0" baseline="0" dirty="0">
                          <a:solidFill>
                            <a:srgbClr val="C00000"/>
                          </a:solidFill>
                          <a:latin typeface="Arial" panose="020B0604020202020204" pitchFamily="34" charset="0"/>
                          <a:cs typeface="Arial" panose="020B0604020202020204" pitchFamily="34" charset="0"/>
                        </a:rPr>
                        <a:t> 1/3 </a:t>
                      </a:r>
                      <a:r>
                        <a:rPr lang="de-DE" sz="1800" b="0" baseline="0" dirty="0" err="1">
                          <a:solidFill>
                            <a:srgbClr val="C00000"/>
                          </a:solidFill>
                          <a:latin typeface="Arial" panose="020B0604020202020204" pitchFamily="34" charset="0"/>
                          <a:cs typeface="Arial" panose="020B0604020202020204" pitchFamily="34" charset="0"/>
                        </a:rPr>
                        <a:t>better</a:t>
                      </a:r>
                      <a:r>
                        <a:rPr lang="de-DE" sz="1800" b="0" baseline="0" dirty="0">
                          <a:solidFill>
                            <a:srgbClr val="C00000"/>
                          </a:solidFill>
                          <a:latin typeface="Arial" panose="020B0604020202020204" pitchFamily="34" charset="0"/>
                          <a:cs typeface="Arial" panose="020B0604020202020204" pitchFamily="34" charset="0"/>
                        </a:rPr>
                        <a:t> </a:t>
                      </a:r>
                      <a:r>
                        <a:rPr lang="de-DE" sz="1800" b="0" baseline="0" dirty="0" err="1">
                          <a:solidFill>
                            <a:srgbClr val="C00000"/>
                          </a:solidFill>
                          <a:latin typeface="Arial" panose="020B0604020202020204" pitchFamily="34" charset="0"/>
                          <a:cs typeface="Arial" panose="020B0604020202020204" pitchFamily="34" charset="0"/>
                        </a:rPr>
                        <a:t>ones</a:t>
                      </a:r>
                      <a:r>
                        <a:rPr lang="de-DE" sz="1800" b="0" baseline="0" dirty="0">
                          <a:solidFill>
                            <a:srgbClr val="C00000"/>
                          </a:solidFill>
                          <a:latin typeface="Arial" panose="020B0604020202020204" pitchFamily="34" charset="0"/>
                          <a:cs typeface="Arial" panose="020B0604020202020204" pitchFamily="34" charset="0"/>
                        </a:rPr>
                        <a:t> (</a:t>
                      </a:r>
                      <a:r>
                        <a:rPr lang="de-DE" sz="1800" b="0" baseline="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i=1.0908</a:t>
                      </a:r>
                      <a:r>
                        <a:rPr lang="de-DE" sz="1800" b="0" baseline="0" dirty="0">
                          <a:solidFill>
                            <a:srgbClr val="C00000"/>
                          </a:solidFill>
                          <a:latin typeface="Arial" panose="020B0604020202020204" pitchFamily="34" charset="0"/>
                          <a:cs typeface="Arial" panose="020B0604020202020204" pitchFamily="34" charset="0"/>
                        </a:rPr>
                        <a:t>) </a:t>
                      </a:r>
                      <a:endParaRPr lang="en-GB" sz="1800" b="0" dirty="0">
                        <a:solidFill>
                          <a:srgbClr val="C00000"/>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b="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GB"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600"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25053914"/>
                  </a:ext>
                </a:extLst>
              </a:tr>
              <a:tr h="82080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800" b="0" baseline="0" dirty="0">
                          <a:solidFill>
                            <a:schemeClr val="tx1"/>
                          </a:solidFill>
                          <a:latin typeface="Arial" panose="020B0604020202020204" pitchFamily="34" charset="0"/>
                          <a:cs typeface="Arial" panose="020B0604020202020204" pitchFamily="34" charset="0"/>
                        </a:rPr>
                        <a:t>µ be</a:t>
                      </a:r>
                      <a:r>
                        <a:rPr lang="de-DE" sz="1800" b="0" baseline="0" dirty="0" err="1">
                          <a:solidFill>
                            <a:schemeClr val="tx1"/>
                          </a:solidFill>
                          <a:latin typeface="Arial" panose="020B0604020202020204" pitchFamily="34" charset="0"/>
                          <a:cs typeface="Arial" panose="020B0604020202020204" pitchFamily="34" charset="0"/>
                        </a:rPr>
                        <a:t>fore</a:t>
                      </a:r>
                      <a:r>
                        <a:rPr lang="de-DE" sz="1800" b="0" baseline="0" dirty="0">
                          <a:solidFill>
                            <a:schemeClr val="tx1"/>
                          </a:solidFill>
                          <a:latin typeface="Arial" panose="020B0604020202020204" pitchFamily="34" charset="0"/>
                          <a:cs typeface="Arial" panose="020B0604020202020204" pitchFamily="34" charset="0"/>
                        </a:rPr>
                        <a:t> sel.</a:t>
                      </a:r>
                      <a:endParaRPr lang="en-GB" sz="1800" b="0" baseline="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800" b="0" baseline="0" dirty="0">
                          <a:solidFill>
                            <a:schemeClr val="tx1"/>
                          </a:solidFill>
                          <a:latin typeface="Arial" panose="020B0604020202020204" pitchFamily="34" charset="0"/>
                          <a:cs typeface="Arial" panose="020B0604020202020204" pitchFamily="34" charset="0"/>
                        </a:rPr>
                        <a:t>‚S‘ </a:t>
                      </a:r>
                      <a:endParaRPr lang="en-GB" sz="1800" b="0" baseline="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800" b="0" baseline="0" dirty="0">
                          <a:solidFill>
                            <a:schemeClr val="tx1"/>
                          </a:solidFill>
                          <a:latin typeface="Arial" panose="020B0604020202020204" pitchFamily="34" charset="0"/>
                          <a:cs typeface="Arial" panose="020B0604020202020204" pitchFamily="34" charset="0"/>
                        </a:rPr>
                        <a:t>µ after sel.</a:t>
                      </a:r>
                      <a:br>
                        <a:rPr lang="de-DE" sz="1800" b="0" baseline="0" dirty="0">
                          <a:solidFill>
                            <a:schemeClr val="tx1"/>
                          </a:solidFill>
                          <a:latin typeface="Arial" panose="020B0604020202020204" pitchFamily="34" charset="0"/>
                          <a:cs typeface="Arial" panose="020B0604020202020204" pitchFamily="34" charset="0"/>
                        </a:rPr>
                      </a:br>
                      <a:r>
                        <a:rPr lang="de-DE" sz="1800" b="0" baseline="0" dirty="0">
                          <a:solidFill>
                            <a:schemeClr val="tx1"/>
                          </a:solidFill>
                          <a:latin typeface="Arial" panose="020B0604020202020204" pitchFamily="34" charset="0"/>
                          <a:cs typeface="Arial" panose="020B0604020202020204" pitchFamily="34" charset="0"/>
                        </a:rPr>
                        <a:t>(</a:t>
                      </a:r>
                      <a:r>
                        <a:rPr lang="de-DE" sz="1800" b="0" baseline="0" dirty="0" err="1">
                          <a:solidFill>
                            <a:schemeClr val="tx1"/>
                          </a:solidFill>
                          <a:latin typeface="Arial" panose="020B0604020202020204" pitchFamily="34" charset="0"/>
                          <a:cs typeface="Arial" panose="020B0604020202020204" pitchFamily="34" charset="0"/>
                        </a:rPr>
                        <a:t>if</a:t>
                      </a:r>
                      <a:r>
                        <a:rPr lang="de-DE" sz="1800" b="0" baseline="0" dirty="0">
                          <a:solidFill>
                            <a:schemeClr val="tx1"/>
                          </a:solidFill>
                          <a:latin typeface="Arial" panose="020B0604020202020204" pitchFamily="34" charset="0"/>
                          <a:cs typeface="Arial" panose="020B0604020202020204" pitchFamily="34" charset="0"/>
                        </a:rPr>
                        <a:t> h²=1)</a:t>
                      </a:r>
                      <a:endParaRPr lang="en-GB" sz="1800" b="0" baseline="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GB" sz="1600" b="0" baseline="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17067990"/>
                  </a:ext>
                </a:extLst>
              </a:tr>
              <a:tr h="537908">
                <a:tc>
                  <a:txBody>
                    <a:bodyPr/>
                    <a:lstStyle/>
                    <a:p>
                      <a:pPr algn="r" fontAlgn="b"/>
                      <a:r>
                        <a:rPr lang="en-GB" sz="1600" b="0" i="0" u="none" strike="noStrike" dirty="0">
                          <a:solidFill>
                            <a:srgbClr val="0000FF"/>
                          </a:solidFill>
                          <a:effectLst>
                            <a:outerShdw blurRad="38100" dist="38100" dir="2700000" algn="tl">
                              <a:srgbClr val="000000">
                                <a:alpha val="43137"/>
                              </a:srgbClr>
                            </a:outerShdw>
                          </a:effectLst>
                          <a:latin typeface="Arial" panose="020B0604020202020204" pitchFamily="34" charset="0"/>
                        </a:rPr>
                        <a:t>0.00</a:t>
                      </a: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n-GB" sz="1600" b="0" i="0" u="none" strike="noStrike" dirty="0">
                          <a:solidFill>
                            <a:srgbClr val="000000"/>
                          </a:solidFill>
                          <a:effectLst/>
                          <a:latin typeface="Arial" panose="020B0604020202020204" pitchFamily="34" charset="0"/>
                        </a:rPr>
                        <a:t>10.91</a:t>
                      </a: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n-GB" sz="1600" b="0" i="0" u="none" strike="noStrike" dirty="0">
                          <a:solidFill>
                            <a:srgbClr val="000000"/>
                          </a:solidFill>
                          <a:effectLst/>
                          <a:latin typeface="Arial" panose="020B0604020202020204" pitchFamily="34" charset="0"/>
                        </a:rPr>
                        <a:t>10.91</a:t>
                      </a: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endParaRPr lang="en-GB" sz="1600" b="0" i="0" u="none" strike="noStrike" dirty="0">
                        <a:solidFill>
                          <a:srgbClr val="000000"/>
                        </a:solidFill>
                        <a:effectLst/>
                        <a:latin typeface="Arial" panose="020B0604020202020204" pitchFamily="34" charset="0"/>
                      </a:endParaRP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1075879"/>
                  </a:ext>
                </a:extLst>
              </a:tr>
              <a:tr h="335039">
                <a:tc>
                  <a:txBody>
                    <a:bodyPr/>
                    <a:lstStyle/>
                    <a:p>
                      <a:pPr algn="r" fontAlgn="b"/>
                      <a:r>
                        <a:rPr lang="en-GB" sz="1600" b="0" i="0" u="none" strike="noStrike" dirty="0">
                          <a:solidFill>
                            <a:srgbClr val="000000"/>
                          </a:solidFill>
                          <a:effectLst/>
                          <a:latin typeface="Arial" panose="020B0604020202020204" pitchFamily="34" charset="0"/>
                        </a:rPr>
                        <a:t>50.00</a:t>
                      </a: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n-GB" sz="1600" b="0" i="0" u="none" strike="noStrike" dirty="0">
                          <a:solidFill>
                            <a:srgbClr val="000000"/>
                          </a:solidFill>
                          <a:effectLst/>
                          <a:latin typeface="Arial" panose="020B0604020202020204" pitchFamily="34" charset="0"/>
                        </a:rPr>
                        <a:t>9.45</a:t>
                      </a: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n-GB" sz="1600" b="0" i="0" u="none" strike="noStrike" dirty="0">
                          <a:solidFill>
                            <a:srgbClr val="000000"/>
                          </a:solidFill>
                          <a:effectLst/>
                          <a:latin typeface="Arial" panose="020B0604020202020204" pitchFamily="34" charset="0"/>
                        </a:rPr>
                        <a:t>59.45</a:t>
                      </a: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endParaRPr lang="en-GB" sz="1600" b="0" i="0" u="none" strike="noStrike" dirty="0">
                        <a:solidFill>
                          <a:srgbClr val="000000"/>
                        </a:solidFill>
                        <a:effectLst/>
                        <a:latin typeface="Arial" panose="020B0604020202020204" pitchFamily="34" charset="0"/>
                      </a:endParaRP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24806605"/>
                  </a:ext>
                </a:extLst>
              </a:tr>
              <a:tr h="335039">
                <a:tc>
                  <a:txBody>
                    <a:bodyPr/>
                    <a:lstStyle/>
                    <a:p>
                      <a:pPr algn="r" fontAlgn="b"/>
                      <a:r>
                        <a:rPr lang="en-GB" sz="1600" b="0" i="0" u="none" strike="noStrike">
                          <a:solidFill>
                            <a:srgbClr val="000000"/>
                          </a:solidFill>
                          <a:effectLst/>
                          <a:latin typeface="Arial" panose="020B0604020202020204" pitchFamily="34" charset="0"/>
                        </a:rPr>
                        <a:t>-41.42</a:t>
                      </a: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n-GB" sz="1600" b="0" i="0" u="none" strike="noStrike" dirty="0">
                          <a:solidFill>
                            <a:srgbClr val="000000"/>
                          </a:solidFill>
                          <a:effectLst/>
                          <a:latin typeface="Arial" panose="020B0604020202020204" pitchFamily="34" charset="0"/>
                        </a:rPr>
                        <a:t>9.93</a:t>
                      </a: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n-GB" sz="1600" b="0" i="0" u="none" strike="noStrike" dirty="0">
                          <a:solidFill>
                            <a:srgbClr val="000000"/>
                          </a:solidFill>
                          <a:effectLst/>
                          <a:latin typeface="Arial" panose="020B0604020202020204" pitchFamily="34" charset="0"/>
                        </a:rPr>
                        <a:t>-31.49</a:t>
                      </a: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endParaRPr lang="en-GB" sz="1600" b="0" i="0" u="none" strike="noStrike" dirty="0">
                        <a:solidFill>
                          <a:srgbClr val="000000"/>
                        </a:solidFill>
                        <a:effectLst/>
                        <a:latin typeface="Arial" panose="020B0604020202020204" pitchFamily="34" charset="0"/>
                      </a:endParaRP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32516361"/>
                  </a:ext>
                </a:extLst>
              </a:tr>
              <a:tr h="335039">
                <a:tc>
                  <a:txBody>
                    <a:bodyPr/>
                    <a:lstStyle/>
                    <a:p>
                      <a:pPr algn="r" fontAlgn="b"/>
                      <a:r>
                        <a:rPr lang="en-GB" sz="1600" b="0" i="0" u="none" strike="noStrike" dirty="0">
                          <a:solidFill>
                            <a:srgbClr val="0000FF"/>
                          </a:solidFill>
                          <a:effectLst>
                            <a:outerShdw blurRad="38100" dist="38100" dir="2700000" algn="tl">
                              <a:srgbClr val="000000">
                                <a:alpha val="43137"/>
                              </a:srgbClr>
                            </a:outerShdw>
                          </a:effectLst>
                          <a:latin typeface="Arial" panose="020B0604020202020204" pitchFamily="34" charset="0"/>
                        </a:rPr>
                        <a:t>0.00</a:t>
                      </a: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n-GB" sz="1600" b="0" i="0" u="none" strike="noStrike" dirty="0">
                          <a:solidFill>
                            <a:srgbClr val="000000"/>
                          </a:solidFill>
                          <a:effectLst/>
                          <a:latin typeface="Arial" panose="020B0604020202020204" pitchFamily="34" charset="0"/>
                        </a:rPr>
                        <a:t>10.91</a:t>
                      </a: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n-GB" sz="1600" b="0" i="0" u="none" strike="noStrike" dirty="0">
                          <a:solidFill>
                            <a:srgbClr val="000000"/>
                          </a:solidFill>
                          <a:effectLst/>
                          <a:latin typeface="Arial" panose="020B0604020202020204" pitchFamily="34" charset="0"/>
                        </a:rPr>
                        <a:t>10.91</a:t>
                      </a: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endParaRPr lang="en-GB" sz="1600" b="0" i="0" u="none" strike="noStrike" dirty="0">
                        <a:solidFill>
                          <a:srgbClr val="000000"/>
                        </a:solidFill>
                        <a:effectLst/>
                        <a:latin typeface="Arial" panose="020B0604020202020204" pitchFamily="34" charset="0"/>
                      </a:endParaRP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62856082"/>
                  </a:ext>
                </a:extLst>
              </a:tr>
              <a:tr h="335039">
                <a:tc>
                  <a:txBody>
                    <a:bodyPr/>
                    <a:lstStyle/>
                    <a:p>
                      <a:pPr algn="r" fontAlgn="b"/>
                      <a:r>
                        <a:rPr lang="en-GB" sz="1600" b="0" i="0" u="none" strike="noStrike">
                          <a:solidFill>
                            <a:srgbClr val="000000"/>
                          </a:solidFill>
                          <a:effectLst/>
                          <a:latin typeface="Arial" panose="020B0604020202020204" pitchFamily="34" charset="0"/>
                        </a:rPr>
                        <a:t>-41.42</a:t>
                      </a: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n-GB" sz="1600" b="0" i="0" u="none" strike="noStrike" dirty="0">
                          <a:solidFill>
                            <a:srgbClr val="000000"/>
                          </a:solidFill>
                          <a:effectLst/>
                          <a:latin typeface="Arial" panose="020B0604020202020204" pitchFamily="34" charset="0"/>
                        </a:rPr>
                        <a:t>7.02</a:t>
                      </a: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n-GB" sz="1600" b="0" i="0" u="none" strike="noStrike" dirty="0">
                          <a:solidFill>
                            <a:srgbClr val="000000"/>
                          </a:solidFill>
                          <a:effectLst/>
                          <a:latin typeface="Arial" panose="020B0604020202020204" pitchFamily="34" charset="0"/>
                        </a:rPr>
                        <a:t>-34.40</a:t>
                      </a: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endParaRPr lang="en-GB" sz="1600" b="0" i="0" u="none" strike="noStrike" dirty="0">
                        <a:solidFill>
                          <a:srgbClr val="000000"/>
                        </a:solidFill>
                        <a:effectLst/>
                        <a:latin typeface="Arial" panose="020B0604020202020204" pitchFamily="34" charset="0"/>
                      </a:endParaRP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37186910"/>
                  </a:ext>
                </a:extLst>
              </a:tr>
              <a:tr h="335039">
                <a:tc>
                  <a:txBody>
                    <a:bodyPr/>
                    <a:lstStyle/>
                    <a:p>
                      <a:pPr algn="r" fontAlgn="b"/>
                      <a:r>
                        <a:rPr lang="en-GB" sz="1600" b="0" i="0" u="none" strike="noStrike" dirty="0">
                          <a:solidFill>
                            <a:srgbClr val="0000FF"/>
                          </a:solidFill>
                          <a:effectLst>
                            <a:outerShdw blurRad="38100" dist="38100" dir="2700000" algn="tl">
                              <a:srgbClr val="000000">
                                <a:alpha val="43137"/>
                              </a:srgbClr>
                            </a:outerShdw>
                          </a:effectLst>
                          <a:latin typeface="Arial" panose="020B0604020202020204" pitchFamily="34" charset="0"/>
                        </a:rPr>
                        <a:t>0.00</a:t>
                      </a: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n-GB" sz="1600" b="0" i="0" u="none" strike="noStrike" dirty="0">
                          <a:solidFill>
                            <a:srgbClr val="000000"/>
                          </a:solidFill>
                          <a:effectLst/>
                          <a:latin typeface="Arial" panose="020B0604020202020204" pitchFamily="34" charset="0"/>
                        </a:rPr>
                        <a:t>7.71</a:t>
                      </a: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n-GB" sz="1600" b="0" i="0" u="none" strike="noStrike" dirty="0">
                          <a:solidFill>
                            <a:srgbClr val="000000"/>
                          </a:solidFill>
                          <a:effectLst/>
                          <a:latin typeface="Arial" panose="020B0604020202020204" pitchFamily="34" charset="0"/>
                        </a:rPr>
                        <a:t>7.71</a:t>
                      </a: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endParaRPr lang="en-GB" sz="1600" b="0" i="0" u="none" strike="noStrike" dirty="0">
                        <a:solidFill>
                          <a:srgbClr val="000000"/>
                        </a:solidFill>
                        <a:effectLst/>
                        <a:latin typeface="Arial" panose="020B0604020202020204" pitchFamily="34" charset="0"/>
                      </a:endParaRP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58199067"/>
                  </a:ext>
                </a:extLst>
              </a:tr>
              <a:tr h="335039">
                <a:tc>
                  <a:txBody>
                    <a:bodyPr/>
                    <a:lstStyle/>
                    <a:p>
                      <a:pPr algn="r" fontAlgn="b"/>
                      <a:r>
                        <a:rPr lang="en-GB" sz="1600" b="0" i="0" u="none" strike="noStrike">
                          <a:solidFill>
                            <a:srgbClr val="000000"/>
                          </a:solidFill>
                          <a:effectLst/>
                          <a:latin typeface="Arial" panose="020B0604020202020204" pitchFamily="34" charset="0"/>
                        </a:rPr>
                        <a:t>-41.42</a:t>
                      </a: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n-GB" sz="1600" b="0" i="0" u="none" strike="noStrike">
                          <a:solidFill>
                            <a:srgbClr val="000000"/>
                          </a:solidFill>
                          <a:effectLst/>
                          <a:latin typeface="Arial" panose="020B0604020202020204" pitchFamily="34" charset="0"/>
                        </a:rPr>
                        <a:t>9.93</a:t>
                      </a: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n-GB" sz="1600" b="0" i="0" u="none" strike="noStrike" dirty="0">
                          <a:solidFill>
                            <a:srgbClr val="000000"/>
                          </a:solidFill>
                          <a:effectLst/>
                          <a:latin typeface="Arial" panose="020B0604020202020204" pitchFamily="34" charset="0"/>
                        </a:rPr>
                        <a:t>-31.49</a:t>
                      </a: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endParaRPr lang="en-GB" sz="1600" b="0" i="0" u="none" strike="noStrike" dirty="0">
                        <a:solidFill>
                          <a:srgbClr val="000000"/>
                        </a:solidFill>
                        <a:effectLst/>
                        <a:latin typeface="Arial" panose="020B0604020202020204" pitchFamily="34" charset="0"/>
                      </a:endParaRP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41397000"/>
                  </a:ext>
                </a:extLst>
              </a:tr>
              <a:tr h="335039">
                <a:tc>
                  <a:txBody>
                    <a:bodyPr/>
                    <a:lstStyle/>
                    <a:p>
                      <a:pPr algn="r" fontAlgn="b"/>
                      <a:r>
                        <a:rPr lang="en-GB" sz="1600" b="0" i="0" u="none" strike="noStrike" dirty="0">
                          <a:solidFill>
                            <a:srgbClr val="0000FF"/>
                          </a:solidFill>
                          <a:effectLst>
                            <a:outerShdw blurRad="38100" dist="38100" dir="2700000" algn="tl">
                              <a:srgbClr val="000000">
                                <a:alpha val="43137"/>
                              </a:srgbClr>
                            </a:outerShdw>
                          </a:effectLst>
                          <a:latin typeface="Arial" panose="020B0604020202020204" pitchFamily="34" charset="0"/>
                        </a:rPr>
                        <a:t>0.00</a:t>
                      </a: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n-GB" sz="1600" b="0" i="0" u="none" strike="noStrike" dirty="0">
                          <a:solidFill>
                            <a:schemeClr val="tx1"/>
                          </a:solidFill>
                          <a:effectLst/>
                          <a:latin typeface="Arial" panose="020B0604020202020204" pitchFamily="34" charset="0"/>
                        </a:rPr>
                        <a:t>10.91</a:t>
                      </a: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r>
                        <a:rPr lang="en-GB" sz="1600" b="0" i="0" u="none" strike="noStrike" dirty="0">
                          <a:solidFill>
                            <a:schemeClr val="tx1"/>
                          </a:solidFill>
                          <a:effectLst/>
                          <a:latin typeface="Arial" panose="020B0604020202020204" pitchFamily="34" charset="0"/>
                        </a:rPr>
                        <a:t>10.91</a:t>
                      </a: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b"/>
                      <a:endParaRPr lang="en-GB" sz="1600" b="0" i="0" u="none" strike="noStrike" dirty="0">
                        <a:solidFill>
                          <a:srgbClr val="000000"/>
                        </a:solidFill>
                        <a:effectLst/>
                        <a:latin typeface="Arial" panose="020B0604020202020204" pitchFamily="34" charset="0"/>
                      </a:endParaRPr>
                    </a:p>
                  </a:txBody>
                  <a:tcPr marL="4233" marR="4233" marT="423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68703044"/>
                  </a:ext>
                </a:extLst>
              </a:tr>
            </a:tbl>
          </a:graphicData>
        </a:graphic>
      </p:graphicFrame>
      <p:sp>
        <p:nvSpPr>
          <p:cNvPr id="7" name="TextBox 6"/>
          <p:cNvSpPr txBox="1"/>
          <p:nvPr/>
        </p:nvSpPr>
        <p:spPr>
          <a:xfrm>
            <a:off x="71999" y="36000"/>
            <a:ext cx="12052267" cy="120032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Effect of low to average frequency of dominant allele and of F </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on: ►Population mean µ, ►genetic variance, ►Selection Differential </a:t>
            </a:r>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 if </a:t>
            </a:r>
            <a:r>
              <a:rPr lang="en-GB" sz="2400" dirty="0">
                <a:solidFill>
                  <a:srgbClr val="C00000"/>
                </a:solidFill>
                <a:latin typeface="Arial" panose="020B0604020202020204" pitchFamily="34" charset="0"/>
                <a:cs typeface="Arial" panose="020B0604020202020204" pitchFamily="34" charset="0"/>
              </a:rPr>
              <a:t>selecting 1/3 best genotypes</a:t>
            </a:r>
          </a:p>
        </p:txBody>
      </p:sp>
      <p:sp>
        <p:nvSpPr>
          <p:cNvPr id="8" name="TextBox 7"/>
          <p:cNvSpPr txBox="1"/>
          <p:nvPr/>
        </p:nvSpPr>
        <p:spPr>
          <a:xfrm>
            <a:off x="127030" y="5969029"/>
            <a:ext cx="11997236"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The balancing effect of p(A1)=0.2929 in HWE, causing 50% [AA or Aa] types and 50% [aa] types is seen again here since then and with a=d=1,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µ=0</a:t>
            </a:r>
            <a:r>
              <a:rPr lang="en-GB" dirty="0">
                <a:latin typeface="Arial" panose="020B0604020202020204" pitchFamily="34" charset="0"/>
                <a:cs typeface="Arial" panose="020B0604020202020204" pitchFamily="34" charset="0"/>
              </a:rPr>
              <a:t>. The same is true with p(A1)=0.500 in case of F=1 (no matter whether d=1 or d=0).</a:t>
            </a:r>
            <a:r>
              <a:rPr lang="en-GB" dirty="0"/>
              <a:t> </a:t>
            </a:r>
            <a:endParaRPr lang="en-GB" dirty="0">
              <a:latin typeface="Arial" panose="020B0604020202020204" pitchFamily="34" charset="0"/>
              <a:cs typeface="Arial" panose="020B0604020202020204" pitchFamily="34" charset="0"/>
            </a:endParaRPr>
          </a:p>
        </p:txBody>
      </p:sp>
      <p:sp>
        <p:nvSpPr>
          <p:cNvPr id="9" name="Textfeld 5">
            <a:extLst>
              <a:ext uri="{FF2B5EF4-FFF2-40B4-BE49-F238E27FC236}">
                <a16:creationId xmlns:a16="http://schemas.microsoft.com/office/drawing/2014/main" id="{D920A89C-5311-42BB-AC60-4FC1E7B01FCD}"/>
              </a:ext>
            </a:extLst>
          </p:cNvPr>
          <p:cNvSpPr txBox="1"/>
          <p:nvPr/>
        </p:nvSpPr>
        <p:spPr>
          <a:xfrm>
            <a:off x="67734" y="1285042"/>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27</a:t>
            </a:fld>
            <a:endParaRPr lang="en-GB" sz="24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5D87048D-D3D1-4273-BF99-BD420635EE0D}"/>
              </a:ext>
            </a:extLst>
          </p:cNvPr>
          <p:cNvPicPr>
            <a:picLocks noChangeAspect="1"/>
          </p:cNvPicPr>
          <p:nvPr/>
        </p:nvPicPr>
        <p:blipFill>
          <a:blip r:embed="rId2"/>
          <a:stretch>
            <a:fillRect/>
          </a:stretch>
        </p:blipFill>
        <p:spPr>
          <a:xfrm rot="16200000">
            <a:off x="10400021" y="-502312"/>
            <a:ext cx="1179853" cy="226010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5016515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7134932" y="36000"/>
            <a:ext cx="4989333"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a:latin typeface="Arial" panose="020B0604020202020204" pitchFamily="34" charset="0"/>
                <a:cs typeface="Arial" panose="020B0604020202020204" pitchFamily="34" charset="0"/>
              </a:rPr>
              <a:t>Imagined application on Grain Yield and on Baking Quality</a:t>
            </a:r>
          </a:p>
        </p:txBody>
      </p:sp>
      <p:sp>
        <p:nvSpPr>
          <p:cNvPr id="3" name="TextBox 2"/>
          <p:cNvSpPr txBox="1"/>
          <p:nvPr/>
        </p:nvSpPr>
        <p:spPr>
          <a:xfrm>
            <a:off x="7221530" y="1079434"/>
            <a:ext cx="4866392" cy="2585323"/>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atin typeface="Arial" panose="020B0604020202020204" pitchFamily="34" charset="0"/>
                <a:cs typeface="Arial" panose="020B0604020202020204" pitchFamily="34" charset="0"/>
              </a:rPr>
              <a:t>We learn from these </a:t>
            </a:r>
            <a:r>
              <a:rPr lang="en-GB">
                <a:solidFill>
                  <a:srgbClr val="C00000"/>
                </a:solidFill>
                <a:latin typeface="Arial" panose="020B0604020202020204" pitchFamily="34" charset="0"/>
                <a:cs typeface="Arial" panose="020B0604020202020204" pitchFamily="34" charset="0"/>
              </a:rPr>
              <a:t>eight ca </a:t>
            </a:r>
            <a:r>
              <a:rPr lang="en-GB">
                <a:latin typeface="Arial" panose="020B0604020202020204" pitchFamily="34" charset="0"/>
                <a:cs typeface="Arial" panose="020B0604020202020204" pitchFamily="34" charset="0"/>
              </a:rPr>
              <a:t>here. The by far highest µ </a:t>
            </a:r>
            <a:r>
              <a:rPr lang="en-GB">
                <a:effectLst>
                  <a:outerShdw blurRad="38100" dist="38100" dir="2700000" algn="tl">
                    <a:srgbClr val="000000">
                      <a:alpha val="43137"/>
                    </a:srgbClr>
                  </a:outerShdw>
                </a:effectLst>
                <a:latin typeface="Arial" panose="020B0604020202020204" pitchFamily="34" charset="0"/>
                <a:cs typeface="Arial" panose="020B0604020202020204" pitchFamily="34" charset="0"/>
              </a:rPr>
              <a:t>after</a:t>
            </a:r>
            <a:r>
              <a:rPr lang="en-GB">
                <a:latin typeface="Arial" panose="020B0604020202020204" pitchFamily="34" charset="0"/>
                <a:cs typeface="Arial" panose="020B0604020202020204" pitchFamily="34" charset="0"/>
              </a:rPr>
              <a:t> selection is found for F=0 with d=1 and p=0.5 (</a:t>
            </a:r>
            <a:r>
              <a:rPr lang="en-GB">
                <a:solidFill>
                  <a:srgbClr val="A50021"/>
                </a:solidFill>
                <a:latin typeface="Arial" panose="020B0604020202020204" pitchFamily="34" charset="0"/>
                <a:cs typeface="Arial" panose="020B0604020202020204" pitchFamily="34" charset="0"/>
              </a:rPr>
              <a:t>case 2</a:t>
            </a:r>
            <a:r>
              <a:rPr lang="en-GB">
                <a:latin typeface="Arial" panose="020B0604020202020204" pitchFamily="34" charset="0"/>
                <a:cs typeface="Arial" panose="020B0604020202020204" pitchFamily="34" charset="0"/>
              </a:rPr>
              <a:t>). The reason is the high mean performance </a:t>
            </a:r>
            <a:r>
              <a:rPr lang="en-GB">
                <a:effectLst>
                  <a:outerShdw blurRad="38100" dist="38100" dir="2700000" algn="tl">
                    <a:srgbClr val="000000">
                      <a:alpha val="43137"/>
                    </a:srgbClr>
                  </a:outerShdw>
                </a:effectLst>
                <a:latin typeface="Arial" panose="020B0604020202020204" pitchFamily="34" charset="0"/>
                <a:cs typeface="Arial" panose="020B0604020202020204" pitchFamily="34" charset="0"/>
              </a:rPr>
              <a:t>before</a:t>
            </a:r>
            <a:r>
              <a:rPr lang="en-GB">
                <a:latin typeface="Arial" panose="020B0604020202020204" pitchFamily="34" charset="0"/>
                <a:cs typeface="Arial" panose="020B0604020202020204" pitchFamily="34" charset="0"/>
              </a:rPr>
              <a:t> selection (µ=50). Genetic variance is not maximum, it is only 75. To start with a very good material is important and could not be compensated by any of the seven other cases. </a:t>
            </a:r>
            <a:br>
              <a:rPr lang="en-GB">
                <a:latin typeface="Arial" panose="020B0604020202020204" pitchFamily="34" charset="0"/>
                <a:cs typeface="Arial" panose="020B0604020202020204" pitchFamily="34" charset="0"/>
              </a:rPr>
            </a:br>
            <a:r>
              <a:rPr lang="en-GB">
                <a:latin typeface="Arial" panose="020B0604020202020204" pitchFamily="34" charset="0"/>
                <a:cs typeface="Arial" panose="020B0604020202020204" pitchFamily="34" charset="0"/>
              </a:rPr>
              <a:t>Compare cases </a:t>
            </a:r>
            <a:r>
              <a:rPr lang="en-GB">
                <a:solidFill>
                  <a:srgbClr val="A50021"/>
                </a:solidFill>
                <a:latin typeface="Arial" panose="020B0604020202020204" pitchFamily="34" charset="0"/>
                <a:cs typeface="Arial" panose="020B0604020202020204" pitchFamily="34" charset="0"/>
              </a:rPr>
              <a:t>1, 4, 6, 8 </a:t>
            </a:r>
            <a:r>
              <a:rPr lang="en-GB">
                <a:latin typeface="Arial" panose="020B0604020202020204" pitchFamily="34" charset="0"/>
                <a:cs typeface="Arial" panose="020B0604020202020204" pitchFamily="34" charset="0"/>
              </a:rPr>
              <a:t>with µ(before)=0. </a:t>
            </a:r>
          </a:p>
        </p:txBody>
      </p:sp>
      <p:sp>
        <p:nvSpPr>
          <p:cNvPr id="16" name="TextBox 15"/>
          <p:cNvSpPr txBox="1"/>
          <p:nvPr/>
        </p:nvSpPr>
        <p:spPr>
          <a:xfrm>
            <a:off x="39237" y="3809265"/>
            <a:ext cx="12085028" cy="286232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solidFill>
                  <a:srgbClr val="A50021"/>
                </a:solidFill>
                <a:latin typeface="Arial" panose="020B0604020202020204" pitchFamily="34" charset="0"/>
                <a:cs typeface="Arial" panose="020B0604020202020204" pitchFamily="34" charset="0"/>
              </a:rPr>
              <a:t>Case 6</a:t>
            </a:r>
            <a:r>
              <a:rPr lang="en-GB">
                <a:latin typeface="Arial" panose="020B0604020202020204" pitchFamily="34" charset="0"/>
                <a:cs typeface="Arial" panose="020B0604020202020204" pitchFamily="34" charset="0"/>
              </a:rPr>
              <a:t> is unfortunate because of the small σ²</a:t>
            </a:r>
            <a:r>
              <a:rPr lang="en-GB" baseline="-25000">
                <a:latin typeface="Arial" panose="020B0604020202020204" pitchFamily="34" charset="0"/>
                <a:cs typeface="Arial" panose="020B0604020202020204" pitchFamily="34" charset="0"/>
              </a:rPr>
              <a:t>G</a:t>
            </a:r>
            <a:r>
              <a:rPr lang="en-GB">
                <a:latin typeface="Arial" panose="020B0604020202020204" pitchFamily="34" charset="0"/>
                <a:cs typeface="Arial" panose="020B0604020202020204" pitchFamily="34" charset="0"/>
              </a:rPr>
              <a:t>. Here, we select between HWE individuals. Only half of the variance is displayed (the other half is ‚stored‘ as heterozygosity of the individuals ); and no dominance adds variance. </a:t>
            </a:r>
            <a:r>
              <a:rPr lang="en-GB">
                <a:solidFill>
                  <a:srgbClr val="A50021"/>
                </a:solidFill>
                <a:latin typeface="Arial" panose="020B0604020202020204" pitchFamily="34" charset="0"/>
                <a:cs typeface="Arial" panose="020B0604020202020204" pitchFamily="34" charset="0"/>
              </a:rPr>
              <a:t>Case 6</a:t>
            </a:r>
            <a:r>
              <a:rPr lang="en-GB">
                <a:latin typeface="Arial" panose="020B0604020202020204" pitchFamily="34" charset="0"/>
                <a:cs typeface="Arial" panose="020B0604020202020204" pitchFamily="34" charset="0"/>
              </a:rPr>
              <a:t> is yet ‚better‘ than the cases </a:t>
            </a:r>
            <a:r>
              <a:rPr lang="en-GB">
                <a:solidFill>
                  <a:srgbClr val="A50021"/>
                </a:solidFill>
                <a:latin typeface="Arial" panose="020B0604020202020204" pitchFamily="34" charset="0"/>
                <a:cs typeface="Arial" panose="020B0604020202020204" pitchFamily="34" charset="0"/>
              </a:rPr>
              <a:t>3, 5 and 7</a:t>
            </a:r>
            <a:r>
              <a:rPr lang="en-GB">
                <a:latin typeface="Arial" panose="020B0604020202020204" pitchFamily="34" charset="0"/>
                <a:cs typeface="Arial" panose="020B0604020202020204" pitchFamily="34" charset="0"/>
              </a:rPr>
              <a:t>: Although in </a:t>
            </a:r>
            <a:r>
              <a:rPr lang="en-GB">
                <a:solidFill>
                  <a:srgbClr val="A50021"/>
                </a:solidFill>
                <a:latin typeface="Arial" panose="020B0604020202020204" pitchFamily="34" charset="0"/>
                <a:cs typeface="Arial" panose="020B0604020202020204" pitchFamily="34" charset="0"/>
              </a:rPr>
              <a:t>6</a:t>
            </a:r>
            <a:r>
              <a:rPr lang="en-GB">
                <a:latin typeface="Arial" panose="020B0604020202020204" pitchFamily="34" charset="0"/>
                <a:cs typeface="Arial" panose="020B0604020202020204" pitchFamily="34" charset="0"/>
              </a:rPr>
              <a:t>, variance is small, its µ is high because p=0.5 (instead of p=0.2929). The higher µ overcompensates here its small ‚S‘. </a:t>
            </a:r>
            <a:r>
              <a:rPr lang="en-GB">
                <a:solidFill>
                  <a:srgbClr val="A50021"/>
                </a:solidFill>
                <a:latin typeface="Arial" panose="020B0604020202020204" pitchFamily="34" charset="0"/>
                <a:cs typeface="Arial" panose="020B0604020202020204" pitchFamily="34" charset="0"/>
              </a:rPr>
              <a:t>Case 5</a:t>
            </a:r>
            <a:r>
              <a:rPr lang="en-GB">
                <a:latin typeface="Arial" panose="020B0604020202020204" pitchFamily="34" charset="0"/>
                <a:cs typeface="Arial" panose="020B0604020202020204" pitchFamily="34" charset="0"/>
              </a:rPr>
              <a:t> is very unfavourable. Like </a:t>
            </a:r>
            <a:r>
              <a:rPr lang="en-GB">
                <a:solidFill>
                  <a:srgbClr val="A50021"/>
                </a:solidFill>
                <a:latin typeface="Arial" panose="020B0604020202020204" pitchFamily="34" charset="0"/>
                <a:cs typeface="Arial" panose="020B0604020202020204" pitchFamily="34" charset="0"/>
              </a:rPr>
              <a:t>6</a:t>
            </a:r>
            <a:r>
              <a:rPr lang="en-GB">
                <a:latin typeface="Arial" panose="020B0604020202020204" pitchFamily="34" charset="0"/>
                <a:cs typeface="Arial" panose="020B0604020202020204" pitchFamily="34" charset="0"/>
              </a:rPr>
              <a:t>, we are in HWE,   only ½ of σ²</a:t>
            </a:r>
            <a:r>
              <a:rPr lang="en-GB" baseline="-25000">
                <a:latin typeface="Arial" panose="020B0604020202020204" pitchFamily="34" charset="0"/>
                <a:cs typeface="Arial" panose="020B0604020202020204" pitchFamily="34" charset="0"/>
              </a:rPr>
              <a:t>G</a:t>
            </a:r>
            <a:r>
              <a:rPr lang="en-GB">
                <a:latin typeface="Arial" panose="020B0604020202020204" pitchFamily="34" charset="0"/>
                <a:cs typeface="Arial" panose="020B0604020202020204" pitchFamily="34" charset="0"/>
              </a:rPr>
              <a:t> is available, and we have low µ due to low p (p=0.2929). The three cases </a:t>
            </a:r>
            <a:r>
              <a:rPr lang="en-GB">
                <a:solidFill>
                  <a:srgbClr val="A50021"/>
                </a:solidFill>
                <a:latin typeface="Arial" panose="020B0604020202020204" pitchFamily="34" charset="0"/>
                <a:cs typeface="Arial" panose="020B0604020202020204" pitchFamily="34" charset="0"/>
              </a:rPr>
              <a:t>1, 4 and 8</a:t>
            </a:r>
            <a:r>
              <a:rPr lang="en-GB">
                <a:latin typeface="Arial" panose="020B0604020202020204" pitchFamily="34" charset="0"/>
                <a:cs typeface="Arial" panose="020B0604020202020204" pitchFamily="34" charset="0"/>
              </a:rPr>
              <a:t>: Although they lead to the same µ after selection (10.91), they differ. </a:t>
            </a:r>
            <a:r>
              <a:rPr lang="en-GB">
                <a:solidFill>
                  <a:srgbClr val="A50021"/>
                </a:solidFill>
                <a:latin typeface="Arial" panose="020B0604020202020204" pitchFamily="34" charset="0"/>
                <a:cs typeface="Arial" panose="020B0604020202020204" pitchFamily="34" charset="0"/>
              </a:rPr>
              <a:t>Case 1</a:t>
            </a:r>
            <a:r>
              <a:rPr lang="en-GB">
                <a:latin typeface="Arial" panose="020B0604020202020204" pitchFamily="34" charset="0"/>
                <a:cs typeface="Arial" panose="020B0604020202020204" pitchFamily="34" charset="0"/>
              </a:rPr>
              <a:t> selects the 1/3 best ones among non-inbreds, whereas in </a:t>
            </a:r>
            <a:r>
              <a:rPr lang="en-GB">
                <a:solidFill>
                  <a:srgbClr val="A50021"/>
                </a:solidFill>
                <a:latin typeface="Arial" panose="020B0604020202020204" pitchFamily="34" charset="0"/>
                <a:cs typeface="Arial" panose="020B0604020202020204" pitchFamily="34" charset="0"/>
              </a:rPr>
              <a:t>cases 4</a:t>
            </a:r>
            <a:r>
              <a:rPr lang="en-GB">
                <a:latin typeface="Arial" panose="020B0604020202020204" pitchFamily="34" charset="0"/>
                <a:cs typeface="Arial" panose="020B0604020202020204" pitchFamily="34" charset="0"/>
              </a:rPr>
              <a:t> and </a:t>
            </a:r>
            <a:r>
              <a:rPr lang="en-GB">
                <a:solidFill>
                  <a:srgbClr val="A50021"/>
                </a:solidFill>
                <a:latin typeface="Arial" panose="020B0604020202020204" pitchFamily="34" charset="0"/>
                <a:cs typeface="Arial" panose="020B0604020202020204" pitchFamily="34" charset="0"/>
              </a:rPr>
              <a:t>8</a:t>
            </a:r>
            <a:r>
              <a:rPr lang="en-GB">
                <a:latin typeface="Arial" panose="020B0604020202020204" pitchFamily="34" charset="0"/>
                <a:cs typeface="Arial" panose="020B0604020202020204" pitchFamily="34" charset="0"/>
              </a:rPr>
              <a:t> the 1/3 best ones are homozygous. In </a:t>
            </a:r>
            <a:r>
              <a:rPr lang="en-GB">
                <a:solidFill>
                  <a:srgbClr val="A50021"/>
                </a:solidFill>
                <a:latin typeface="Arial" panose="020B0604020202020204" pitchFamily="34" charset="0"/>
                <a:cs typeface="Arial" panose="020B0604020202020204" pitchFamily="34" charset="0"/>
              </a:rPr>
              <a:t>case 1</a:t>
            </a:r>
            <a:r>
              <a:rPr lang="en-GB">
                <a:latin typeface="Arial" panose="020B0604020202020204" pitchFamily="34" charset="0"/>
                <a:cs typeface="Arial" panose="020B0604020202020204" pitchFamily="34" charset="0"/>
              </a:rPr>
              <a:t>, can we - ? - use  these best ones directly (Clone Bree-ding) or only </a:t>
            </a:r>
            <a:r>
              <a:rPr lang="en-GB" i="1">
                <a:latin typeface="Arial" panose="020B0604020202020204" pitchFamily="34" charset="0"/>
                <a:cs typeface="Arial" panose="020B0604020202020204" pitchFamily="34" charset="0"/>
              </a:rPr>
              <a:t>via</a:t>
            </a:r>
            <a:r>
              <a:rPr lang="en-GB">
                <a:latin typeface="Arial" panose="020B0604020202020204" pitchFamily="34" charset="0"/>
                <a:cs typeface="Arial" panose="020B0604020202020204" pitchFamily="34" charset="0"/>
              </a:rPr>
              <a:t> their Breeding Value (Population Breeding)? Or are we possibly even breeding line cultivars. Then </a:t>
            </a:r>
            <a:r>
              <a:rPr lang="en-GB">
                <a:solidFill>
                  <a:srgbClr val="A50021"/>
                </a:solidFill>
                <a:latin typeface="Arial" panose="020B0604020202020204" pitchFamily="34" charset="0"/>
                <a:cs typeface="Arial" panose="020B0604020202020204" pitchFamily="34" charset="0"/>
              </a:rPr>
              <a:t>case 1</a:t>
            </a:r>
            <a:r>
              <a:rPr lang="en-GB">
                <a:latin typeface="Arial" panose="020B0604020202020204" pitchFamily="34" charset="0"/>
                <a:cs typeface="Arial" panose="020B0604020202020204" pitchFamily="34" charset="0"/>
              </a:rPr>
              <a:t> shrinks to </a:t>
            </a:r>
            <a:r>
              <a:rPr lang="en-GB">
                <a:solidFill>
                  <a:srgbClr val="A50021"/>
                </a:solidFill>
                <a:latin typeface="Arial" panose="020B0604020202020204" pitchFamily="34" charset="0"/>
                <a:cs typeface="Arial" panose="020B0604020202020204" pitchFamily="34" charset="0"/>
              </a:rPr>
              <a:t>case 5</a:t>
            </a:r>
            <a:r>
              <a:rPr lang="en-GB">
                <a:latin typeface="Arial" panose="020B0604020202020204" pitchFamily="34" charset="0"/>
                <a:cs typeface="Arial" panose="020B0604020202020204" pitchFamily="34" charset="0"/>
              </a:rPr>
              <a:t>, since then it is the ‚value‘ of the selected S0 individuals for breeding homozyous lines that is realized rather than their HWE-defined Breeding Value or their ‚own‘ genotypic value. Hm … </a:t>
            </a:r>
          </a:p>
        </p:txBody>
      </p:sp>
      <p:sp>
        <p:nvSpPr>
          <p:cNvPr id="18" name="TextBox 16"/>
          <p:cNvSpPr txBox="1"/>
          <p:nvPr/>
        </p:nvSpPr>
        <p:spPr>
          <a:xfrm>
            <a:off x="9341759" y="1086084"/>
            <a:ext cx="1117630" cy="369332"/>
          </a:xfrm>
          <a:prstGeom prst="rect">
            <a:avLst/>
          </a:prstGeom>
          <a:noFill/>
        </p:spPr>
        <p:txBody>
          <a:bodyPr wrap="square" rtlCol="0">
            <a:spAutoFit/>
          </a:bodyPr>
          <a:lstStyle/>
          <a:p>
            <a:pPr>
              <a:spcAft>
                <a:spcPts val="0"/>
              </a:spcAft>
            </a:pPr>
            <a:r>
              <a:rPr lang="en-GB" sz="1800" kern="1200">
                <a:solidFill>
                  <a:srgbClr val="FFFFFF"/>
                </a:solidFill>
                <a:effectLst/>
                <a:highlight>
                  <a:srgbClr val="800000"/>
                </a:highlight>
                <a:latin typeface="Arial" panose="020B0604020202020204" pitchFamily="34" charset="0"/>
                <a:ea typeface="Times New Roman" panose="02020603050405020304" pitchFamily="18" charset="0"/>
                <a:cs typeface="Arial" panose="020B0604020202020204" pitchFamily="34" charset="0"/>
              </a:rPr>
              <a:t>8 cases</a:t>
            </a:r>
            <a:endParaRPr lang="en-GB" sz="1200">
              <a:effectLst/>
              <a:latin typeface="Arial" panose="020B0604020202020204" pitchFamily="34" charset="0"/>
              <a:ea typeface="Times New Roman" panose="02020603050405020304" pitchFamily="18" charset="0"/>
              <a:cs typeface="Arial" panose="020B0604020202020204" pitchFamily="34" charset="0"/>
            </a:endParaRPr>
          </a:p>
        </p:txBody>
      </p:sp>
      <p:grpSp>
        <p:nvGrpSpPr>
          <p:cNvPr id="11" name="Group 10">
            <a:extLst>
              <a:ext uri="{FF2B5EF4-FFF2-40B4-BE49-F238E27FC236}">
                <a16:creationId xmlns:a16="http://schemas.microsoft.com/office/drawing/2014/main" id="{BE741855-7A5F-4C20-9D66-83252721FB25}"/>
              </a:ext>
            </a:extLst>
          </p:cNvPr>
          <p:cNvGrpSpPr/>
          <p:nvPr/>
        </p:nvGrpSpPr>
        <p:grpSpPr>
          <a:xfrm>
            <a:off x="39237" y="35999"/>
            <a:ext cx="7095696" cy="3733267"/>
            <a:chOff x="39237" y="35999"/>
            <a:chExt cx="7095696" cy="3733267"/>
          </a:xfrm>
        </p:grpSpPr>
        <p:grpSp>
          <p:nvGrpSpPr>
            <p:cNvPr id="4" name="Group 3">
              <a:extLst>
                <a:ext uri="{FF2B5EF4-FFF2-40B4-BE49-F238E27FC236}">
                  <a16:creationId xmlns:a16="http://schemas.microsoft.com/office/drawing/2014/main" id="{6742EF45-F040-403A-AF47-AD3A6A675F1C}"/>
                </a:ext>
              </a:extLst>
            </p:cNvPr>
            <p:cNvGrpSpPr/>
            <p:nvPr/>
          </p:nvGrpSpPr>
          <p:grpSpPr>
            <a:xfrm>
              <a:off x="39237" y="35999"/>
              <a:ext cx="7095696" cy="3720567"/>
              <a:chOff x="39237" y="35999"/>
              <a:chExt cx="7095696" cy="3720567"/>
            </a:xfrm>
          </p:grpSpPr>
          <p:pic>
            <p:nvPicPr>
              <p:cNvPr id="2" name="Picture 1"/>
              <p:cNvPicPr>
                <a:picLocks noChangeAspect="1"/>
              </p:cNvPicPr>
              <p:nvPr/>
            </p:nvPicPr>
            <p:blipFill>
              <a:blip r:embed="rId2"/>
              <a:stretch>
                <a:fillRect/>
              </a:stretch>
            </p:blipFill>
            <p:spPr>
              <a:xfrm>
                <a:off x="39237" y="35999"/>
                <a:ext cx="7095696" cy="3670665"/>
              </a:xfrm>
              <a:prstGeom prst="rect">
                <a:avLst/>
              </a:prstGeom>
              <a:effectLst>
                <a:outerShdw blurRad="50800" dist="38100" dir="2700000" algn="tl" rotWithShape="0">
                  <a:prstClr val="black">
                    <a:alpha val="40000"/>
                  </a:prstClr>
                </a:outerShdw>
              </a:effectLst>
            </p:spPr>
          </p:pic>
          <p:sp>
            <p:nvSpPr>
              <p:cNvPr id="5" name="TextBox 4"/>
              <p:cNvSpPr txBox="1"/>
              <p:nvPr/>
            </p:nvSpPr>
            <p:spPr>
              <a:xfrm>
                <a:off x="4170557" y="1334364"/>
                <a:ext cx="414826" cy="2422202"/>
              </a:xfrm>
              <a:prstGeom prst="rect">
                <a:avLst/>
              </a:prstGeom>
              <a:solidFill>
                <a:srgbClr val="A50021"/>
              </a:solidFill>
            </p:spPr>
            <p:txBody>
              <a:bodyPr wrap="square" rtlCol="0">
                <a:spAutoFit/>
              </a:bodyPr>
              <a:lstStyle/>
              <a:p>
                <a:pPr algn="ctr"/>
                <a:r>
                  <a:rPr lang="en-GB" sz="1400" b="1">
                    <a:solidFill>
                      <a:schemeClr val="bg1"/>
                    </a:solidFill>
                    <a:latin typeface="Arial" panose="020B0604020202020204" pitchFamily="34" charset="0"/>
                    <a:cs typeface="Arial" panose="020B0604020202020204" pitchFamily="34" charset="0"/>
                  </a:rPr>
                  <a:t>1</a:t>
                </a:r>
                <a:endParaRPr lang="en-GB" sz="900" b="1">
                  <a:solidFill>
                    <a:schemeClr val="bg1"/>
                  </a:solidFill>
                  <a:latin typeface="Arial" panose="020B0604020202020204" pitchFamily="34" charset="0"/>
                  <a:cs typeface="Arial" panose="020B0604020202020204" pitchFamily="34" charset="0"/>
                </a:endParaRPr>
              </a:p>
              <a:p>
                <a:pPr algn="ctr"/>
                <a:endParaRPr lang="en-GB" sz="900" b="1">
                  <a:solidFill>
                    <a:schemeClr val="bg1"/>
                  </a:solidFill>
                  <a:latin typeface="Arial" panose="020B0604020202020204" pitchFamily="34" charset="0"/>
                  <a:cs typeface="Arial" panose="020B0604020202020204" pitchFamily="34" charset="0"/>
                </a:endParaRPr>
              </a:p>
              <a:p>
                <a:pPr algn="ctr">
                  <a:lnSpc>
                    <a:spcPct val="130000"/>
                  </a:lnSpc>
                </a:pPr>
                <a:r>
                  <a:rPr lang="en-GB" sz="1400" b="1">
                    <a:solidFill>
                      <a:schemeClr val="bg1"/>
                    </a:solidFill>
                    <a:latin typeface="Arial" panose="020B0604020202020204" pitchFamily="34" charset="0"/>
                    <a:cs typeface="Arial" panose="020B0604020202020204" pitchFamily="34" charset="0"/>
                  </a:rPr>
                  <a:t>2</a:t>
                </a:r>
              </a:p>
              <a:p>
                <a:pPr algn="ctr">
                  <a:lnSpc>
                    <a:spcPct val="130000"/>
                  </a:lnSpc>
                </a:pPr>
                <a:r>
                  <a:rPr lang="en-GB" sz="1400" b="1">
                    <a:solidFill>
                      <a:schemeClr val="bg1"/>
                    </a:solidFill>
                    <a:latin typeface="Arial" panose="020B0604020202020204" pitchFamily="34" charset="0"/>
                    <a:cs typeface="Arial" panose="020B0604020202020204" pitchFamily="34" charset="0"/>
                  </a:rPr>
                  <a:t>3</a:t>
                </a:r>
              </a:p>
              <a:p>
                <a:pPr algn="ctr">
                  <a:lnSpc>
                    <a:spcPct val="130000"/>
                  </a:lnSpc>
                </a:pPr>
                <a:r>
                  <a:rPr lang="en-GB" sz="1400" b="1">
                    <a:solidFill>
                      <a:schemeClr val="bg1"/>
                    </a:solidFill>
                    <a:latin typeface="Arial" panose="020B0604020202020204" pitchFamily="34" charset="0"/>
                    <a:cs typeface="Arial" panose="020B0604020202020204" pitchFamily="34" charset="0"/>
                  </a:rPr>
                  <a:t>4</a:t>
                </a:r>
              </a:p>
              <a:p>
                <a:pPr algn="ctr">
                  <a:lnSpc>
                    <a:spcPct val="130000"/>
                  </a:lnSpc>
                </a:pPr>
                <a:r>
                  <a:rPr lang="en-GB" sz="1400" b="1">
                    <a:solidFill>
                      <a:schemeClr val="bg1"/>
                    </a:solidFill>
                    <a:latin typeface="Arial" panose="020B0604020202020204" pitchFamily="34" charset="0"/>
                    <a:cs typeface="Arial" panose="020B0604020202020204" pitchFamily="34" charset="0"/>
                  </a:rPr>
                  <a:t>5</a:t>
                </a:r>
              </a:p>
              <a:p>
                <a:pPr algn="ctr">
                  <a:lnSpc>
                    <a:spcPct val="130000"/>
                  </a:lnSpc>
                </a:pPr>
                <a:r>
                  <a:rPr lang="en-GB" sz="1400" b="1">
                    <a:solidFill>
                      <a:schemeClr val="bg1"/>
                    </a:solidFill>
                    <a:latin typeface="Arial" panose="020B0604020202020204" pitchFamily="34" charset="0"/>
                    <a:cs typeface="Arial" panose="020B0604020202020204" pitchFamily="34" charset="0"/>
                  </a:rPr>
                  <a:t>6</a:t>
                </a:r>
              </a:p>
              <a:p>
                <a:pPr algn="ctr">
                  <a:lnSpc>
                    <a:spcPct val="130000"/>
                  </a:lnSpc>
                </a:pPr>
                <a:r>
                  <a:rPr lang="en-GB" sz="1400" b="1">
                    <a:solidFill>
                      <a:schemeClr val="bg1"/>
                    </a:solidFill>
                    <a:latin typeface="Arial" panose="020B0604020202020204" pitchFamily="34" charset="0"/>
                    <a:cs typeface="Arial" panose="020B0604020202020204" pitchFamily="34" charset="0"/>
                  </a:rPr>
                  <a:t>7</a:t>
                </a:r>
              </a:p>
              <a:p>
                <a:pPr algn="ctr">
                  <a:lnSpc>
                    <a:spcPct val="130000"/>
                  </a:lnSpc>
                </a:pPr>
                <a:r>
                  <a:rPr lang="en-GB" sz="1400" b="1">
                    <a:solidFill>
                      <a:schemeClr val="bg1"/>
                    </a:solidFill>
                    <a:latin typeface="Arial" panose="020B0604020202020204" pitchFamily="34" charset="0"/>
                    <a:cs typeface="Arial" panose="020B0604020202020204" pitchFamily="34" charset="0"/>
                  </a:rPr>
                  <a:t>8</a:t>
                </a:r>
              </a:p>
            </p:txBody>
          </p:sp>
        </p:grpSp>
        <p:sp>
          <p:nvSpPr>
            <p:cNvPr id="10" name="Rectangle 9"/>
            <p:cNvSpPr/>
            <p:nvPr/>
          </p:nvSpPr>
          <p:spPr>
            <a:xfrm>
              <a:off x="4090267" y="3657600"/>
              <a:ext cx="584324" cy="1116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Connector 11"/>
            <p:cNvCxnSpPr/>
            <p:nvPr/>
          </p:nvCxnSpPr>
          <p:spPr>
            <a:xfrm>
              <a:off x="89210" y="3666520"/>
              <a:ext cx="699404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9237" y="3713433"/>
              <a:ext cx="7085114" cy="7367"/>
            </a:xfrm>
            <a:prstGeom prst="line">
              <a:avLst/>
            </a:prstGeom>
            <a:ln w="38100">
              <a:solidFill>
                <a:schemeClr val="bg1">
                  <a:lumMod val="9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4" name="Grafik 13">
              <a:extLst>
                <a:ext uri="{FF2B5EF4-FFF2-40B4-BE49-F238E27FC236}">
                  <a16:creationId xmlns:a16="http://schemas.microsoft.com/office/drawing/2014/main" id="{2AC56147-BE8D-4BB9-AF55-96944F28BAEF}"/>
                </a:ext>
              </a:extLst>
            </p:cNvPr>
            <p:cNvPicPr>
              <a:picLocks noChangeAspect="1"/>
            </p:cNvPicPr>
            <p:nvPr/>
          </p:nvPicPr>
          <p:blipFill>
            <a:blip r:embed="rId3"/>
            <a:stretch>
              <a:fillRect/>
            </a:stretch>
          </p:blipFill>
          <p:spPr>
            <a:xfrm>
              <a:off x="95575" y="49450"/>
              <a:ext cx="2909477" cy="3638526"/>
            </a:xfrm>
            <a:prstGeom prst="rect">
              <a:avLst/>
            </a:prstGeom>
          </p:spPr>
        </p:pic>
        <p:cxnSp>
          <p:nvCxnSpPr>
            <p:cNvPr id="6" name="Gerader Verbinder 5">
              <a:extLst>
                <a:ext uri="{FF2B5EF4-FFF2-40B4-BE49-F238E27FC236}">
                  <a16:creationId xmlns:a16="http://schemas.microsoft.com/office/drawing/2014/main" id="{14797140-FDEF-48B4-BEF9-D7D6FFCE3226}"/>
                </a:ext>
              </a:extLst>
            </p:cNvPr>
            <p:cNvCxnSpPr/>
            <p:nvPr/>
          </p:nvCxnSpPr>
          <p:spPr>
            <a:xfrm flipH="1">
              <a:off x="95575" y="3664757"/>
              <a:ext cx="69876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 name="Textfeld 5">
            <a:extLst>
              <a:ext uri="{FF2B5EF4-FFF2-40B4-BE49-F238E27FC236}">
                <a16:creationId xmlns:a16="http://schemas.microsoft.com/office/drawing/2014/main" id="{B89FFD3D-B9BA-4BA0-AB45-5DDB5DBFE2D4}"/>
              </a:ext>
            </a:extLst>
          </p:cNvPr>
          <p:cNvSpPr txBox="1"/>
          <p:nvPr/>
        </p:nvSpPr>
        <p:spPr>
          <a:xfrm>
            <a:off x="11518642" y="6356230"/>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28</a:t>
            </a:fld>
            <a:endParaRPr lang="en-GB" sz="2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82501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7134932" y="36000"/>
            <a:ext cx="4989333"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Imagined application on Grain Yield and on Baking Quality</a:t>
            </a:r>
          </a:p>
        </p:txBody>
      </p:sp>
      <p:sp>
        <p:nvSpPr>
          <p:cNvPr id="3" name="TextBox 2"/>
          <p:cNvSpPr txBox="1"/>
          <p:nvPr/>
        </p:nvSpPr>
        <p:spPr>
          <a:xfrm>
            <a:off x="7221530" y="1079434"/>
            <a:ext cx="4866392" cy="2585323"/>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Did you frown and wonder why some of the mean values are negative (-41.42 in cases </a:t>
            </a:r>
            <a:r>
              <a:rPr lang="en-GB" dirty="0">
                <a:solidFill>
                  <a:srgbClr val="C00000"/>
                </a:solidFill>
                <a:latin typeface="Arial" panose="020B0604020202020204" pitchFamily="34" charset="0"/>
                <a:cs typeface="Arial" panose="020B0604020202020204" pitchFamily="34" charset="0"/>
              </a:rPr>
              <a:t>3,5,7</a:t>
            </a:r>
            <a:r>
              <a:rPr lang="en-GB" dirty="0">
                <a:latin typeface="Arial" panose="020B0604020202020204" pitchFamily="34" charset="0"/>
                <a:cs typeface="Arial" panose="020B0604020202020204" pitchFamily="34" charset="0"/>
              </a:rPr>
              <a:t>)? To overcome and remedy this, just assume that in our population we have </a:t>
            </a:r>
            <a:r>
              <a:rPr lang="en-GB" dirty="0" err="1">
                <a:latin typeface="Arial" panose="020B0604020202020204" pitchFamily="34" charset="0"/>
                <a:cs typeface="Arial" panose="020B0604020202020204" pitchFamily="34" charset="0"/>
              </a:rPr>
              <a:t>e.g</a:t>
            </a:r>
            <a:r>
              <a:rPr lang="en-GB" dirty="0">
                <a:latin typeface="Arial" panose="020B0604020202020204" pitchFamily="34" charset="0"/>
                <a:cs typeface="Arial" panose="020B0604020202020204" pitchFamily="34" charset="0"/>
              </a:rPr>
              <a:t> further 100 loci, yet, these are monomorphic with the ‘good’ allele. So: We add a constant of 100 to the trait(s). Hence, now µ before se-lection is 58.58 or 100.00 or 150.00 – without change for what we learn and understand. </a:t>
            </a:r>
          </a:p>
        </p:txBody>
      </p:sp>
      <p:sp>
        <p:nvSpPr>
          <p:cNvPr id="16" name="TextBox 15"/>
          <p:cNvSpPr txBox="1"/>
          <p:nvPr/>
        </p:nvSpPr>
        <p:spPr>
          <a:xfrm>
            <a:off x="39237" y="3809265"/>
            <a:ext cx="12085028" cy="300082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fontAlgn="ctr">
              <a:lnSpc>
                <a:spcPct val="108000"/>
              </a:lnSpc>
            </a:pPr>
            <a:r>
              <a:rPr lang="en-GB" sz="1750" dirty="0">
                <a:latin typeface="Arial" panose="020B0604020202020204" pitchFamily="34" charset="0"/>
                <a:cs typeface="Arial" panose="020B0604020202020204" pitchFamily="34" charset="0"/>
              </a:rPr>
              <a:t>In </a:t>
            </a:r>
            <a:r>
              <a:rPr lang="en-GB" sz="1750" dirty="0">
                <a:solidFill>
                  <a:srgbClr val="A50021"/>
                </a:solidFill>
                <a:latin typeface="Arial" panose="020B0604020202020204" pitchFamily="34" charset="0"/>
                <a:cs typeface="Arial" panose="020B0604020202020204" pitchFamily="34" charset="0"/>
              </a:rPr>
              <a:t>case 1</a:t>
            </a:r>
            <a:r>
              <a:rPr lang="en-GB" sz="1750" dirty="0">
                <a:latin typeface="Arial" panose="020B0604020202020204" pitchFamily="34" charset="0"/>
                <a:cs typeface="Arial" panose="020B0604020202020204" pitchFamily="34" charset="0"/>
              </a:rPr>
              <a:t>, we may employ as Selection Differential S=10.91, implying that the selected genotypes are direct </a:t>
            </a:r>
            <a:r>
              <a:rPr lang="en-GB" sz="1750" dirty="0" err="1">
                <a:latin typeface="Arial" panose="020B0604020202020204" pitchFamily="34" charset="0"/>
                <a:cs typeface="Arial" panose="020B0604020202020204" pitchFamily="34" charset="0"/>
              </a:rPr>
              <a:t>candi</a:t>
            </a:r>
            <a:r>
              <a:rPr lang="en-GB" sz="1750" dirty="0">
                <a:latin typeface="Arial" panose="020B0604020202020204" pitchFamily="34" charset="0"/>
                <a:cs typeface="Arial" panose="020B0604020202020204" pitchFamily="34" charset="0"/>
              </a:rPr>
              <a:t>-date cultivars, hence, implying Clone Breeding. Which crop should this be? It must not be autopolyploid (since then our simple Quantitative Genetics algebra doesn‘t fit). It must be outcrossing to support our high heterosis (d/a=1 at all 100 loci). Maybe we imagine Cassava (aka Manioc, </a:t>
            </a:r>
            <a:r>
              <a:rPr lang="en-GB" sz="1750" i="1" dirty="0">
                <a:latin typeface="Arial" panose="020B0604020202020204" pitchFamily="34" charset="0"/>
                <a:cs typeface="Arial" panose="020B0604020202020204" pitchFamily="34" charset="0"/>
              </a:rPr>
              <a:t>Manihot esculenta</a:t>
            </a:r>
            <a:r>
              <a:rPr lang="en-GB" sz="1750" dirty="0">
                <a:latin typeface="Arial" panose="020B0604020202020204" pitchFamily="34" charset="0"/>
                <a:cs typeface="Arial" panose="020B0604020202020204" pitchFamily="34" charset="0"/>
              </a:rPr>
              <a:t>), starch crop although not really for bread. What should the reference population be? Would we hypothesize a kind of all-by-all crosses to mimic a reference HWE population in Cassava? If the crop is rye (diploid, outcrossing, for bread), can we then employ S=10.91? The best individuals of the population are not directly candidate cultivars. What if we mix these 1/3 superior individuals to create a population cultivar? In that case we would only exploit the additive variance </a:t>
            </a:r>
            <a:r>
              <a:rPr lang="en-GB" sz="175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sz="1750" baseline="-25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 </a:t>
            </a:r>
            <a:r>
              <a:rPr lang="en-GB" sz="1750" dirty="0">
                <a:latin typeface="Arial" panose="020B0604020202020204" pitchFamily="34" charset="0"/>
                <a:cs typeface="Arial" panose="020B0604020202020204" pitchFamily="34" charset="0"/>
              </a:rPr>
              <a:t> part of d effects is grasped by </a:t>
            </a:r>
            <a:r>
              <a:rPr lang="en-GB" sz="175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sz="1750" baseline="-25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a:t>
            </a:r>
            <a:r>
              <a:rPr lang="en-GB" sz="1750" dirty="0">
                <a:latin typeface="Arial" panose="020B0604020202020204" pitchFamily="34" charset="0"/>
                <a:cs typeface="Arial" panose="020B0604020202020204" pitchFamily="34" charset="0"/>
              </a:rPr>
              <a:t> and did influence our selection but is not inherited via </a:t>
            </a:r>
            <a:r>
              <a:rPr lang="en-GB" sz="175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sz="1750" baseline="-25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GB" sz="1750" dirty="0">
                <a:latin typeface="Arial" panose="020B0604020202020204" pitchFamily="34" charset="0"/>
                <a:cs typeface="Arial" panose="020B0604020202020204" pitchFamily="34" charset="0"/>
              </a:rPr>
              <a:t>. It is not S=100</a:t>
            </a:r>
            <a:r>
              <a:rPr lang="en-GB" sz="1750" baseline="30000" dirty="0">
                <a:latin typeface="Arial" panose="020B0604020202020204" pitchFamily="34" charset="0"/>
                <a:cs typeface="Arial" panose="020B0604020202020204" pitchFamily="34" charset="0"/>
              </a:rPr>
              <a:t>0.5</a:t>
            </a:r>
            <a:r>
              <a:rPr lang="en-GB" sz="1750" dirty="0">
                <a:latin typeface="Arial" panose="020B0604020202020204" pitchFamily="34" charset="0"/>
                <a:cs typeface="Arial" panose="020B0604020202020204" pitchFamily="34" charset="0"/>
              </a:rPr>
              <a:t>∙ 1.0908 =10.91 but it is S=82.84</a:t>
            </a:r>
            <a:r>
              <a:rPr lang="en-GB" sz="1750" baseline="30000" dirty="0">
                <a:latin typeface="Arial" panose="020B0604020202020204" pitchFamily="34" charset="0"/>
                <a:cs typeface="Arial" panose="020B0604020202020204" pitchFamily="34" charset="0"/>
              </a:rPr>
              <a:t>0.5</a:t>
            </a:r>
            <a:r>
              <a:rPr lang="en-GB" sz="1750" dirty="0">
                <a:latin typeface="Arial" panose="020B0604020202020204" pitchFamily="34" charset="0"/>
                <a:cs typeface="Arial" panose="020B0604020202020204" pitchFamily="34" charset="0"/>
              </a:rPr>
              <a:t>∙ 1.0908 =9.928;  slightly smaller. In case 2, with p=q=0.5, this shrinkage difference would be larger  ...  why ;-) ?</a:t>
            </a:r>
          </a:p>
        </p:txBody>
      </p:sp>
      <p:sp>
        <p:nvSpPr>
          <p:cNvPr id="15" name="Textfeld 5">
            <a:extLst>
              <a:ext uri="{FF2B5EF4-FFF2-40B4-BE49-F238E27FC236}">
                <a16:creationId xmlns:a16="http://schemas.microsoft.com/office/drawing/2014/main" id="{4F6A055C-CB57-4451-9233-60ABED2A68ED}"/>
              </a:ext>
            </a:extLst>
          </p:cNvPr>
          <p:cNvSpPr txBox="1"/>
          <p:nvPr/>
        </p:nvSpPr>
        <p:spPr>
          <a:xfrm>
            <a:off x="11493397" y="533748"/>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29</a:t>
            </a:fld>
            <a:endParaRPr lang="en-GB" sz="2400" dirty="0">
              <a:latin typeface="Arial" panose="020B0604020202020204" pitchFamily="34" charset="0"/>
              <a:cs typeface="Arial" panose="020B0604020202020204" pitchFamily="34" charset="0"/>
            </a:endParaRPr>
          </a:p>
        </p:txBody>
      </p:sp>
      <p:grpSp>
        <p:nvGrpSpPr>
          <p:cNvPr id="26" name="Group 25">
            <a:extLst>
              <a:ext uri="{FF2B5EF4-FFF2-40B4-BE49-F238E27FC236}">
                <a16:creationId xmlns:a16="http://schemas.microsoft.com/office/drawing/2014/main" id="{084308BE-422E-4B67-8B74-F06D6D02E90F}"/>
              </a:ext>
            </a:extLst>
          </p:cNvPr>
          <p:cNvGrpSpPr/>
          <p:nvPr/>
        </p:nvGrpSpPr>
        <p:grpSpPr>
          <a:xfrm>
            <a:off x="39237" y="35999"/>
            <a:ext cx="7095696" cy="3733267"/>
            <a:chOff x="39237" y="35999"/>
            <a:chExt cx="7095696" cy="3733267"/>
          </a:xfrm>
        </p:grpSpPr>
        <p:grpSp>
          <p:nvGrpSpPr>
            <p:cNvPr id="27" name="Group 26">
              <a:extLst>
                <a:ext uri="{FF2B5EF4-FFF2-40B4-BE49-F238E27FC236}">
                  <a16:creationId xmlns:a16="http://schemas.microsoft.com/office/drawing/2014/main" id="{3EEEE95A-B197-4CD8-BA9A-C13E74670D50}"/>
                </a:ext>
              </a:extLst>
            </p:cNvPr>
            <p:cNvGrpSpPr/>
            <p:nvPr/>
          </p:nvGrpSpPr>
          <p:grpSpPr>
            <a:xfrm>
              <a:off x="39237" y="35999"/>
              <a:ext cx="7095696" cy="3720567"/>
              <a:chOff x="39237" y="35999"/>
              <a:chExt cx="7095696" cy="3720567"/>
            </a:xfrm>
          </p:grpSpPr>
          <p:pic>
            <p:nvPicPr>
              <p:cNvPr id="33" name="Picture 32">
                <a:extLst>
                  <a:ext uri="{FF2B5EF4-FFF2-40B4-BE49-F238E27FC236}">
                    <a16:creationId xmlns:a16="http://schemas.microsoft.com/office/drawing/2014/main" id="{CCB6778D-BCAE-47DD-8364-04E088E28F6A}"/>
                  </a:ext>
                </a:extLst>
              </p:cNvPr>
              <p:cNvPicPr>
                <a:picLocks noChangeAspect="1"/>
              </p:cNvPicPr>
              <p:nvPr/>
            </p:nvPicPr>
            <p:blipFill>
              <a:blip r:embed="rId3"/>
              <a:stretch>
                <a:fillRect/>
              </a:stretch>
            </p:blipFill>
            <p:spPr>
              <a:xfrm>
                <a:off x="39237" y="35999"/>
                <a:ext cx="7095696" cy="3670665"/>
              </a:xfrm>
              <a:prstGeom prst="rect">
                <a:avLst/>
              </a:prstGeom>
              <a:effectLst>
                <a:outerShdw blurRad="50800" dist="38100" dir="2700000" algn="tl" rotWithShape="0">
                  <a:prstClr val="black">
                    <a:alpha val="40000"/>
                  </a:prstClr>
                </a:outerShdw>
              </a:effectLst>
            </p:spPr>
          </p:pic>
          <p:sp>
            <p:nvSpPr>
              <p:cNvPr id="34" name="TextBox 33">
                <a:extLst>
                  <a:ext uri="{FF2B5EF4-FFF2-40B4-BE49-F238E27FC236}">
                    <a16:creationId xmlns:a16="http://schemas.microsoft.com/office/drawing/2014/main" id="{7F4D568A-B8C5-4EC3-902D-7D6457DC01CB}"/>
                  </a:ext>
                </a:extLst>
              </p:cNvPr>
              <p:cNvSpPr txBox="1"/>
              <p:nvPr/>
            </p:nvSpPr>
            <p:spPr>
              <a:xfrm>
                <a:off x="4170557" y="1334364"/>
                <a:ext cx="414826" cy="2422202"/>
              </a:xfrm>
              <a:prstGeom prst="rect">
                <a:avLst/>
              </a:prstGeom>
              <a:solidFill>
                <a:srgbClr val="A50021"/>
              </a:solidFill>
            </p:spPr>
            <p:txBody>
              <a:bodyPr wrap="square" rtlCol="0">
                <a:spAutoFit/>
              </a:bodyPr>
              <a:lstStyle/>
              <a:p>
                <a:pPr algn="ctr"/>
                <a:r>
                  <a:rPr lang="en-GB" sz="1400" b="1">
                    <a:solidFill>
                      <a:schemeClr val="bg1"/>
                    </a:solidFill>
                    <a:latin typeface="Arial" panose="020B0604020202020204" pitchFamily="34" charset="0"/>
                    <a:cs typeface="Arial" panose="020B0604020202020204" pitchFamily="34" charset="0"/>
                  </a:rPr>
                  <a:t>1</a:t>
                </a:r>
                <a:endParaRPr lang="en-GB" sz="900" b="1">
                  <a:solidFill>
                    <a:schemeClr val="bg1"/>
                  </a:solidFill>
                  <a:latin typeface="Arial" panose="020B0604020202020204" pitchFamily="34" charset="0"/>
                  <a:cs typeface="Arial" panose="020B0604020202020204" pitchFamily="34" charset="0"/>
                </a:endParaRPr>
              </a:p>
              <a:p>
                <a:pPr algn="ctr"/>
                <a:endParaRPr lang="en-GB" sz="900" b="1">
                  <a:solidFill>
                    <a:schemeClr val="bg1"/>
                  </a:solidFill>
                  <a:latin typeface="Arial" panose="020B0604020202020204" pitchFamily="34" charset="0"/>
                  <a:cs typeface="Arial" panose="020B0604020202020204" pitchFamily="34" charset="0"/>
                </a:endParaRPr>
              </a:p>
              <a:p>
                <a:pPr algn="ctr">
                  <a:lnSpc>
                    <a:spcPct val="130000"/>
                  </a:lnSpc>
                </a:pPr>
                <a:r>
                  <a:rPr lang="en-GB" sz="1400" b="1">
                    <a:solidFill>
                      <a:schemeClr val="bg1"/>
                    </a:solidFill>
                    <a:latin typeface="Arial" panose="020B0604020202020204" pitchFamily="34" charset="0"/>
                    <a:cs typeface="Arial" panose="020B0604020202020204" pitchFamily="34" charset="0"/>
                  </a:rPr>
                  <a:t>2</a:t>
                </a:r>
              </a:p>
              <a:p>
                <a:pPr algn="ctr">
                  <a:lnSpc>
                    <a:spcPct val="130000"/>
                  </a:lnSpc>
                </a:pPr>
                <a:r>
                  <a:rPr lang="en-GB" sz="1400" b="1">
                    <a:solidFill>
                      <a:schemeClr val="bg1"/>
                    </a:solidFill>
                    <a:latin typeface="Arial" panose="020B0604020202020204" pitchFamily="34" charset="0"/>
                    <a:cs typeface="Arial" panose="020B0604020202020204" pitchFamily="34" charset="0"/>
                  </a:rPr>
                  <a:t>3</a:t>
                </a:r>
              </a:p>
              <a:p>
                <a:pPr algn="ctr">
                  <a:lnSpc>
                    <a:spcPct val="130000"/>
                  </a:lnSpc>
                </a:pPr>
                <a:r>
                  <a:rPr lang="en-GB" sz="1400" b="1">
                    <a:solidFill>
                      <a:schemeClr val="bg1"/>
                    </a:solidFill>
                    <a:latin typeface="Arial" panose="020B0604020202020204" pitchFamily="34" charset="0"/>
                    <a:cs typeface="Arial" panose="020B0604020202020204" pitchFamily="34" charset="0"/>
                  </a:rPr>
                  <a:t>4</a:t>
                </a:r>
              </a:p>
              <a:p>
                <a:pPr algn="ctr">
                  <a:lnSpc>
                    <a:spcPct val="130000"/>
                  </a:lnSpc>
                </a:pPr>
                <a:r>
                  <a:rPr lang="en-GB" sz="1400" b="1">
                    <a:solidFill>
                      <a:schemeClr val="bg1"/>
                    </a:solidFill>
                    <a:latin typeface="Arial" panose="020B0604020202020204" pitchFamily="34" charset="0"/>
                    <a:cs typeface="Arial" panose="020B0604020202020204" pitchFamily="34" charset="0"/>
                  </a:rPr>
                  <a:t>5</a:t>
                </a:r>
              </a:p>
              <a:p>
                <a:pPr algn="ctr">
                  <a:lnSpc>
                    <a:spcPct val="130000"/>
                  </a:lnSpc>
                </a:pPr>
                <a:r>
                  <a:rPr lang="en-GB" sz="1400" b="1">
                    <a:solidFill>
                      <a:schemeClr val="bg1"/>
                    </a:solidFill>
                    <a:latin typeface="Arial" panose="020B0604020202020204" pitchFamily="34" charset="0"/>
                    <a:cs typeface="Arial" panose="020B0604020202020204" pitchFamily="34" charset="0"/>
                  </a:rPr>
                  <a:t>6</a:t>
                </a:r>
              </a:p>
              <a:p>
                <a:pPr algn="ctr">
                  <a:lnSpc>
                    <a:spcPct val="130000"/>
                  </a:lnSpc>
                </a:pPr>
                <a:r>
                  <a:rPr lang="en-GB" sz="1400" b="1">
                    <a:solidFill>
                      <a:schemeClr val="bg1"/>
                    </a:solidFill>
                    <a:latin typeface="Arial" panose="020B0604020202020204" pitchFamily="34" charset="0"/>
                    <a:cs typeface="Arial" panose="020B0604020202020204" pitchFamily="34" charset="0"/>
                  </a:rPr>
                  <a:t>7</a:t>
                </a:r>
              </a:p>
              <a:p>
                <a:pPr algn="ctr">
                  <a:lnSpc>
                    <a:spcPct val="130000"/>
                  </a:lnSpc>
                </a:pPr>
                <a:r>
                  <a:rPr lang="en-GB" sz="1400" b="1">
                    <a:solidFill>
                      <a:schemeClr val="bg1"/>
                    </a:solidFill>
                    <a:latin typeface="Arial" panose="020B0604020202020204" pitchFamily="34" charset="0"/>
                    <a:cs typeface="Arial" panose="020B0604020202020204" pitchFamily="34" charset="0"/>
                  </a:rPr>
                  <a:t>8</a:t>
                </a:r>
              </a:p>
            </p:txBody>
          </p:sp>
        </p:grpSp>
        <p:sp>
          <p:nvSpPr>
            <p:cNvPr id="28" name="Rectangle 27">
              <a:extLst>
                <a:ext uri="{FF2B5EF4-FFF2-40B4-BE49-F238E27FC236}">
                  <a16:creationId xmlns:a16="http://schemas.microsoft.com/office/drawing/2014/main" id="{247CCDE1-B53D-4186-83A8-168ED4E8FF56}"/>
                </a:ext>
              </a:extLst>
            </p:cNvPr>
            <p:cNvSpPr/>
            <p:nvPr/>
          </p:nvSpPr>
          <p:spPr>
            <a:xfrm>
              <a:off x="4090267" y="3657600"/>
              <a:ext cx="584324" cy="1116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9" name="Straight Connector 28">
              <a:extLst>
                <a:ext uri="{FF2B5EF4-FFF2-40B4-BE49-F238E27FC236}">
                  <a16:creationId xmlns:a16="http://schemas.microsoft.com/office/drawing/2014/main" id="{A9157FF7-952C-4307-908F-91D453CD134A}"/>
                </a:ext>
              </a:extLst>
            </p:cNvPr>
            <p:cNvCxnSpPr/>
            <p:nvPr/>
          </p:nvCxnSpPr>
          <p:spPr>
            <a:xfrm>
              <a:off x="89210" y="3666520"/>
              <a:ext cx="699404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5A6810C-01BB-4077-B5A6-16F2C7C434D7}"/>
                </a:ext>
              </a:extLst>
            </p:cNvPr>
            <p:cNvCxnSpPr/>
            <p:nvPr/>
          </p:nvCxnSpPr>
          <p:spPr>
            <a:xfrm flipV="1">
              <a:off x="39237" y="3713433"/>
              <a:ext cx="7085114" cy="7367"/>
            </a:xfrm>
            <a:prstGeom prst="line">
              <a:avLst/>
            </a:prstGeom>
            <a:ln w="38100">
              <a:solidFill>
                <a:schemeClr val="bg1">
                  <a:lumMod val="9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1" name="Grafik 13">
              <a:extLst>
                <a:ext uri="{FF2B5EF4-FFF2-40B4-BE49-F238E27FC236}">
                  <a16:creationId xmlns:a16="http://schemas.microsoft.com/office/drawing/2014/main" id="{BF6A592E-E2F0-41D1-A8D6-B671AC516594}"/>
                </a:ext>
              </a:extLst>
            </p:cNvPr>
            <p:cNvPicPr>
              <a:picLocks noChangeAspect="1"/>
            </p:cNvPicPr>
            <p:nvPr/>
          </p:nvPicPr>
          <p:blipFill>
            <a:blip r:embed="rId4"/>
            <a:stretch>
              <a:fillRect/>
            </a:stretch>
          </p:blipFill>
          <p:spPr>
            <a:xfrm>
              <a:off x="95575" y="49450"/>
              <a:ext cx="2909477" cy="3638526"/>
            </a:xfrm>
            <a:prstGeom prst="rect">
              <a:avLst/>
            </a:prstGeom>
          </p:spPr>
        </p:pic>
        <p:cxnSp>
          <p:nvCxnSpPr>
            <p:cNvPr id="32" name="Gerader Verbinder 5">
              <a:extLst>
                <a:ext uri="{FF2B5EF4-FFF2-40B4-BE49-F238E27FC236}">
                  <a16:creationId xmlns:a16="http://schemas.microsoft.com/office/drawing/2014/main" id="{F7906FA9-3B3B-45A3-A3F0-A3B499257F02}"/>
                </a:ext>
              </a:extLst>
            </p:cNvPr>
            <p:cNvCxnSpPr/>
            <p:nvPr/>
          </p:nvCxnSpPr>
          <p:spPr>
            <a:xfrm flipH="1">
              <a:off x="95575" y="3664757"/>
              <a:ext cx="69876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85975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Arrow Connector 15">
            <a:extLst>
              <a:ext uri="{FF2B5EF4-FFF2-40B4-BE49-F238E27FC236}">
                <a16:creationId xmlns:a16="http://schemas.microsoft.com/office/drawing/2014/main" id="{3C3AB006-00AE-45AA-BD7D-6D87E2169CBB}"/>
              </a:ext>
            </a:extLst>
          </p:cNvPr>
          <p:cNvCxnSpPr>
            <a:cxnSpLocks/>
          </p:cNvCxnSpPr>
          <p:nvPr/>
        </p:nvCxnSpPr>
        <p:spPr>
          <a:xfrm>
            <a:off x="6154862" y="312278"/>
            <a:ext cx="21438" cy="6210763"/>
          </a:xfrm>
          <a:prstGeom prst="straightConnector1">
            <a:avLst/>
          </a:prstGeom>
          <a:ln w="28575">
            <a:solidFill>
              <a:srgbClr val="0000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201374E-AEFA-4743-B61A-3C663B25E64A}"/>
              </a:ext>
            </a:extLst>
          </p:cNvPr>
          <p:cNvCxnSpPr>
            <a:cxnSpLocks/>
          </p:cNvCxnSpPr>
          <p:nvPr/>
        </p:nvCxnSpPr>
        <p:spPr>
          <a:xfrm>
            <a:off x="9348312" y="295303"/>
            <a:ext cx="21438" cy="6210763"/>
          </a:xfrm>
          <a:prstGeom prst="straightConnector1">
            <a:avLst/>
          </a:prstGeom>
          <a:ln w="28575">
            <a:solidFill>
              <a:srgbClr val="CC9900"/>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9953620D-3F67-4528-BD9A-395C42263D22}"/>
              </a:ext>
            </a:extLst>
          </p:cNvPr>
          <p:cNvCxnSpPr>
            <a:cxnSpLocks/>
          </p:cNvCxnSpPr>
          <p:nvPr/>
        </p:nvCxnSpPr>
        <p:spPr>
          <a:xfrm>
            <a:off x="2937018" y="343388"/>
            <a:ext cx="21438" cy="6210763"/>
          </a:xfrm>
          <a:prstGeom prst="straightConnector1">
            <a:avLst/>
          </a:prstGeom>
          <a:ln w="28575">
            <a:solidFill>
              <a:srgbClr val="0000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715D4AAD-5475-4B39-8718-53E98E90D428}"/>
              </a:ext>
            </a:extLst>
          </p:cNvPr>
          <p:cNvCxnSpPr>
            <a:cxnSpLocks/>
          </p:cNvCxnSpPr>
          <p:nvPr/>
        </p:nvCxnSpPr>
        <p:spPr>
          <a:xfrm>
            <a:off x="3879411" y="324720"/>
            <a:ext cx="21438" cy="6210763"/>
          </a:xfrm>
          <a:prstGeom prst="straightConnector1">
            <a:avLst/>
          </a:prstGeom>
          <a:ln w="28575">
            <a:solidFill>
              <a:srgbClr val="0000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E9FCBBC8-09EA-479C-9B81-A9F383B75707}"/>
              </a:ext>
            </a:extLst>
          </p:cNvPr>
          <p:cNvCxnSpPr>
            <a:cxnSpLocks/>
          </p:cNvCxnSpPr>
          <p:nvPr/>
        </p:nvCxnSpPr>
        <p:spPr>
          <a:xfrm>
            <a:off x="4499895" y="324719"/>
            <a:ext cx="21438" cy="6210763"/>
          </a:xfrm>
          <a:prstGeom prst="straightConnector1">
            <a:avLst/>
          </a:prstGeom>
          <a:ln w="28575">
            <a:solidFill>
              <a:srgbClr val="0000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45F89E62-7128-4504-85F6-2F495EE68CBC}"/>
              </a:ext>
            </a:extLst>
          </p:cNvPr>
          <p:cNvCxnSpPr>
            <a:cxnSpLocks/>
          </p:cNvCxnSpPr>
          <p:nvPr/>
        </p:nvCxnSpPr>
        <p:spPr>
          <a:xfrm>
            <a:off x="5092392" y="320048"/>
            <a:ext cx="21438" cy="6210763"/>
          </a:xfrm>
          <a:prstGeom prst="straightConnector1">
            <a:avLst/>
          </a:prstGeom>
          <a:ln w="28575">
            <a:solidFill>
              <a:srgbClr val="0000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027421C7-477D-4B52-8A9A-C23EDE3F0034}"/>
              </a:ext>
            </a:extLst>
          </p:cNvPr>
          <p:cNvCxnSpPr>
            <a:cxnSpLocks/>
          </p:cNvCxnSpPr>
          <p:nvPr/>
        </p:nvCxnSpPr>
        <p:spPr>
          <a:xfrm>
            <a:off x="5446944" y="315390"/>
            <a:ext cx="21438" cy="6210763"/>
          </a:xfrm>
          <a:prstGeom prst="straightConnector1">
            <a:avLst/>
          </a:prstGeom>
          <a:ln w="28575">
            <a:solidFill>
              <a:srgbClr val="0000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DA6C7CF3-EDBB-42CC-9C43-AE57946E8380}"/>
              </a:ext>
            </a:extLst>
          </p:cNvPr>
          <p:cNvCxnSpPr>
            <a:cxnSpLocks/>
          </p:cNvCxnSpPr>
          <p:nvPr/>
        </p:nvCxnSpPr>
        <p:spPr>
          <a:xfrm>
            <a:off x="5708205" y="310725"/>
            <a:ext cx="21438" cy="6210763"/>
          </a:xfrm>
          <a:prstGeom prst="straightConnector1">
            <a:avLst/>
          </a:prstGeom>
          <a:ln w="28575">
            <a:solidFill>
              <a:srgbClr val="0000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7ABE3C8E-5F1B-4C7A-992A-D8C4F80E6B06}"/>
              </a:ext>
            </a:extLst>
          </p:cNvPr>
          <p:cNvCxnSpPr>
            <a:cxnSpLocks/>
          </p:cNvCxnSpPr>
          <p:nvPr/>
        </p:nvCxnSpPr>
        <p:spPr>
          <a:xfrm>
            <a:off x="5918143" y="306057"/>
            <a:ext cx="21438" cy="6210763"/>
          </a:xfrm>
          <a:prstGeom prst="straightConnector1">
            <a:avLst/>
          </a:prstGeom>
          <a:ln w="28575">
            <a:solidFill>
              <a:srgbClr val="0000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17DA4CAB-BD90-4B15-BB96-F71D08E7D730}"/>
              </a:ext>
            </a:extLst>
          </p:cNvPr>
          <p:cNvCxnSpPr>
            <a:cxnSpLocks/>
          </p:cNvCxnSpPr>
          <p:nvPr/>
        </p:nvCxnSpPr>
        <p:spPr>
          <a:xfrm>
            <a:off x="6408002" y="310727"/>
            <a:ext cx="21438" cy="6210763"/>
          </a:xfrm>
          <a:prstGeom prst="straightConnector1">
            <a:avLst/>
          </a:prstGeom>
          <a:ln w="28575">
            <a:solidFill>
              <a:srgbClr val="0000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6E6D2ADA-4370-4E5B-8836-8F397BDD8CBC}"/>
              </a:ext>
            </a:extLst>
          </p:cNvPr>
          <p:cNvCxnSpPr>
            <a:cxnSpLocks/>
          </p:cNvCxnSpPr>
          <p:nvPr/>
        </p:nvCxnSpPr>
        <p:spPr>
          <a:xfrm>
            <a:off x="6659934" y="320057"/>
            <a:ext cx="21438" cy="6210763"/>
          </a:xfrm>
          <a:prstGeom prst="straightConnector1">
            <a:avLst/>
          </a:prstGeom>
          <a:ln w="28575">
            <a:solidFill>
              <a:srgbClr val="0000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6317D246-B44E-4280-BD7B-9C9E9E571362}"/>
              </a:ext>
            </a:extLst>
          </p:cNvPr>
          <p:cNvCxnSpPr>
            <a:cxnSpLocks/>
          </p:cNvCxnSpPr>
          <p:nvPr/>
        </p:nvCxnSpPr>
        <p:spPr>
          <a:xfrm>
            <a:off x="6930517" y="324717"/>
            <a:ext cx="21438" cy="6210763"/>
          </a:xfrm>
          <a:prstGeom prst="straightConnector1">
            <a:avLst/>
          </a:prstGeom>
          <a:ln w="28575">
            <a:solidFill>
              <a:srgbClr val="0000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698ACBF6-E233-49B4-BB37-68C50F3F384C}"/>
              </a:ext>
            </a:extLst>
          </p:cNvPr>
          <p:cNvCxnSpPr>
            <a:cxnSpLocks/>
          </p:cNvCxnSpPr>
          <p:nvPr/>
        </p:nvCxnSpPr>
        <p:spPr>
          <a:xfrm>
            <a:off x="7280415" y="315385"/>
            <a:ext cx="21438" cy="6210763"/>
          </a:xfrm>
          <a:prstGeom prst="straightConnector1">
            <a:avLst/>
          </a:prstGeom>
          <a:ln w="28575">
            <a:solidFill>
              <a:srgbClr val="0000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A3D9B037-9E1E-4023-BDA8-0AC27142AC04}"/>
              </a:ext>
            </a:extLst>
          </p:cNvPr>
          <p:cNvCxnSpPr>
            <a:cxnSpLocks/>
          </p:cNvCxnSpPr>
          <p:nvPr/>
        </p:nvCxnSpPr>
        <p:spPr>
          <a:xfrm>
            <a:off x="7844907" y="315390"/>
            <a:ext cx="21438" cy="6210763"/>
          </a:xfrm>
          <a:prstGeom prst="straightConnector1">
            <a:avLst/>
          </a:prstGeom>
          <a:ln w="28575">
            <a:solidFill>
              <a:srgbClr val="0000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20BDCABA-488B-417B-8F1E-1BCD01CC2BB4}"/>
              </a:ext>
            </a:extLst>
          </p:cNvPr>
          <p:cNvCxnSpPr>
            <a:cxnSpLocks/>
          </p:cNvCxnSpPr>
          <p:nvPr/>
        </p:nvCxnSpPr>
        <p:spPr>
          <a:xfrm>
            <a:off x="8446738" y="287397"/>
            <a:ext cx="21438" cy="6210763"/>
          </a:xfrm>
          <a:prstGeom prst="straightConnector1">
            <a:avLst/>
          </a:prstGeom>
          <a:ln w="28575">
            <a:solidFill>
              <a:srgbClr val="0000FF"/>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Freeform 21"/>
          <p:cNvSpPr>
            <a:spLocks noChangeAspect="1"/>
          </p:cNvSpPr>
          <p:nvPr/>
        </p:nvSpPr>
        <p:spPr bwMode="auto">
          <a:xfrm>
            <a:off x="128606" y="288953"/>
            <a:ext cx="11934790" cy="6222279"/>
          </a:xfrm>
          <a:custGeom>
            <a:avLst/>
            <a:gdLst>
              <a:gd name="T0" fmla="*/ 100 w 8110"/>
              <a:gd name="T1" fmla="*/ 3401 h 3401"/>
              <a:gd name="T2" fmla="*/ 304 w 8110"/>
              <a:gd name="T3" fmla="*/ 3400 h 3401"/>
              <a:gd name="T4" fmla="*/ 507 w 8110"/>
              <a:gd name="T5" fmla="*/ 3396 h 3401"/>
              <a:gd name="T6" fmla="*/ 709 w 8110"/>
              <a:gd name="T7" fmla="*/ 3390 h 3401"/>
              <a:gd name="T8" fmla="*/ 912 w 8110"/>
              <a:gd name="T9" fmla="*/ 3380 h 3401"/>
              <a:gd name="T10" fmla="*/ 1114 w 8110"/>
              <a:gd name="T11" fmla="*/ 3360 h 3401"/>
              <a:gd name="T12" fmla="*/ 1317 w 8110"/>
              <a:gd name="T13" fmla="*/ 3326 h 3401"/>
              <a:gd name="T14" fmla="*/ 1521 w 8110"/>
              <a:gd name="T15" fmla="*/ 3275 h 3401"/>
              <a:gd name="T16" fmla="*/ 1723 w 8110"/>
              <a:gd name="T17" fmla="*/ 3193 h 3401"/>
              <a:gd name="T18" fmla="*/ 1926 w 8110"/>
              <a:gd name="T19" fmla="*/ 3071 h 3401"/>
              <a:gd name="T20" fmla="*/ 2128 w 8110"/>
              <a:gd name="T21" fmla="*/ 2903 h 3401"/>
              <a:gd name="T22" fmla="*/ 2331 w 8110"/>
              <a:gd name="T23" fmla="*/ 2676 h 3401"/>
              <a:gd name="T24" fmla="*/ 2535 w 8110"/>
              <a:gd name="T25" fmla="*/ 2389 h 3401"/>
              <a:gd name="T26" fmla="*/ 2736 w 8110"/>
              <a:gd name="T27" fmla="*/ 2046 h 3401"/>
              <a:gd name="T28" fmla="*/ 2940 w 8110"/>
              <a:gd name="T29" fmla="*/ 1656 h 3401"/>
              <a:gd name="T30" fmla="*/ 3141 w 8110"/>
              <a:gd name="T31" fmla="*/ 1242 h 3401"/>
              <a:gd name="T32" fmla="*/ 3345 w 8110"/>
              <a:gd name="T33" fmla="*/ 839 h 3401"/>
              <a:gd name="T34" fmla="*/ 3548 w 8110"/>
              <a:gd name="T35" fmla="*/ 478 h 3401"/>
              <a:gd name="T36" fmla="*/ 3750 w 8110"/>
              <a:gd name="T37" fmla="*/ 200 h 3401"/>
              <a:gd name="T38" fmla="*/ 3953 w 8110"/>
              <a:gd name="T39" fmla="*/ 35 h 3401"/>
              <a:gd name="T40" fmla="*/ 4155 w 8110"/>
              <a:gd name="T41" fmla="*/ 0 h 3401"/>
              <a:gd name="T42" fmla="*/ 4358 w 8110"/>
              <a:gd name="T43" fmla="*/ 102 h 3401"/>
              <a:gd name="T44" fmla="*/ 4562 w 8110"/>
              <a:gd name="T45" fmla="*/ 327 h 3401"/>
              <a:gd name="T46" fmla="*/ 4764 w 8110"/>
              <a:gd name="T47" fmla="*/ 650 h 3401"/>
              <a:gd name="T48" fmla="*/ 4967 w 8110"/>
              <a:gd name="T49" fmla="*/ 1037 h 3401"/>
              <a:gd name="T50" fmla="*/ 5169 w 8110"/>
              <a:gd name="T51" fmla="*/ 1451 h 3401"/>
              <a:gd name="T52" fmla="*/ 5372 w 8110"/>
              <a:gd name="T53" fmla="*/ 1854 h 3401"/>
              <a:gd name="T54" fmla="*/ 5575 w 8110"/>
              <a:gd name="T55" fmla="*/ 2224 h 3401"/>
              <a:gd name="T56" fmla="*/ 5777 w 8110"/>
              <a:gd name="T57" fmla="*/ 2541 h 3401"/>
              <a:gd name="T58" fmla="*/ 5981 w 8110"/>
              <a:gd name="T59" fmla="*/ 2798 h 3401"/>
              <a:gd name="T60" fmla="*/ 6182 w 8110"/>
              <a:gd name="T61" fmla="*/ 2995 h 3401"/>
              <a:gd name="T62" fmla="*/ 6386 w 8110"/>
              <a:gd name="T63" fmla="*/ 3138 h 3401"/>
              <a:gd name="T64" fmla="*/ 6589 w 8110"/>
              <a:gd name="T65" fmla="*/ 3238 h 3401"/>
              <a:gd name="T66" fmla="*/ 6791 w 8110"/>
              <a:gd name="T67" fmla="*/ 3303 h 3401"/>
              <a:gd name="T68" fmla="*/ 6994 w 8110"/>
              <a:gd name="T69" fmla="*/ 3346 h 3401"/>
              <a:gd name="T70" fmla="*/ 7196 w 8110"/>
              <a:gd name="T71" fmla="*/ 3371 h 3401"/>
              <a:gd name="T72" fmla="*/ 7399 w 8110"/>
              <a:gd name="T73" fmla="*/ 3385 h 3401"/>
              <a:gd name="T74" fmla="*/ 7603 w 8110"/>
              <a:gd name="T75" fmla="*/ 3393 h 3401"/>
              <a:gd name="T76" fmla="*/ 7804 w 8110"/>
              <a:gd name="T77" fmla="*/ 3398 h 3401"/>
              <a:gd name="T78" fmla="*/ 8008 w 8110"/>
              <a:gd name="T79" fmla="*/ 3400 h 3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110" h="3401">
                <a:moveTo>
                  <a:pt x="0" y="3401"/>
                </a:moveTo>
                <a:lnTo>
                  <a:pt x="100" y="3401"/>
                </a:lnTo>
                <a:lnTo>
                  <a:pt x="202" y="3400"/>
                </a:lnTo>
                <a:lnTo>
                  <a:pt x="304" y="3400"/>
                </a:lnTo>
                <a:lnTo>
                  <a:pt x="406" y="3398"/>
                </a:lnTo>
                <a:lnTo>
                  <a:pt x="507" y="3396"/>
                </a:lnTo>
                <a:lnTo>
                  <a:pt x="607" y="3393"/>
                </a:lnTo>
                <a:lnTo>
                  <a:pt x="709" y="3390"/>
                </a:lnTo>
                <a:lnTo>
                  <a:pt x="811" y="3385"/>
                </a:lnTo>
                <a:lnTo>
                  <a:pt x="912" y="3380"/>
                </a:lnTo>
                <a:lnTo>
                  <a:pt x="1014" y="3371"/>
                </a:lnTo>
                <a:lnTo>
                  <a:pt x="1114" y="3360"/>
                </a:lnTo>
                <a:lnTo>
                  <a:pt x="1216" y="3346"/>
                </a:lnTo>
                <a:lnTo>
                  <a:pt x="1317" y="3326"/>
                </a:lnTo>
                <a:lnTo>
                  <a:pt x="1419" y="3303"/>
                </a:lnTo>
                <a:lnTo>
                  <a:pt x="1521" y="3275"/>
                </a:lnTo>
                <a:lnTo>
                  <a:pt x="1621" y="3238"/>
                </a:lnTo>
                <a:lnTo>
                  <a:pt x="1723" y="3193"/>
                </a:lnTo>
                <a:lnTo>
                  <a:pt x="1824" y="3138"/>
                </a:lnTo>
                <a:lnTo>
                  <a:pt x="1926" y="3071"/>
                </a:lnTo>
                <a:lnTo>
                  <a:pt x="2028" y="2995"/>
                </a:lnTo>
                <a:lnTo>
                  <a:pt x="2128" y="2903"/>
                </a:lnTo>
                <a:lnTo>
                  <a:pt x="2229" y="2798"/>
                </a:lnTo>
                <a:lnTo>
                  <a:pt x="2331" y="2676"/>
                </a:lnTo>
                <a:lnTo>
                  <a:pt x="2433" y="2541"/>
                </a:lnTo>
                <a:lnTo>
                  <a:pt x="2535" y="2389"/>
                </a:lnTo>
                <a:lnTo>
                  <a:pt x="2635" y="2224"/>
                </a:lnTo>
                <a:lnTo>
                  <a:pt x="2736" y="2046"/>
                </a:lnTo>
                <a:lnTo>
                  <a:pt x="2838" y="1854"/>
                </a:lnTo>
                <a:lnTo>
                  <a:pt x="2940" y="1656"/>
                </a:lnTo>
                <a:lnTo>
                  <a:pt x="3041" y="1451"/>
                </a:lnTo>
                <a:lnTo>
                  <a:pt x="3141" y="1242"/>
                </a:lnTo>
                <a:lnTo>
                  <a:pt x="3243" y="1037"/>
                </a:lnTo>
                <a:lnTo>
                  <a:pt x="3345" y="839"/>
                </a:lnTo>
                <a:lnTo>
                  <a:pt x="3446" y="650"/>
                </a:lnTo>
                <a:lnTo>
                  <a:pt x="3548" y="478"/>
                </a:lnTo>
                <a:lnTo>
                  <a:pt x="3648" y="327"/>
                </a:lnTo>
                <a:lnTo>
                  <a:pt x="3750" y="200"/>
                </a:lnTo>
                <a:lnTo>
                  <a:pt x="3852" y="102"/>
                </a:lnTo>
                <a:lnTo>
                  <a:pt x="3953" y="35"/>
                </a:lnTo>
                <a:lnTo>
                  <a:pt x="4055" y="0"/>
                </a:lnTo>
                <a:lnTo>
                  <a:pt x="4155" y="0"/>
                </a:lnTo>
                <a:lnTo>
                  <a:pt x="4257" y="35"/>
                </a:lnTo>
                <a:lnTo>
                  <a:pt x="4358" y="102"/>
                </a:lnTo>
                <a:lnTo>
                  <a:pt x="4460" y="200"/>
                </a:lnTo>
                <a:lnTo>
                  <a:pt x="4562" y="327"/>
                </a:lnTo>
                <a:lnTo>
                  <a:pt x="4662" y="478"/>
                </a:lnTo>
                <a:lnTo>
                  <a:pt x="4764" y="650"/>
                </a:lnTo>
                <a:lnTo>
                  <a:pt x="4865" y="839"/>
                </a:lnTo>
                <a:lnTo>
                  <a:pt x="4967" y="1037"/>
                </a:lnTo>
                <a:lnTo>
                  <a:pt x="5069" y="1242"/>
                </a:lnTo>
                <a:lnTo>
                  <a:pt x="5169" y="1451"/>
                </a:lnTo>
                <a:lnTo>
                  <a:pt x="5270" y="1656"/>
                </a:lnTo>
                <a:lnTo>
                  <a:pt x="5372" y="1854"/>
                </a:lnTo>
                <a:lnTo>
                  <a:pt x="5474" y="2046"/>
                </a:lnTo>
                <a:lnTo>
                  <a:pt x="5575" y="2224"/>
                </a:lnTo>
                <a:lnTo>
                  <a:pt x="5675" y="2389"/>
                </a:lnTo>
                <a:lnTo>
                  <a:pt x="5777" y="2541"/>
                </a:lnTo>
                <a:lnTo>
                  <a:pt x="5879" y="2676"/>
                </a:lnTo>
                <a:lnTo>
                  <a:pt x="5981" y="2798"/>
                </a:lnTo>
                <a:lnTo>
                  <a:pt x="6082" y="2903"/>
                </a:lnTo>
                <a:lnTo>
                  <a:pt x="6182" y="2995"/>
                </a:lnTo>
                <a:lnTo>
                  <a:pt x="6284" y="3071"/>
                </a:lnTo>
                <a:lnTo>
                  <a:pt x="6386" y="3138"/>
                </a:lnTo>
                <a:lnTo>
                  <a:pt x="6487" y="3193"/>
                </a:lnTo>
                <a:lnTo>
                  <a:pt x="6589" y="3238"/>
                </a:lnTo>
                <a:lnTo>
                  <a:pt x="6689" y="3275"/>
                </a:lnTo>
                <a:lnTo>
                  <a:pt x="6791" y="3303"/>
                </a:lnTo>
                <a:lnTo>
                  <a:pt x="6893" y="3326"/>
                </a:lnTo>
                <a:lnTo>
                  <a:pt x="6994" y="3346"/>
                </a:lnTo>
                <a:lnTo>
                  <a:pt x="7096" y="3360"/>
                </a:lnTo>
                <a:lnTo>
                  <a:pt x="7196" y="3371"/>
                </a:lnTo>
                <a:lnTo>
                  <a:pt x="7298" y="3380"/>
                </a:lnTo>
                <a:lnTo>
                  <a:pt x="7399" y="3385"/>
                </a:lnTo>
                <a:lnTo>
                  <a:pt x="7501" y="3390"/>
                </a:lnTo>
                <a:lnTo>
                  <a:pt x="7603" y="3393"/>
                </a:lnTo>
                <a:lnTo>
                  <a:pt x="7703" y="3396"/>
                </a:lnTo>
                <a:lnTo>
                  <a:pt x="7804" y="3398"/>
                </a:lnTo>
                <a:lnTo>
                  <a:pt x="7906" y="3400"/>
                </a:lnTo>
                <a:lnTo>
                  <a:pt x="8008" y="3400"/>
                </a:lnTo>
                <a:lnTo>
                  <a:pt x="8110" y="3401"/>
                </a:lnTo>
              </a:path>
            </a:pathLst>
          </a:custGeom>
          <a:solidFill>
            <a:srgbClr val="FFFFFF">
              <a:alpha val="76078"/>
            </a:srgbClr>
          </a:solidFill>
          <a:ln w="33338">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7" name="Line 10"/>
          <p:cNvSpPr>
            <a:spLocks noChangeAspect="1" noChangeShapeType="1"/>
          </p:cNvSpPr>
          <p:nvPr/>
        </p:nvSpPr>
        <p:spPr bwMode="auto">
          <a:xfrm>
            <a:off x="128604" y="6511232"/>
            <a:ext cx="11934790" cy="0"/>
          </a:xfrm>
          <a:prstGeom prst="line">
            <a:avLst/>
          </a:prstGeom>
          <a:noFill/>
          <a:ln w="33338">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cxnSp>
        <p:nvCxnSpPr>
          <p:cNvPr id="46" name="Straight Arrow Connector 45"/>
          <p:cNvCxnSpPr>
            <a:cxnSpLocks noChangeAspect="1"/>
          </p:cNvCxnSpPr>
          <p:nvPr/>
        </p:nvCxnSpPr>
        <p:spPr>
          <a:xfrm>
            <a:off x="6160100" y="270823"/>
            <a:ext cx="32653" cy="6264000"/>
          </a:xfrm>
          <a:prstGeom prst="straightConnector1">
            <a:avLst/>
          </a:prstGeom>
          <a:ln w="28575">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2" name="TextBox 91">
            <a:extLst>
              <a:ext uri="{FF2B5EF4-FFF2-40B4-BE49-F238E27FC236}">
                <a16:creationId xmlns:a16="http://schemas.microsoft.com/office/drawing/2014/main" id="{8C0C0AAE-3A9F-4E06-965F-23FC1BAB0C22}"/>
              </a:ext>
            </a:extLst>
          </p:cNvPr>
          <p:cNvSpPr txBox="1"/>
          <p:nvPr/>
        </p:nvSpPr>
        <p:spPr>
          <a:xfrm>
            <a:off x="6202083" y="2384231"/>
            <a:ext cx="2358753" cy="830997"/>
          </a:xfrm>
          <a:prstGeom prst="rect">
            <a:avLst/>
          </a:prstGeom>
          <a:solidFill>
            <a:schemeClr val="bg1"/>
          </a:solidFill>
          <a:ln>
            <a:solidFill>
              <a:srgbClr val="CC9900"/>
            </a:solidFill>
          </a:ln>
          <a:effectLst>
            <a:outerShdw blurRad="50800" dist="38100" dir="2700000" algn="tl" rotWithShape="0">
              <a:prstClr val="black">
                <a:alpha val="40000"/>
              </a:prstClr>
            </a:outerShdw>
          </a:effectLst>
        </p:spPr>
        <p:txBody>
          <a:bodyPr wrap="square" rtlCol="0">
            <a:spAutoFit/>
          </a:bodyPr>
          <a:lstStyle/>
          <a:p>
            <a:r>
              <a:rPr lang="el-GR" sz="2400" dirty="0">
                <a:latin typeface="Arial" panose="020B0604020202020204" pitchFamily="34" charset="0"/>
                <a:cs typeface="Arial" panose="020B0604020202020204" pitchFamily="34" charset="0"/>
              </a:rPr>
              <a:t>σ</a:t>
            </a:r>
            <a:r>
              <a:rPr lang="de-DE" sz="2400" dirty="0">
                <a:latin typeface="Arial" panose="020B0604020202020204" pitchFamily="34" charset="0"/>
                <a:cs typeface="Arial" panose="020B0604020202020204" pitchFamily="34" charset="0"/>
              </a:rPr>
              <a:t>²</a:t>
            </a:r>
            <a:r>
              <a:rPr lang="de-DE" sz="2400" baseline="-25000" dirty="0">
                <a:latin typeface="Arial" panose="020B0604020202020204" pitchFamily="34" charset="0"/>
                <a:cs typeface="Arial" panose="020B0604020202020204" pitchFamily="34" charset="0"/>
              </a:rPr>
              <a:t>G</a:t>
            </a:r>
            <a:r>
              <a:rPr lang="de-DE" sz="2400" dirty="0">
                <a:latin typeface="Arial" panose="020B0604020202020204" pitchFamily="34" charset="0"/>
                <a:cs typeface="Arial" panose="020B0604020202020204" pitchFamily="34" charset="0"/>
              </a:rPr>
              <a:t> </a:t>
            </a:r>
            <a:r>
              <a:rPr lang="en-GB" sz="2400" dirty="0">
                <a:latin typeface="Arial" panose="020B0604020202020204" pitchFamily="34" charset="0"/>
                <a:cs typeface="Arial" panose="020B0604020202020204" pitchFamily="34" charset="0"/>
              </a:rPr>
              <a:t>in the HWE Population</a:t>
            </a:r>
            <a:endParaRPr lang="en-GB" sz="2400" dirty="0">
              <a:solidFill>
                <a:srgbClr val="0000FF"/>
              </a:solidFill>
              <a:latin typeface="Arial" panose="020B0604020202020204" pitchFamily="34" charset="0"/>
              <a:cs typeface="Arial" panose="020B0604020202020204" pitchFamily="34" charset="0"/>
            </a:endParaRPr>
          </a:p>
        </p:txBody>
      </p:sp>
      <p:sp>
        <p:nvSpPr>
          <p:cNvPr id="23" name="Textfeld 5">
            <a:extLst>
              <a:ext uri="{FF2B5EF4-FFF2-40B4-BE49-F238E27FC236}">
                <a16:creationId xmlns:a16="http://schemas.microsoft.com/office/drawing/2014/main" id="{74BA1313-8939-4DEE-97B2-CDF1EA44D703}"/>
              </a:ext>
            </a:extLst>
          </p:cNvPr>
          <p:cNvSpPr txBox="1"/>
          <p:nvPr/>
        </p:nvSpPr>
        <p:spPr>
          <a:xfrm>
            <a:off x="11518642" y="6356230"/>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30</a:t>
            </a:fld>
            <a:endParaRPr lang="en-GB" sz="2400"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CE64BBFF-3990-4BA0-B4AC-23571BD3A9A5}"/>
              </a:ext>
            </a:extLst>
          </p:cNvPr>
          <p:cNvSpPr txBox="1"/>
          <p:nvPr/>
        </p:nvSpPr>
        <p:spPr>
          <a:xfrm>
            <a:off x="128604" y="165100"/>
            <a:ext cx="5599096" cy="830997"/>
          </a:xfrm>
          <a:prstGeom prst="rect">
            <a:avLst/>
          </a:prstGeom>
          <a:solidFill>
            <a:schemeClr val="bg1"/>
          </a:solidFill>
          <a:ln>
            <a:solidFill>
              <a:srgbClr val="CC9900"/>
            </a:solid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Exploit </a:t>
            </a:r>
            <a:r>
              <a:rPr lang="el-GR" sz="2400" dirty="0">
                <a:latin typeface="Arial" panose="020B0604020202020204" pitchFamily="34" charset="0"/>
                <a:cs typeface="Arial" panose="020B0604020202020204" pitchFamily="34" charset="0"/>
              </a:rPr>
              <a:t>σ</a:t>
            </a:r>
            <a:r>
              <a:rPr lang="de-DE" sz="2400" dirty="0">
                <a:latin typeface="Arial" panose="020B0604020202020204" pitchFamily="34" charset="0"/>
                <a:cs typeface="Arial" panose="020B0604020202020204" pitchFamily="34" charset="0"/>
              </a:rPr>
              <a:t>²</a:t>
            </a:r>
            <a:r>
              <a:rPr lang="de-DE" sz="2400" baseline="-25000" dirty="0">
                <a:latin typeface="Arial" panose="020B0604020202020204" pitchFamily="34" charset="0"/>
                <a:cs typeface="Arial" panose="020B0604020202020204" pitchFamily="34" charset="0"/>
              </a:rPr>
              <a:t>G</a:t>
            </a:r>
            <a:r>
              <a:rPr lang="de-DE" sz="2400" dirty="0">
                <a:latin typeface="Arial" panose="020B0604020202020204" pitchFamily="34" charset="0"/>
                <a:cs typeface="Arial" panose="020B0604020202020204" pitchFamily="34" charset="0"/>
              </a:rPr>
              <a:t> </a:t>
            </a:r>
            <a:r>
              <a:rPr lang="en-GB" sz="2400" dirty="0">
                <a:latin typeface="Arial" panose="020B0604020202020204" pitchFamily="34" charset="0"/>
                <a:cs typeface="Arial" panose="020B0604020202020204" pitchFamily="34" charset="0"/>
              </a:rPr>
              <a:t>in this population in 2 steps. </a:t>
            </a:r>
          </a:p>
          <a:p>
            <a:pPr marL="342900" indent="-342900">
              <a:buAutoNum type="arabicParenBoth"/>
            </a:pPr>
            <a:r>
              <a:rPr lang="en-GB" sz="2400" dirty="0">
                <a:solidFill>
                  <a:srgbClr val="0000FF"/>
                </a:solidFill>
                <a:latin typeface="Arial" panose="020B0604020202020204" pitchFamily="34" charset="0"/>
                <a:cs typeface="Arial" panose="020B0604020202020204" pitchFamily="34" charset="0"/>
              </a:rPr>
              <a:t> Select a superior S0 individual</a:t>
            </a:r>
          </a:p>
        </p:txBody>
      </p:sp>
    </p:spTree>
    <p:extLst>
      <p:ext uri="{BB962C8B-B14F-4D97-AF65-F5344CB8AC3E}">
        <p14:creationId xmlns:p14="http://schemas.microsoft.com/office/powerpoint/2010/main" val="5089886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DE81025C-224E-4691-8ECD-97065A40C55C}"/>
              </a:ext>
            </a:extLst>
          </p:cNvPr>
          <p:cNvGrpSpPr/>
          <p:nvPr/>
        </p:nvGrpSpPr>
        <p:grpSpPr>
          <a:xfrm>
            <a:off x="128604" y="270823"/>
            <a:ext cx="11934792" cy="6270553"/>
            <a:chOff x="128604" y="270823"/>
            <a:chExt cx="11934792" cy="6270553"/>
          </a:xfrm>
        </p:grpSpPr>
        <p:grpSp>
          <p:nvGrpSpPr>
            <p:cNvPr id="2" name="Group 1">
              <a:extLst>
                <a:ext uri="{FF2B5EF4-FFF2-40B4-BE49-F238E27FC236}">
                  <a16:creationId xmlns:a16="http://schemas.microsoft.com/office/drawing/2014/main" id="{2EBB321C-58A1-4EB8-A0EF-C8D1B994DC99}"/>
                </a:ext>
              </a:extLst>
            </p:cNvPr>
            <p:cNvGrpSpPr>
              <a:grpSpLocks/>
            </p:cNvGrpSpPr>
            <p:nvPr/>
          </p:nvGrpSpPr>
          <p:grpSpPr>
            <a:xfrm>
              <a:off x="128604" y="270823"/>
              <a:ext cx="11934792" cy="6264000"/>
              <a:chOff x="4108152" y="2720109"/>
              <a:chExt cx="6437314" cy="2718444"/>
            </a:xfrm>
          </p:grpSpPr>
          <p:sp>
            <p:nvSpPr>
              <p:cNvPr id="18" name="Freeform 21"/>
              <p:cNvSpPr>
                <a:spLocks noChangeAspect="1"/>
              </p:cNvSpPr>
              <p:nvPr/>
            </p:nvSpPr>
            <p:spPr bwMode="auto">
              <a:xfrm>
                <a:off x="4108153" y="2727977"/>
                <a:ext cx="6437313" cy="2700338"/>
              </a:xfrm>
              <a:custGeom>
                <a:avLst/>
                <a:gdLst>
                  <a:gd name="T0" fmla="*/ 100 w 8110"/>
                  <a:gd name="T1" fmla="*/ 3401 h 3401"/>
                  <a:gd name="T2" fmla="*/ 304 w 8110"/>
                  <a:gd name="T3" fmla="*/ 3400 h 3401"/>
                  <a:gd name="T4" fmla="*/ 507 w 8110"/>
                  <a:gd name="T5" fmla="*/ 3396 h 3401"/>
                  <a:gd name="T6" fmla="*/ 709 w 8110"/>
                  <a:gd name="T7" fmla="*/ 3390 h 3401"/>
                  <a:gd name="T8" fmla="*/ 912 w 8110"/>
                  <a:gd name="T9" fmla="*/ 3380 h 3401"/>
                  <a:gd name="T10" fmla="*/ 1114 w 8110"/>
                  <a:gd name="T11" fmla="*/ 3360 h 3401"/>
                  <a:gd name="T12" fmla="*/ 1317 w 8110"/>
                  <a:gd name="T13" fmla="*/ 3326 h 3401"/>
                  <a:gd name="T14" fmla="*/ 1521 w 8110"/>
                  <a:gd name="T15" fmla="*/ 3275 h 3401"/>
                  <a:gd name="T16" fmla="*/ 1723 w 8110"/>
                  <a:gd name="T17" fmla="*/ 3193 h 3401"/>
                  <a:gd name="T18" fmla="*/ 1926 w 8110"/>
                  <a:gd name="T19" fmla="*/ 3071 h 3401"/>
                  <a:gd name="T20" fmla="*/ 2128 w 8110"/>
                  <a:gd name="T21" fmla="*/ 2903 h 3401"/>
                  <a:gd name="T22" fmla="*/ 2331 w 8110"/>
                  <a:gd name="T23" fmla="*/ 2676 h 3401"/>
                  <a:gd name="T24" fmla="*/ 2535 w 8110"/>
                  <a:gd name="T25" fmla="*/ 2389 h 3401"/>
                  <a:gd name="T26" fmla="*/ 2736 w 8110"/>
                  <a:gd name="T27" fmla="*/ 2046 h 3401"/>
                  <a:gd name="T28" fmla="*/ 2940 w 8110"/>
                  <a:gd name="T29" fmla="*/ 1656 h 3401"/>
                  <a:gd name="T30" fmla="*/ 3141 w 8110"/>
                  <a:gd name="T31" fmla="*/ 1242 h 3401"/>
                  <a:gd name="T32" fmla="*/ 3345 w 8110"/>
                  <a:gd name="T33" fmla="*/ 839 h 3401"/>
                  <a:gd name="T34" fmla="*/ 3548 w 8110"/>
                  <a:gd name="T35" fmla="*/ 478 h 3401"/>
                  <a:gd name="T36" fmla="*/ 3750 w 8110"/>
                  <a:gd name="T37" fmla="*/ 200 h 3401"/>
                  <a:gd name="T38" fmla="*/ 3953 w 8110"/>
                  <a:gd name="T39" fmla="*/ 35 h 3401"/>
                  <a:gd name="T40" fmla="*/ 4155 w 8110"/>
                  <a:gd name="T41" fmla="*/ 0 h 3401"/>
                  <a:gd name="T42" fmla="*/ 4358 w 8110"/>
                  <a:gd name="T43" fmla="*/ 102 h 3401"/>
                  <a:gd name="T44" fmla="*/ 4562 w 8110"/>
                  <a:gd name="T45" fmla="*/ 327 h 3401"/>
                  <a:gd name="T46" fmla="*/ 4764 w 8110"/>
                  <a:gd name="T47" fmla="*/ 650 h 3401"/>
                  <a:gd name="T48" fmla="*/ 4967 w 8110"/>
                  <a:gd name="T49" fmla="*/ 1037 h 3401"/>
                  <a:gd name="T50" fmla="*/ 5169 w 8110"/>
                  <a:gd name="T51" fmla="*/ 1451 h 3401"/>
                  <a:gd name="T52" fmla="*/ 5372 w 8110"/>
                  <a:gd name="T53" fmla="*/ 1854 h 3401"/>
                  <a:gd name="T54" fmla="*/ 5575 w 8110"/>
                  <a:gd name="T55" fmla="*/ 2224 h 3401"/>
                  <a:gd name="T56" fmla="*/ 5777 w 8110"/>
                  <a:gd name="T57" fmla="*/ 2541 h 3401"/>
                  <a:gd name="T58" fmla="*/ 5981 w 8110"/>
                  <a:gd name="T59" fmla="*/ 2798 h 3401"/>
                  <a:gd name="T60" fmla="*/ 6182 w 8110"/>
                  <a:gd name="T61" fmla="*/ 2995 h 3401"/>
                  <a:gd name="T62" fmla="*/ 6386 w 8110"/>
                  <a:gd name="T63" fmla="*/ 3138 h 3401"/>
                  <a:gd name="T64" fmla="*/ 6589 w 8110"/>
                  <a:gd name="T65" fmla="*/ 3238 h 3401"/>
                  <a:gd name="T66" fmla="*/ 6791 w 8110"/>
                  <a:gd name="T67" fmla="*/ 3303 h 3401"/>
                  <a:gd name="T68" fmla="*/ 6994 w 8110"/>
                  <a:gd name="T69" fmla="*/ 3346 h 3401"/>
                  <a:gd name="T70" fmla="*/ 7196 w 8110"/>
                  <a:gd name="T71" fmla="*/ 3371 h 3401"/>
                  <a:gd name="T72" fmla="*/ 7399 w 8110"/>
                  <a:gd name="T73" fmla="*/ 3385 h 3401"/>
                  <a:gd name="T74" fmla="*/ 7603 w 8110"/>
                  <a:gd name="T75" fmla="*/ 3393 h 3401"/>
                  <a:gd name="T76" fmla="*/ 7804 w 8110"/>
                  <a:gd name="T77" fmla="*/ 3398 h 3401"/>
                  <a:gd name="T78" fmla="*/ 8008 w 8110"/>
                  <a:gd name="T79" fmla="*/ 3400 h 3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110" h="3401">
                    <a:moveTo>
                      <a:pt x="0" y="3401"/>
                    </a:moveTo>
                    <a:lnTo>
                      <a:pt x="100" y="3401"/>
                    </a:lnTo>
                    <a:lnTo>
                      <a:pt x="202" y="3400"/>
                    </a:lnTo>
                    <a:lnTo>
                      <a:pt x="304" y="3400"/>
                    </a:lnTo>
                    <a:lnTo>
                      <a:pt x="406" y="3398"/>
                    </a:lnTo>
                    <a:lnTo>
                      <a:pt x="507" y="3396"/>
                    </a:lnTo>
                    <a:lnTo>
                      <a:pt x="607" y="3393"/>
                    </a:lnTo>
                    <a:lnTo>
                      <a:pt x="709" y="3390"/>
                    </a:lnTo>
                    <a:lnTo>
                      <a:pt x="811" y="3385"/>
                    </a:lnTo>
                    <a:lnTo>
                      <a:pt x="912" y="3380"/>
                    </a:lnTo>
                    <a:lnTo>
                      <a:pt x="1014" y="3371"/>
                    </a:lnTo>
                    <a:lnTo>
                      <a:pt x="1114" y="3360"/>
                    </a:lnTo>
                    <a:lnTo>
                      <a:pt x="1216" y="3346"/>
                    </a:lnTo>
                    <a:lnTo>
                      <a:pt x="1317" y="3326"/>
                    </a:lnTo>
                    <a:lnTo>
                      <a:pt x="1419" y="3303"/>
                    </a:lnTo>
                    <a:lnTo>
                      <a:pt x="1521" y="3275"/>
                    </a:lnTo>
                    <a:lnTo>
                      <a:pt x="1621" y="3238"/>
                    </a:lnTo>
                    <a:lnTo>
                      <a:pt x="1723" y="3193"/>
                    </a:lnTo>
                    <a:lnTo>
                      <a:pt x="1824" y="3138"/>
                    </a:lnTo>
                    <a:lnTo>
                      <a:pt x="1926" y="3071"/>
                    </a:lnTo>
                    <a:lnTo>
                      <a:pt x="2028" y="2995"/>
                    </a:lnTo>
                    <a:lnTo>
                      <a:pt x="2128" y="2903"/>
                    </a:lnTo>
                    <a:lnTo>
                      <a:pt x="2229" y="2798"/>
                    </a:lnTo>
                    <a:lnTo>
                      <a:pt x="2331" y="2676"/>
                    </a:lnTo>
                    <a:lnTo>
                      <a:pt x="2433" y="2541"/>
                    </a:lnTo>
                    <a:lnTo>
                      <a:pt x="2535" y="2389"/>
                    </a:lnTo>
                    <a:lnTo>
                      <a:pt x="2635" y="2224"/>
                    </a:lnTo>
                    <a:lnTo>
                      <a:pt x="2736" y="2046"/>
                    </a:lnTo>
                    <a:lnTo>
                      <a:pt x="2838" y="1854"/>
                    </a:lnTo>
                    <a:lnTo>
                      <a:pt x="2940" y="1656"/>
                    </a:lnTo>
                    <a:lnTo>
                      <a:pt x="3041" y="1451"/>
                    </a:lnTo>
                    <a:lnTo>
                      <a:pt x="3141" y="1242"/>
                    </a:lnTo>
                    <a:lnTo>
                      <a:pt x="3243" y="1037"/>
                    </a:lnTo>
                    <a:lnTo>
                      <a:pt x="3345" y="839"/>
                    </a:lnTo>
                    <a:lnTo>
                      <a:pt x="3446" y="650"/>
                    </a:lnTo>
                    <a:lnTo>
                      <a:pt x="3548" y="478"/>
                    </a:lnTo>
                    <a:lnTo>
                      <a:pt x="3648" y="327"/>
                    </a:lnTo>
                    <a:lnTo>
                      <a:pt x="3750" y="200"/>
                    </a:lnTo>
                    <a:lnTo>
                      <a:pt x="3852" y="102"/>
                    </a:lnTo>
                    <a:lnTo>
                      <a:pt x="3953" y="35"/>
                    </a:lnTo>
                    <a:lnTo>
                      <a:pt x="4055" y="0"/>
                    </a:lnTo>
                    <a:lnTo>
                      <a:pt x="4155" y="0"/>
                    </a:lnTo>
                    <a:lnTo>
                      <a:pt x="4257" y="35"/>
                    </a:lnTo>
                    <a:lnTo>
                      <a:pt x="4358" y="102"/>
                    </a:lnTo>
                    <a:lnTo>
                      <a:pt x="4460" y="200"/>
                    </a:lnTo>
                    <a:lnTo>
                      <a:pt x="4562" y="327"/>
                    </a:lnTo>
                    <a:lnTo>
                      <a:pt x="4662" y="478"/>
                    </a:lnTo>
                    <a:lnTo>
                      <a:pt x="4764" y="650"/>
                    </a:lnTo>
                    <a:lnTo>
                      <a:pt x="4865" y="839"/>
                    </a:lnTo>
                    <a:lnTo>
                      <a:pt x="4967" y="1037"/>
                    </a:lnTo>
                    <a:lnTo>
                      <a:pt x="5069" y="1242"/>
                    </a:lnTo>
                    <a:lnTo>
                      <a:pt x="5169" y="1451"/>
                    </a:lnTo>
                    <a:lnTo>
                      <a:pt x="5270" y="1656"/>
                    </a:lnTo>
                    <a:lnTo>
                      <a:pt x="5372" y="1854"/>
                    </a:lnTo>
                    <a:lnTo>
                      <a:pt x="5474" y="2046"/>
                    </a:lnTo>
                    <a:lnTo>
                      <a:pt x="5575" y="2224"/>
                    </a:lnTo>
                    <a:lnTo>
                      <a:pt x="5675" y="2389"/>
                    </a:lnTo>
                    <a:lnTo>
                      <a:pt x="5777" y="2541"/>
                    </a:lnTo>
                    <a:lnTo>
                      <a:pt x="5879" y="2676"/>
                    </a:lnTo>
                    <a:lnTo>
                      <a:pt x="5981" y="2798"/>
                    </a:lnTo>
                    <a:lnTo>
                      <a:pt x="6082" y="2903"/>
                    </a:lnTo>
                    <a:lnTo>
                      <a:pt x="6182" y="2995"/>
                    </a:lnTo>
                    <a:lnTo>
                      <a:pt x="6284" y="3071"/>
                    </a:lnTo>
                    <a:lnTo>
                      <a:pt x="6386" y="3138"/>
                    </a:lnTo>
                    <a:lnTo>
                      <a:pt x="6487" y="3193"/>
                    </a:lnTo>
                    <a:lnTo>
                      <a:pt x="6589" y="3238"/>
                    </a:lnTo>
                    <a:lnTo>
                      <a:pt x="6689" y="3275"/>
                    </a:lnTo>
                    <a:lnTo>
                      <a:pt x="6791" y="3303"/>
                    </a:lnTo>
                    <a:lnTo>
                      <a:pt x="6893" y="3326"/>
                    </a:lnTo>
                    <a:lnTo>
                      <a:pt x="6994" y="3346"/>
                    </a:lnTo>
                    <a:lnTo>
                      <a:pt x="7096" y="3360"/>
                    </a:lnTo>
                    <a:lnTo>
                      <a:pt x="7196" y="3371"/>
                    </a:lnTo>
                    <a:lnTo>
                      <a:pt x="7298" y="3380"/>
                    </a:lnTo>
                    <a:lnTo>
                      <a:pt x="7399" y="3385"/>
                    </a:lnTo>
                    <a:lnTo>
                      <a:pt x="7501" y="3390"/>
                    </a:lnTo>
                    <a:lnTo>
                      <a:pt x="7603" y="3393"/>
                    </a:lnTo>
                    <a:lnTo>
                      <a:pt x="7703" y="3396"/>
                    </a:lnTo>
                    <a:lnTo>
                      <a:pt x="7804" y="3398"/>
                    </a:lnTo>
                    <a:lnTo>
                      <a:pt x="7906" y="3400"/>
                    </a:lnTo>
                    <a:lnTo>
                      <a:pt x="8008" y="3400"/>
                    </a:lnTo>
                    <a:lnTo>
                      <a:pt x="8110" y="3401"/>
                    </a:lnTo>
                  </a:path>
                </a:pathLst>
              </a:custGeom>
              <a:solidFill>
                <a:schemeClr val="bg1"/>
              </a:solidFill>
              <a:ln w="33338">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7" name="Line 10"/>
              <p:cNvSpPr>
                <a:spLocks noChangeAspect="1" noChangeShapeType="1"/>
              </p:cNvSpPr>
              <p:nvPr/>
            </p:nvSpPr>
            <p:spPr bwMode="auto">
              <a:xfrm>
                <a:off x="4108152" y="5428315"/>
                <a:ext cx="6437313" cy="0"/>
              </a:xfrm>
              <a:prstGeom prst="line">
                <a:avLst/>
              </a:prstGeom>
              <a:noFill/>
              <a:ln w="33338">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cxnSp>
            <p:nvCxnSpPr>
              <p:cNvPr id="46" name="Straight Arrow Connector 45"/>
              <p:cNvCxnSpPr>
                <a:cxnSpLocks noChangeAspect="1"/>
              </p:cNvCxnSpPr>
              <p:nvPr/>
            </p:nvCxnSpPr>
            <p:spPr>
              <a:xfrm>
                <a:off x="7361383" y="2720109"/>
                <a:ext cx="17612" cy="2718444"/>
              </a:xfrm>
              <a:prstGeom prst="straightConnector1">
                <a:avLst/>
              </a:prstGeom>
              <a:ln w="28575">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65" name="Freeform 23">
              <a:extLst>
                <a:ext uri="{FF2B5EF4-FFF2-40B4-BE49-F238E27FC236}">
                  <a16:creationId xmlns:a16="http://schemas.microsoft.com/office/drawing/2014/main" id="{64F187F4-8051-458A-8C86-396FE5939E2A}"/>
                </a:ext>
              </a:extLst>
            </p:cNvPr>
            <p:cNvSpPr>
              <a:spLocks noChangeAspect="1"/>
            </p:cNvSpPr>
            <p:nvPr/>
          </p:nvSpPr>
          <p:spPr bwMode="auto">
            <a:xfrm>
              <a:off x="1312706" y="3560531"/>
              <a:ext cx="3301830" cy="2970266"/>
            </a:xfrm>
            <a:custGeom>
              <a:avLst/>
              <a:gdLst>
                <a:gd name="T0" fmla="*/ 100 w 8110"/>
                <a:gd name="T1" fmla="*/ 5302 h 5302"/>
                <a:gd name="T2" fmla="*/ 304 w 8110"/>
                <a:gd name="T3" fmla="*/ 5302 h 5302"/>
                <a:gd name="T4" fmla="*/ 507 w 8110"/>
                <a:gd name="T5" fmla="*/ 5302 h 5302"/>
                <a:gd name="T6" fmla="*/ 709 w 8110"/>
                <a:gd name="T7" fmla="*/ 5302 h 5302"/>
                <a:gd name="T8" fmla="*/ 912 w 8110"/>
                <a:gd name="T9" fmla="*/ 5302 h 5302"/>
                <a:gd name="T10" fmla="*/ 1114 w 8110"/>
                <a:gd name="T11" fmla="*/ 5302 h 5302"/>
                <a:gd name="T12" fmla="*/ 1317 w 8110"/>
                <a:gd name="T13" fmla="*/ 5302 h 5302"/>
                <a:gd name="T14" fmla="*/ 1521 w 8110"/>
                <a:gd name="T15" fmla="*/ 5301 h 5302"/>
                <a:gd name="T16" fmla="*/ 1723 w 8110"/>
                <a:gd name="T17" fmla="*/ 5297 h 5302"/>
                <a:gd name="T18" fmla="*/ 1926 w 8110"/>
                <a:gd name="T19" fmla="*/ 5286 h 5302"/>
                <a:gd name="T20" fmla="*/ 2128 w 8110"/>
                <a:gd name="T21" fmla="*/ 5254 h 5302"/>
                <a:gd name="T22" fmla="*/ 2331 w 8110"/>
                <a:gd name="T23" fmla="*/ 5181 h 5302"/>
                <a:gd name="T24" fmla="*/ 2535 w 8110"/>
                <a:gd name="T25" fmla="*/ 5027 h 5302"/>
                <a:gd name="T26" fmla="*/ 2736 w 8110"/>
                <a:gd name="T27" fmla="*/ 4739 h 5302"/>
                <a:gd name="T28" fmla="*/ 2940 w 8110"/>
                <a:gd name="T29" fmla="*/ 4260 h 5302"/>
                <a:gd name="T30" fmla="*/ 3141 w 8110"/>
                <a:gd name="T31" fmla="*/ 3553 h 5302"/>
                <a:gd name="T32" fmla="*/ 3345 w 8110"/>
                <a:gd name="T33" fmla="*/ 2643 h 5302"/>
                <a:gd name="T34" fmla="*/ 3548 w 8110"/>
                <a:gd name="T35" fmla="*/ 1639 h 5302"/>
                <a:gd name="T36" fmla="*/ 3750 w 8110"/>
                <a:gd name="T37" fmla="*/ 729 h 5302"/>
                <a:gd name="T38" fmla="*/ 3953 w 8110"/>
                <a:gd name="T39" fmla="*/ 130 h 5302"/>
                <a:gd name="T40" fmla="*/ 4155 w 8110"/>
                <a:gd name="T41" fmla="*/ 0 h 5302"/>
                <a:gd name="T42" fmla="*/ 4358 w 8110"/>
                <a:gd name="T43" fmla="*/ 378 h 5302"/>
                <a:gd name="T44" fmla="*/ 4562 w 8110"/>
                <a:gd name="T45" fmla="*/ 1159 h 5302"/>
                <a:gd name="T46" fmla="*/ 4764 w 8110"/>
                <a:gd name="T47" fmla="*/ 2143 h 5302"/>
                <a:gd name="T48" fmla="*/ 4967 w 8110"/>
                <a:gd name="T49" fmla="*/ 3118 h 5302"/>
                <a:gd name="T50" fmla="*/ 5169 w 8110"/>
                <a:gd name="T51" fmla="*/ 3935 h 5302"/>
                <a:gd name="T52" fmla="*/ 5372 w 8110"/>
                <a:gd name="T53" fmla="*/ 4527 h 5302"/>
                <a:gd name="T54" fmla="*/ 5575 w 8110"/>
                <a:gd name="T55" fmla="*/ 4904 h 5302"/>
                <a:gd name="T56" fmla="*/ 5777 w 8110"/>
                <a:gd name="T57" fmla="*/ 5117 h 5302"/>
                <a:gd name="T58" fmla="*/ 5981 w 8110"/>
                <a:gd name="T59" fmla="*/ 5224 h 5302"/>
                <a:gd name="T60" fmla="*/ 6182 w 8110"/>
                <a:gd name="T61" fmla="*/ 5272 h 5302"/>
                <a:gd name="T62" fmla="*/ 6386 w 8110"/>
                <a:gd name="T63" fmla="*/ 5292 h 5302"/>
                <a:gd name="T64" fmla="*/ 6589 w 8110"/>
                <a:gd name="T65" fmla="*/ 5299 h 5302"/>
                <a:gd name="T66" fmla="*/ 6791 w 8110"/>
                <a:gd name="T67" fmla="*/ 5302 h 5302"/>
                <a:gd name="T68" fmla="*/ 6994 w 8110"/>
                <a:gd name="T69" fmla="*/ 5302 h 5302"/>
                <a:gd name="T70" fmla="*/ 7196 w 8110"/>
                <a:gd name="T71" fmla="*/ 5302 h 5302"/>
                <a:gd name="T72" fmla="*/ 7399 w 8110"/>
                <a:gd name="T73" fmla="*/ 5302 h 5302"/>
                <a:gd name="T74" fmla="*/ 7603 w 8110"/>
                <a:gd name="T75" fmla="*/ 5302 h 5302"/>
                <a:gd name="T76" fmla="*/ 7804 w 8110"/>
                <a:gd name="T77" fmla="*/ 5302 h 5302"/>
                <a:gd name="T78" fmla="*/ 8008 w 8110"/>
                <a:gd name="T79" fmla="*/ 5302 h 5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110" h="5302">
                  <a:moveTo>
                    <a:pt x="0" y="5302"/>
                  </a:moveTo>
                  <a:lnTo>
                    <a:pt x="100" y="5302"/>
                  </a:lnTo>
                  <a:lnTo>
                    <a:pt x="202" y="5302"/>
                  </a:lnTo>
                  <a:lnTo>
                    <a:pt x="304" y="5302"/>
                  </a:lnTo>
                  <a:lnTo>
                    <a:pt x="406" y="5302"/>
                  </a:lnTo>
                  <a:lnTo>
                    <a:pt x="507" y="5302"/>
                  </a:lnTo>
                  <a:lnTo>
                    <a:pt x="607" y="5302"/>
                  </a:lnTo>
                  <a:lnTo>
                    <a:pt x="709" y="5302"/>
                  </a:lnTo>
                  <a:lnTo>
                    <a:pt x="811" y="5302"/>
                  </a:lnTo>
                  <a:lnTo>
                    <a:pt x="912" y="5302"/>
                  </a:lnTo>
                  <a:lnTo>
                    <a:pt x="1014" y="5302"/>
                  </a:lnTo>
                  <a:lnTo>
                    <a:pt x="1114" y="5302"/>
                  </a:lnTo>
                  <a:lnTo>
                    <a:pt x="1216" y="5302"/>
                  </a:lnTo>
                  <a:lnTo>
                    <a:pt x="1317" y="5302"/>
                  </a:lnTo>
                  <a:lnTo>
                    <a:pt x="1419" y="5302"/>
                  </a:lnTo>
                  <a:lnTo>
                    <a:pt x="1521" y="5301"/>
                  </a:lnTo>
                  <a:lnTo>
                    <a:pt x="1621" y="5299"/>
                  </a:lnTo>
                  <a:lnTo>
                    <a:pt x="1723" y="5297"/>
                  </a:lnTo>
                  <a:lnTo>
                    <a:pt x="1824" y="5292"/>
                  </a:lnTo>
                  <a:lnTo>
                    <a:pt x="1926" y="5286"/>
                  </a:lnTo>
                  <a:lnTo>
                    <a:pt x="2028" y="5272"/>
                  </a:lnTo>
                  <a:lnTo>
                    <a:pt x="2128" y="5254"/>
                  </a:lnTo>
                  <a:lnTo>
                    <a:pt x="2229" y="5224"/>
                  </a:lnTo>
                  <a:lnTo>
                    <a:pt x="2331" y="5181"/>
                  </a:lnTo>
                  <a:lnTo>
                    <a:pt x="2433" y="5117"/>
                  </a:lnTo>
                  <a:lnTo>
                    <a:pt x="2535" y="5027"/>
                  </a:lnTo>
                  <a:lnTo>
                    <a:pt x="2635" y="4904"/>
                  </a:lnTo>
                  <a:lnTo>
                    <a:pt x="2736" y="4739"/>
                  </a:lnTo>
                  <a:lnTo>
                    <a:pt x="2838" y="4527"/>
                  </a:lnTo>
                  <a:lnTo>
                    <a:pt x="2940" y="4260"/>
                  </a:lnTo>
                  <a:lnTo>
                    <a:pt x="3041" y="3935"/>
                  </a:lnTo>
                  <a:lnTo>
                    <a:pt x="3141" y="3553"/>
                  </a:lnTo>
                  <a:lnTo>
                    <a:pt x="3243" y="3118"/>
                  </a:lnTo>
                  <a:lnTo>
                    <a:pt x="3345" y="2643"/>
                  </a:lnTo>
                  <a:lnTo>
                    <a:pt x="3446" y="2143"/>
                  </a:lnTo>
                  <a:lnTo>
                    <a:pt x="3548" y="1639"/>
                  </a:lnTo>
                  <a:lnTo>
                    <a:pt x="3648" y="1159"/>
                  </a:lnTo>
                  <a:lnTo>
                    <a:pt x="3750" y="729"/>
                  </a:lnTo>
                  <a:lnTo>
                    <a:pt x="3852" y="378"/>
                  </a:lnTo>
                  <a:lnTo>
                    <a:pt x="3953" y="130"/>
                  </a:lnTo>
                  <a:lnTo>
                    <a:pt x="4055" y="0"/>
                  </a:lnTo>
                  <a:lnTo>
                    <a:pt x="4155" y="0"/>
                  </a:lnTo>
                  <a:lnTo>
                    <a:pt x="4257" y="130"/>
                  </a:lnTo>
                  <a:lnTo>
                    <a:pt x="4358" y="378"/>
                  </a:lnTo>
                  <a:lnTo>
                    <a:pt x="4460" y="729"/>
                  </a:lnTo>
                  <a:lnTo>
                    <a:pt x="4562" y="1159"/>
                  </a:lnTo>
                  <a:lnTo>
                    <a:pt x="4662" y="1639"/>
                  </a:lnTo>
                  <a:lnTo>
                    <a:pt x="4764" y="2143"/>
                  </a:lnTo>
                  <a:lnTo>
                    <a:pt x="4865" y="2643"/>
                  </a:lnTo>
                  <a:lnTo>
                    <a:pt x="4967" y="3118"/>
                  </a:lnTo>
                  <a:lnTo>
                    <a:pt x="5069" y="3553"/>
                  </a:lnTo>
                  <a:lnTo>
                    <a:pt x="5169" y="3935"/>
                  </a:lnTo>
                  <a:lnTo>
                    <a:pt x="5270" y="4260"/>
                  </a:lnTo>
                  <a:lnTo>
                    <a:pt x="5372" y="4527"/>
                  </a:lnTo>
                  <a:lnTo>
                    <a:pt x="5474" y="4739"/>
                  </a:lnTo>
                  <a:lnTo>
                    <a:pt x="5575" y="4904"/>
                  </a:lnTo>
                  <a:lnTo>
                    <a:pt x="5675" y="5027"/>
                  </a:lnTo>
                  <a:lnTo>
                    <a:pt x="5777" y="5117"/>
                  </a:lnTo>
                  <a:lnTo>
                    <a:pt x="5879" y="5181"/>
                  </a:lnTo>
                  <a:lnTo>
                    <a:pt x="5981" y="5224"/>
                  </a:lnTo>
                  <a:lnTo>
                    <a:pt x="6082" y="5254"/>
                  </a:lnTo>
                  <a:lnTo>
                    <a:pt x="6182" y="5272"/>
                  </a:lnTo>
                  <a:lnTo>
                    <a:pt x="6284" y="5286"/>
                  </a:lnTo>
                  <a:lnTo>
                    <a:pt x="6386" y="5292"/>
                  </a:lnTo>
                  <a:lnTo>
                    <a:pt x="6487" y="5297"/>
                  </a:lnTo>
                  <a:lnTo>
                    <a:pt x="6589" y="5299"/>
                  </a:lnTo>
                  <a:lnTo>
                    <a:pt x="6689" y="5301"/>
                  </a:lnTo>
                  <a:lnTo>
                    <a:pt x="6791" y="5302"/>
                  </a:lnTo>
                  <a:lnTo>
                    <a:pt x="6893" y="5302"/>
                  </a:lnTo>
                  <a:lnTo>
                    <a:pt x="6994" y="5302"/>
                  </a:lnTo>
                  <a:lnTo>
                    <a:pt x="7096" y="5302"/>
                  </a:lnTo>
                  <a:lnTo>
                    <a:pt x="7196" y="5302"/>
                  </a:lnTo>
                  <a:lnTo>
                    <a:pt x="7298" y="5302"/>
                  </a:lnTo>
                  <a:lnTo>
                    <a:pt x="7399" y="5302"/>
                  </a:lnTo>
                  <a:lnTo>
                    <a:pt x="7501" y="5302"/>
                  </a:lnTo>
                  <a:lnTo>
                    <a:pt x="7603" y="5302"/>
                  </a:lnTo>
                  <a:lnTo>
                    <a:pt x="7703" y="5302"/>
                  </a:lnTo>
                  <a:lnTo>
                    <a:pt x="7804" y="5302"/>
                  </a:lnTo>
                  <a:lnTo>
                    <a:pt x="7906" y="5302"/>
                  </a:lnTo>
                  <a:lnTo>
                    <a:pt x="8008" y="5302"/>
                  </a:lnTo>
                  <a:lnTo>
                    <a:pt x="8110" y="5302"/>
                  </a:lnTo>
                </a:path>
              </a:pathLst>
            </a:custGeom>
            <a:solidFill>
              <a:srgbClr val="460000"/>
            </a:solidFill>
            <a:ln w="33338">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64" name="Freeform 23">
              <a:extLst>
                <a:ext uri="{FF2B5EF4-FFF2-40B4-BE49-F238E27FC236}">
                  <a16:creationId xmlns:a16="http://schemas.microsoft.com/office/drawing/2014/main" id="{BABBFEED-9131-4E29-BD9F-A76E4A14A9E0}"/>
                </a:ext>
              </a:extLst>
            </p:cNvPr>
            <p:cNvSpPr>
              <a:spLocks noChangeAspect="1"/>
            </p:cNvSpPr>
            <p:nvPr/>
          </p:nvSpPr>
          <p:spPr bwMode="auto">
            <a:xfrm>
              <a:off x="7669056" y="3560531"/>
              <a:ext cx="3301830" cy="2970266"/>
            </a:xfrm>
            <a:custGeom>
              <a:avLst/>
              <a:gdLst>
                <a:gd name="T0" fmla="*/ 100 w 8110"/>
                <a:gd name="T1" fmla="*/ 5302 h 5302"/>
                <a:gd name="T2" fmla="*/ 304 w 8110"/>
                <a:gd name="T3" fmla="*/ 5302 h 5302"/>
                <a:gd name="T4" fmla="*/ 507 w 8110"/>
                <a:gd name="T5" fmla="*/ 5302 h 5302"/>
                <a:gd name="T6" fmla="*/ 709 w 8110"/>
                <a:gd name="T7" fmla="*/ 5302 h 5302"/>
                <a:gd name="T8" fmla="*/ 912 w 8110"/>
                <a:gd name="T9" fmla="*/ 5302 h 5302"/>
                <a:gd name="T10" fmla="*/ 1114 w 8110"/>
                <a:gd name="T11" fmla="*/ 5302 h 5302"/>
                <a:gd name="T12" fmla="*/ 1317 w 8110"/>
                <a:gd name="T13" fmla="*/ 5302 h 5302"/>
                <a:gd name="T14" fmla="*/ 1521 w 8110"/>
                <a:gd name="T15" fmla="*/ 5301 h 5302"/>
                <a:gd name="T16" fmla="*/ 1723 w 8110"/>
                <a:gd name="T17" fmla="*/ 5297 h 5302"/>
                <a:gd name="T18" fmla="*/ 1926 w 8110"/>
                <a:gd name="T19" fmla="*/ 5286 h 5302"/>
                <a:gd name="T20" fmla="*/ 2128 w 8110"/>
                <a:gd name="T21" fmla="*/ 5254 h 5302"/>
                <a:gd name="T22" fmla="*/ 2331 w 8110"/>
                <a:gd name="T23" fmla="*/ 5181 h 5302"/>
                <a:gd name="T24" fmla="*/ 2535 w 8110"/>
                <a:gd name="T25" fmla="*/ 5027 h 5302"/>
                <a:gd name="T26" fmla="*/ 2736 w 8110"/>
                <a:gd name="T27" fmla="*/ 4739 h 5302"/>
                <a:gd name="T28" fmla="*/ 2940 w 8110"/>
                <a:gd name="T29" fmla="*/ 4260 h 5302"/>
                <a:gd name="T30" fmla="*/ 3141 w 8110"/>
                <a:gd name="T31" fmla="*/ 3553 h 5302"/>
                <a:gd name="T32" fmla="*/ 3345 w 8110"/>
                <a:gd name="T33" fmla="*/ 2643 h 5302"/>
                <a:gd name="T34" fmla="*/ 3548 w 8110"/>
                <a:gd name="T35" fmla="*/ 1639 h 5302"/>
                <a:gd name="T36" fmla="*/ 3750 w 8110"/>
                <a:gd name="T37" fmla="*/ 729 h 5302"/>
                <a:gd name="T38" fmla="*/ 3953 w 8110"/>
                <a:gd name="T39" fmla="*/ 130 h 5302"/>
                <a:gd name="T40" fmla="*/ 4155 w 8110"/>
                <a:gd name="T41" fmla="*/ 0 h 5302"/>
                <a:gd name="T42" fmla="*/ 4358 w 8110"/>
                <a:gd name="T43" fmla="*/ 378 h 5302"/>
                <a:gd name="T44" fmla="*/ 4562 w 8110"/>
                <a:gd name="T45" fmla="*/ 1159 h 5302"/>
                <a:gd name="T46" fmla="*/ 4764 w 8110"/>
                <a:gd name="T47" fmla="*/ 2143 h 5302"/>
                <a:gd name="T48" fmla="*/ 4967 w 8110"/>
                <a:gd name="T49" fmla="*/ 3118 h 5302"/>
                <a:gd name="T50" fmla="*/ 5169 w 8110"/>
                <a:gd name="T51" fmla="*/ 3935 h 5302"/>
                <a:gd name="T52" fmla="*/ 5372 w 8110"/>
                <a:gd name="T53" fmla="*/ 4527 h 5302"/>
                <a:gd name="T54" fmla="*/ 5575 w 8110"/>
                <a:gd name="T55" fmla="*/ 4904 h 5302"/>
                <a:gd name="T56" fmla="*/ 5777 w 8110"/>
                <a:gd name="T57" fmla="*/ 5117 h 5302"/>
                <a:gd name="T58" fmla="*/ 5981 w 8110"/>
                <a:gd name="T59" fmla="*/ 5224 h 5302"/>
                <a:gd name="T60" fmla="*/ 6182 w 8110"/>
                <a:gd name="T61" fmla="*/ 5272 h 5302"/>
                <a:gd name="T62" fmla="*/ 6386 w 8110"/>
                <a:gd name="T63" fmla="*/ 5292 h 5302"/>
                <a:gd name="T64" fmla="*/ 6589 w 8110"/>
                <a:gd name="T65" fmla="*/ 5299 h 5302"/>
                <a:gd name="T66" fmla="*/ 6791 w 8110"/>
                <a:gd name="T67" fmla="*/ 5302 h 5302"/>
                <a:gd name="T68" fmla="*/ 6994 w 8110"/>
                <a:gd name="T69" fmla="*/ 5302 h 5302"/>
                <a:gd name="T70" fmla="*/ 7196 w 8110"/>
                <a:gd name="T71" fmla="*/ 5302 h 5302"/>
                <a:gd name="T72" fmla="*/ 7399 w 8110"/>
                <a:gd name="T73" fmla="*/ 5302 h 5302"/>
                <a:gd name="T74" fmla="*/ 7603 w 8110"/>
                <a:gd name="T75" fmla="*/ 5302 h 5302"/>
                <a:gd name="T76" fmla="*/ 7804 w 8110"/>
                <a:gd name="T77" fmla="*/ 5302 h 5302"/>
                <a:gd name="T78" fmla="*/ 8008 w 8110"/>
                <a:gd name="T79" fmla="*/ 5302 h 5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110" h="5302">
                  <a:moveTo>
                    <a:pt x="0" y="5302"/>
                  </a:moveTo>
                  <a:lnTo>
                    <a:pt x="100" y="5302"/>
                  </a:lnTo>
                  <a:lnTo>
                    <a:pt x="202" y="5302"/>
                  </a:lnTo>
                  <a:lnTo>
                    <a:pt x="304" y="5302"/>
                  </a:lnTo>
                  <a:lnTo>
                    <a:pt x="406" y="5302"/>
                  </a:lnTo>
                  <a:lnTo>
                    <a:pt x="507" y="5302"/>
                  </a:lnTo>
                  <a:lnTo>
                    <a:pt x="607" y="5302"/>
                  </a:lnTo>
                  <a:lnTo>
                    <a:pt x="709" y="5302"/>
                  </a:lnTo>
                  <a:lnTo>
                    <a:pt x="811" y="5302"/>
                  </a:lnTo>
                  <a:lnTo>
                    <a:pt x="912" y="5302"/>
                  </a:lnTo>
                  <a:lnTo>
                    <a:pt x="1014" y="5302"/>
                  </a:lnTo>
                  <a:lnTo>
                    <a:pt x="1114" y="5302"/>
                  </a:lnTo>
                  <a:lnTo>
                    <a:pt x="1216" y="5302"/>
                  </a:lnTo>
                  <a:lnTo>
                    <a:pt x="1317" y="5302"/>
                  </a:lnTo>
                  <a:lnTo>
                    <a:pt x="1419" y="5302"/>
                  </a:lnTo>
                  <a:lnTo>
                    <a:pt x="1521" y="5301"/>
                  </a:lnTo>
                  <a:lnTo>
                    <a:pt x="1621" y="5299"/>
                  </a:lnTo>
                  <a:lnTo>
                    <a:pt x="1723" y="5297"/>
                  </a:lnTo>
                  <a:lnTo>
                    <a:pt x="1824" y="5292"/>
                  </a:lnTo>
                  <a:lnTo>
                    <a:pt x="1926" y="5286"/>
                  </a:lnTo>
                  <a:lnTo>
                    <a:pt x="2028" y="5272"/>
                  </a:lnTo>
                  <a:lnTo>
                    <a:pt x="2128" y="5254"/>
                  </a:lnTo>
                  <a:lnTo>
                    <a:pt x="2229" y="5224"/>
                  </a:lnTo>
                  <a:lnTo>
                    <a:pt x="2331" y="5181"/>
                  </a:lnTo>
                  <a:lnTo>
                    <a:pt x="2433" y="5117"/>
                  </a:lnTo>
                  <a:lnTo>
                    <a:pt x="2535" y="5027"/>
                  </a:lnTo>
                  <a:lnTo>
                    <a:pt x="2635" y="4904"/>
                  </a:lnTo>
                  <a:lnTo>
                    <a:pt x="2736" y="4739"/>
                  </a:lnTo>
                  <a:lnTo>
                    <a:pt x="2838" y="4527"/>
                  </a:lnTo>
                  <a:lnTo>
                    <a:pt x="2940" y="4260"/>
                  </a:lnTo>
                  <a:lnTo>
                    <a:pt x="3041" y="3935"/>
                  </a:lnTo>
                  <a:lnTo>
                    <a:pt x="3141" y="3553"/>
                  </a:lnTo>
                  <a:lnTo>
                    <a:pt x="3243" y="3118"/>
                  </a:lnTo>
                  <a:lnTo>
                    <a:pt x="3345" y="2643"/>
                  </a:lnTo>
                  <a:lnTo>
                    <a:pt x="3446" y="2143"/>
                  </a:lnTo>
                  <a:lnTo>
                    <a:pt x="3548" y="1639"/>
                  </a:lnTo>
                  <a:lnTo>
                    <a:pt x="3648" y="1159"/>
                  </a:lnTo>
                  <a:lnTo>
                    <a:pt x="3750" y="729"/>
                  </a:lnTo>
                  <a:lnTo>
                    <a:pt x="3852" y="378"/>
                  </a:lnTo>
                  <a:lnTo>
                    <a:pt x="3953" y="130"/>
                  </a:lnTo>
                  <a:lnTo>
                    <a:pt x="4055" y="0"/>
                  </a:lnTo>
                  <a:lnTo>
                    <a:pt x="4155" y="0"/>
                  </a:lnTo>
                  <a:lnTo>
                    <a:pt x="4257" y="130"/>
                  </a:lnTo>
                  <a:lnTo>
                    <a:pt x="4358" y="378"/>
                  </a:lnTo>
                  <a:lnTo>
                    <a:pt x="4460" y="729"/>
                  </a:lnTo>
                  <a:lnTo>
                    <a:pt x="4562" y="1159"/>
                  </a:lnTo>
                  <a:lnTo>
                    <a:pt x="4662" y="1639"/>
                  </a:lnTo>
                  <a:lnTo>
                    <a:pt x="4764" y="2143"/>
                  </a:lnTo>
                  <a:lnTo>
                    <a:pt x="4865" y="2643"/>
                  </a:lnTo>
                  <a:lnTo>
                    <a:pt x="4967" y="3118"/>
                  </a:lnTo>
                  <a:lnTo>
                    <a:pt x="5069" y="3553"/>
                  </a:lnTo>
                  <a:lnTo>
                    <a:pt x="5169" y="3935"/>
                  </a:lnTo>
                  <a:lnTo>
                    <a:pt x="5270" y="4260"/>
                  </a:lnTo>
                  <a:lnTo>
                    <a:pt x="5372" y="4527"/>
                  </a:lnTo>
                  <a:lnTo>
                    <a:pt x="5474" y="4739"/>
                  </a:lnTo>
                  <a:lnTo>
                    <a:pt x="5575" y="4904"/>
                  </a:lnTo>
                  <a:lnTo>
                    <a:pt x="5675" y="5027"/>
                  </a:lnTo>
                  <a:lnTo>
                    <a:pt x="5777" y="5117"/>
                  </a:lnTo>
                  <a:lnTo>
                    <a:pt x="5879" y="5181"/>
                  </a:lnTo>
                  <a:lnTo>
                    <a:pt x="5981" y="5224"/>
                  </a:lnTo>
                  <a:lnTo>
                    <a:pt x="6082" y="5254"/>
                  </a:lnTo>
                  <a:lnTo>
                    <a:pt x="6182" y="5272"/>
                  </a:lnTo>
                  <a:lnTo>
                    <a:pt x="6284" y="5286"/>
                  </a:lnTo>
                  <a:lnTo>
                    <a:pt x="6386" y="5292"/>
                  </a:lnTo>
                  <a:lnTo>
                    <a:pt x="6487" y="5297"/>
                  </a:lnTo>
                  <a:lnTo>
                    <a:pt x="6589" y="5299"/>
                  </a:lnTo>
                  <a:lnTo>
                    <a:pt x="6689" y="5301"/>
                  </a:lnTo>
                  <a:lnTo>
                    <a:pt x="6791" y="5302"/>
                  </a:lnTo>
                  <a:lnTo>
                    <a:pt x="6893" y="5302"/>
                  </a:lnTo>
                  <a:lnTo>
                    <a:pt x="6994" y="5302"/>
                  </a:lnTo>
                  <a:lnTo>
                    <a:pt x="7096" y="5302"/>
                  </a:lnTo>
                  <a:lnTo>
                    <a:pt x="7196" y="5302"/>
                  </a:lnTo>
                  <a:lnTo>
                    <a:pt x="7298" y="5302"/>
                  </a:lnTo>
                  <a:lnTo>
                    <a:pt x="7399" y="5302"/>
                  </a:lnTo>
                  <a:lnTo>
                    <a:pt x="7501" y="5302"/>
                  </a:lnTo>
                  <a:lnTo>
                    <a:pt x="7603" y="5302"/>
                  </a:lnTo>
                  <a:lnTo>
                    <a:pt x="7703" y="5302"/>
                  </a:lnTo>
                  <a:lnTo>
                    <a:pt x="7804" y="5302"/>
                  </a:lnTo>
                  <a:lnTo>
                    <a:pt x="7906" y="5302"/>
                  </a:lnTo>
                  <a:lnTo>
                    <a:pt x="8008" y="5302"/>
                  </a:lnTo>
                  <a:lnTo>
                    <a:pt x="8110" y="5302"/>
                  </a:lnTo>
                </a:path>
              </a:pathLst>
            </a:custGeom>
            <a:solidFill>
              <a:srgbClr val="460000"/>
            </a:solidFill>
            <a:ln w="33338">
              <a:solidFill>
                <a:srgbClr val="76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8" name="Line 10">
              <a:extLst>
                <a:ext uri="{FF2B5EF4-FFF2-40B4-BE49-F238E27FC236}">
                  <a16:creationId xmlns:a16="http://schemas.microsoft.com/office/drawing/2014/main" id="{97279CCD-A204-45B0-9E5F-B22031230912}"/>
                </a:ext>
              </a:extLst>
            </p:cNvPr>
            <p:cNvSpPr>
              <a:spLocks noChangeShapeType="1"/>
            </p:cNvSpPr>
            <p:nvPr/>
          </p:nvSpPr>
          <p:spPr bwMode="auto">
            <a:xfrm>
              <a:off x="1019878" y="6511232"/>
              <a:ext cx="10175660" cy="0"/>
            </a:xfrm>
            <a:prstGeom prst="line">
              <a:avLst/>
            </a:prstGeom>
            <a:noFill/>
            <a:ln w="33338">
              <a:solidFill>
                <a:srgbClr val="C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a:extLst>
                <a:ext uri="{FF2B5EF4-FFF2-40B4-BE49-F238E27FC236}">
                  <a16:creationId xmlns:a16="http://schemas.microsoft.com/office/drawing/2014/main" id="{C8DCB785-2E4D-4D25-A96A-60415C45046A}"/>
                </a:ext>
              </a:extLst>
            </p:cNvPr>
            <p:cNvSpPr>
              <a:spLocks noChangeAspect="1"/>
            </p:cNvSpPr>
            <p:nvPr/>
          </p:nvSpPr>
          <p:spPr bwMode="auto">
            <a:xfrm>
              <a:off x="4525511" y="3535759"/>
              <a:ext cx="3301830" cy="2970266"/>
            </a:xfrm>
            <a:custGeom>
              <a:avLst/>
              <a:gdLst>
                <a:gd name="T0" fmla="*/ 100 w 8110"/>
                <a:gd name="T1" fmla="*/ 5302 h 5302"/>
                <a:gd name="T2" fmla="*/ 304 w 8110"/>
                <a:gd name="T3" fmla="*/ 5302 h 5302"/>
                <a:gd name="T4" fmla="*/ 507 w 8110"/>
                <a:gd name="T5" fmla="*/ 5302 h 5302"/>
                <a:gd name="T6" fmla="*/ 709 w 8110"/>
                <a:gd name="T7" fmla="*/ 5302 h 5302"/>
                <a:gd name="T8" fmla="*/ 912 w 8110"/>
                <a:gd name="T9" fmla="*/ 5302 h 5302"/>
                <a:gd name="T10" fmla="*/ 1114 w 8110"/>
                <a:gd name="T11" fmla="*/ 5302 h 5302"/>
                <a:gd name="T12" fmla="*/ 1317 w 8110"/>
                <a:gd name="T13" fmla="*/ 5302 h 5302"/>
                <a:gd name="T14" fmla="*/ 1521 w 8110"/>
                <a:gd name="T15" fmla="*/ 5301 h 5302"/>
                <a:gd name="T16" fmla="*/ 1723 w 8110"/>
                <a:gd name="T17" fmla="*/ 5297 h 5302"/>
                <a:gd name="T18" fmla="*/ 1926 w 8110"/>
                <a:gd name="T19" fmla="*/ 5286 h 5302"/>
                <a:gd name="T20" fmla="*/ 2128 w 8110"/>
                <a:gd name="T21" fmla="*/ 5254 h 5302"/>
                <a:gd name="T22" fmla="*/ 2331 w 8110"/>
                <a:gd name="T23" fmla="*/ 5181 h 5302"/>
                <a:gd name="T24" fmla="*/ 2535 w 8110"/>
                <a:gd name="T25" fmla="*/ 5027 h 5302"/>
                <a:gd name="T26" fmla="*/ 2736 w 8110"/>
                <a:gd name="T27" fmla="*/ 4739 h 5302"/>
                <a:gd name="T28" fmla="*/ 2940 w 8110"/>
                <a:gd name="T29" fmla="*/ 4260 h 5302"/>
                <a:gd name="T30" fmla="*/ 3141 w 8110"/>
                <a:gd name="T31" fmla="*/ 3553 h 5302"/>
                <a:gd name="T32" fmla="*/ 3345 w 8110"/>
                <a:gd name="T33" fmla="*/ 2643 h 5302"/>
                <a:gd name="T34" fmla="*/ 3548 w 8110"/>
                <a:gd name="T35" fmla="*/ 1639 h 5302"/>
                <a:gd name="T36" fmla="*/ 3750 w 8110"/>
                <a:gd name="T37" fmla="*/ 729 h 5302"/>
                <a:gd name="T38" fmla="*/ 3953 w 8110"/>
                <a:gd name="T39" fmla="*/ 130 h 5302"/>
                <a:gd name="T40" fmla="*/ 4155 w 8110"/>
                <a:gd name="T41" fmla="*/ 0 h 5302"/>
                <a:gd name="T42" fmla="*/ 4358 w 8110"/>
                <a:gd name="T43" fmla="*/ 378 h 5302"/>
                <a:gd name="T44" fmla="*/ 4562 w 8110"/>
                <a:gd name="T45" fmla="*/ 1159 h 5302"/>
                <a:gd name="T46" fmla="*/ 4764 w 8110"/>
                <a:gd name="T47" fmla="*/ 2143 h 5302"/>
                <a:gd name="T48" fmla="*/ 4967 w 8110"/>
                <a:gd name="T49" fmla="*/ 3118 h 5302"/>
                <a:gd name="T50" fmla="*/ 5169 w 8110"/>
                <a:gd name="T51" fmla="*/ 3935 h 5302"/>
                <a:gd name="T52" fmla="*/ 5372 w 8110"/>
                <a:gd name="T53" fmla="*/ 4527 h 5302"/>
                <a:gd name="T54" fmla="*/ 5575 w 8110"/>
                <a:gd name="T55" fmla="*/ 4904 h 5302"/>
                <a:gd name="T56" fmla="*/ 5777 w 8110"/>
                <a:gd name="T57" fmla="*/ 5117 h 5302"/>
                <a:gd name="T58" fmla="*/ 5981 w 8110"/>
                <a:gd name="T59" fmla="*/ 5224 h 5302"/>
                <a:gd name="T60" fmla="*/ 6182 w 8110"/>
                <a:gd name="T61" fmla="*/ 5272 h 5302"/>
                <a:gd name="T62" fmla="*/ 6386 w 8110"/>
                <a:gd name="T63" fmla="*/ 5292 h 5302"/>
                <a:gd name="T64" fmla="*/ 6589 w 8110"/>
                <a:gd name="T65" fmla="*/ 5299 h 5302"/>
                <a:gd name="T66" fmla="*/ 6791 w 8110"/>
                <a:gd name="T67" fmla="*/ 5302 h 5302"/>
                <a:gd name="T68" fmla="*/ 6994 w 8110"/>
                <a:gd name="T69" fmla="*/ 5302 h 5302"/>
                <a:gd name="T70" fmla="*/ 7196 w 8110"/>
                <a:gd name="T71" fmla="*/ 5302 h 5302"/>
                <a:gd name="T72" fmla="*/ 7399 w 8110"/>
                <a:gd name="T73" fmla="*/ 5302 h 5302"/>
                <a:gd name="T74" fmla="*/ 7603 w 8110"/>
                <a:gd name="T75" fmla="*/ 5302 h 5302"/>
                <a:gd name="T76" fmla="*/ 7804 w 8110"/>
                <a:gd name="T77" fmla="*/ 5302 h 5302"/>
                <a:gd name="T78" fmla="*/ 8008 w 8110"/>
                <a:gd name="T79" fmla="*/ 5302 h 5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110" h="5302">
                  <a:moveTo>
                    <a:pt x="0" y="5302"/>
                  </a:moveTo>
                  <a:lnTo>
                    <a:pt x="100" y="5302"/>
                  </a:lnTo>
                  <a:lnTo>
                    <a:pt x="202" y="5302"/>
                  </a:lnTo>
                  <a:lnTo>
                    <a:pt x="304" y="5302"/>
                  </a:lnTo>
                  <a:lnTo>
                    <a:pt x="406" y="5302"/>
                  </a:lnTo>
                  <a:lnTo>
                    <a:pt x="507" y="5302"/>
                  </a:lnTo>
                  <a:lnTo>
                    <a:pt x="607" y="5302"/>
                  </a:lnTo>
                  <a:lnTo>
                    <a:pt x="709" y="5302"/>
                  </a:lnTo>
                  <a:lnTo>
                    <a:pt x="811" y="5302"/>
                  </a:lnTo>
                  <a:lnTo>
                    <a:pt x="912" y="5302"/>
                  </a:lnTo>
                  <a:lnTo>
                    <a:pt x="1014" y="5302"/>
                  </a:lnTo>
                  <a:lnTo>
                    <a:pt x="1114" y="5302"/>
                  </a:lnTo>
                  <a:lnTo>
                    <a:pt x="1216" y="5302"/>
                  </a:lnTo>
                  <a:lnTo>
                    <a:pt x="1317" y="5302"/>
                  </a:lnTo>
                  <a:lnTo>
                    <a:pt x="1419" y="5302"/>
                  </a:lnTo>
                  <a:lnTo>
                    <a:pt x="1521" y="5301"/>
                  </a:lnTo>
                  <a:lnTo>
                    <a:pt x="1621" y="5299"/>
                  </a:lnTo>
                  <a:lnTo>
                    <a:pt x="1723" y="5297"/>
                  </a:lnTo>
                  <a:lnTo>
                    <a:pt x="1824" y="5292"/>
                  </a:lnTo>
                  <a:lnTo>
                    <a:pt x="1926" y="5286"/>
                  </a:lnTo>
                  <a:lnTo>
                    <a:pt x="2028" y="5272"/>
                  </a:lnTo>
                  <a:lnTo>
                    <a:pt x="2128" y="5254"/>
                  </a:lnTo>
                  <a:lnTo>
                    <a:pt x="2229" y="5224"/>
                  </a:lnTo>
                  <a:lnTo>
                    <a:pt x="2331" y="5181"/>
                  </a:lnTo>
                  <a:lnTo>
                    <a:pt x="2433" y="5117"/>
                  </a:lnTo>
                  <a:lnTo>
                    <a:pt x="2535" y="5027"/>
                  </a:lnTo>
                  <a:lnTo>
                    <a:pt x="2635" y="4904"/>
                  </a:lnTo>
                  <a:lnTo>
                    <a:pt x="2736" y="4739"/>
                  </a:lnTo>
                  <a:lnTo>
                    <a:pt x="2838" y="4527"/>
                  </a:lnTo>
                  <a:lnTo>
                    <a:pt x="2940" y="4260"/>
                  </a:lnTo>
                  <a:lnTo>
                    <a:pt x="3041" y="3935"/>
                  </a:lnTo>
                  <a:lnTo>
                    <a:pt x="3141" y="3553"/>
                  </a:lnTo>
                  <a:lnTo>
                    <a:pt x="3243" y="3118"/>
                  </a:lnTo>
                  <a:lnTo>
                    <a:pt x="3345" y="2643"/>
                  </a:lnTo>
                  <a:lnTo>
                    <a:pt x="3446" y="2143"/>
                  </a:lnTo>
                  <a:lnTo>
                    <a:pt x="3548" y="1639"/>
                  </a:lnTo>
                  <a:lnTo>
                    <a:pt x="3648" y="1159"/>
                  </a:lnTo>
                  <a:lnTo>
                    <a:pt x="3750" y="729"/>
                  </a:lnTo>
                  <a:lnTo>
                    <a:pt x="3852" y="378"/>
                  </a:lnTo>
                  <a:lnTo>
                    <a:pt x="3953" y="130"/>
                  </a:lnTo>
                  <a:lnTo>
                    <a:pt x="4055" y="0"/>
                  </a:lnTo>
                  <a:lnTo>
                    <a:pt x="4155" y="0"/>
                  </a:lnTo>
                  <a:lnTo>
                    <a:pt x="4257" y="130"/>
                  </a:lnTo>
                  <a:lnTo>
                    <a:pt x="4358" y="378"/>
                  </a:lnTo>
                  <a:lnTo>
                    <a:pt x="4460" y="729"/>
                  </a:lnTo>
                  <a:lnTo>
                    <a:pt x="4562" y="1159"/>
                  </a:lnTo>
                  <a:lnTo>
                    <a:pt x="4662" y="1639"/>
                  </a:lnTo>
                  <a:lnTo>
                    <a:pt x="4764" y="2143"/>
                  </a:lnTo>
                  <a:lnTo>
                    <a:pt x="4865" y="2643"/>
                  </a:lnTo>
                  <a:lnTo>
                    <a:pt x="4967" y="3118"/>
                  </a:lnTo>
                  <a:lnTo>
                    <a:pt x="5069" y="3553"/>
                  </a:lnTo>
                  <a:lnTo>
                    <a:pt x="5169" y="3935"/>
                  </a:lnTo>
                  <a:lnTo>
                    <a:pt x="5270" y="4260"/>
                  </a:lnTo>
                  <a:lnTo>
                    <a:pt x="5372" y="4527"/>
                  </a:lnTo>
                  <a:lnTo>
                    <a:pt x="5474" y="4739"/>
                  </a:lnTo>
                  <a:lnTo>
                    <a:pt x="5575" y="4904"/>
                  </a:lnTo>
                  <a:lnTo>
                    <a:pt x="5675" y="5027"/>
                  </a:lnTo>
                  <a:lnTo>
                    <a:pt x="5777" y="5117"/>
                  </a:lnTo>
                  <a:lnTo>
                    <a:pt x="5879" y="5181"/>
                  </a:lnTo>
                  <a:lnTo>
                    <a:pt x="5981" y="5224"/>
                  </a:lnTo>
                  <a:lnTo>
                    <a:pt x="6082" y="5254"/>
                  </a:lnTo>
                  <a:lnTo>
                    <a:pt x="6182" y="5272"/>
                  </a:lnTo>
                  <a:lnTo>
                    <a:pt x="6284" y="5286"/>
                  </a:lnTo>
                  <a:lnTo>
                    <a:pt x="6386" y="5292"/>
                  </a:lnTo>
                  <a:lnTo>
                    <a:pt x="6487" y="5297"/>
                  </a:lnTo>
                  <a:lnTo>
                    <a:pt x="6589" y="5299"/>
                  </a:lnTo>
                  <a:lnTo>
                    <a:pt x="6689" y="5301"/>
                  </a:lnTo>
                  <a:lnTo>
                    <a:pt x="6791" y="5302"/>
                  </a:lnTo>
                  <a:lnTo>
                    <a:pt x="6893" y="5302"/>
                  </a:lnTo>
                  <a:lnTo>
                    <a:pt x="6994" y="5302"/>
                  </a:lnTo>
                  <a:lnTo>
                    <a:pt x="7096" y="5302"/>
                  </a:lnTo>
                  <a:lnTo>
                    <a:pt x="7196" y="5302"/>
                  </a:lnTo>
                  <a:lnTo>
                    <a:pt x="7298" y="5302"/>
                  </a:lnTo>
                  <a:lnTo>
                    <a:pt x="7399" y="5302"/>
                  </a:lnTo>
                  <a:lnTo>
                    <a:pt x="7501" y="5302"/>
                  </a:lnTo>
                  <a:lnTo>
                    <a:pt x="7603" y="5302"/>
                  </a:lnTo>
                  <a:lnTo>
                    <a:pt x="7703" y="5302"/>
                  </a:lnTo>
                  <a:lnTo>
                    <a:pt x="7804" y="5302"/>
                  </a:lnTo>
                  <a:lnTo>
                    <a:pt x="7906" y="5302"/>
                  </a:lnTo>
                  <a:lnTo>
                    <a:pt x="8008" y="5302"/>
                  </a:lnTo>
                  <a:lnTo>
                    <a:pt x="8110" y="5302"/>
                  </a:lnTo>
                </a:path>
              </a:pathLst>
            </a:custGeom>
            <a:solidFill>
              <a:srgbClr val="FF859C"/>
            </a:solidFill>
            <a:ln w="33338">
              <a:solidFill>
                <a:srgbClr val="FF6D6D"/>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1" name="Freeform 23">
              <a:extLst>
                <a:ext uri="{FF2B5EF4-FFF2-40B4-BE49-F238E27FC236}">
                  <a16:creationId xmlns:a16="http://schemas.microsoft.com/office/drawing/2014/main" id="{82F0F795-D8BD-4C38-9D7A-D6E9DAC4491A}"/>
                </a:ext>
              </a:extLst>
            </p:cNvPr>
            <p:cNvSpPr>
              <a:spLocks noChangeAspect="1"/>
            </p:cNvSpPr>
            <p:nvPr/>
          </p:nvSpPr>
          <p:spPr bwMode="auto">
            <a:xfrm>
              <a:off x="6799106" y="3541481"/>
              <a:ext cx="3301830" cy="2970266"/>
            </a:xfrm>
            <a:custGeom>
              <a:avLst/>
              <a:gdLst>
                <a:gd name="T0" fmla="*/ 100 w 8110"/>
                <a:gd name="T1" fmla="*/ 5302 h 5302"/>
                <a:gd name="T2" fmla="*/ 304 w 8110"/>
                <a:gd name="T3" fmla="*/ 5302 h 5302"/>
                <a:gd name="T4" fmla="*/ 507 w 8110"/>
                <a:gd name="T5" fmla="*/ 5302 h 5302"/>
                <a:gd name="T6" fmla="*/ 709 w 8110"/>
                <a:gd name="T7" fmla="*/ 5302 h 5302"/>
                <a:gd name="T8" fmla="*/ 912 w 8110"/>
                <a:gd name="T9" fmla="*/ 5302 h 5302"/>
                <a:gd name="T10" fmla="*/ 1114 w 8110"/>
                <a:gd name="T11" fmla="*/ 5302 h 5302"/>
                <a:gd name="T12" fmla="*/ 1317 w 8110"/>
                <a:gd name="T13" fmla="*/ 5302 h 5302"/>
                <a:gd name="T14" fmla="*/ 1521 w 8110"/>
                <a:gd name="T15" fmla="*/ 5301 h 5302"/>
                <a:gd name="T16" fmla="*/ 1723 w 8110"/>
                <a:gd name="T17" fmla="*/ 5297 h 5302"/>
                <a:gd name="T18" fmla="*/ 1926 w 8110"/>
                <a:gd name="T19" fmla="*/ 5286 h 5302"/>
                <a:gd name="T20" fmla="*/ 2128 w 8110"/>
                <a:gd name="T21" fmla="*/ 5254 h 5302"/>
                <a:gd name="T22" fmla="*/ 2331 w 8110"/>
                <a:gd name="T23" fmla="*/ 5181 h 5302"/>
                <a:gd name="T24" fmla="*/ 2535 w 8110"/>
                <a:gd name="T25" fmla="*/ 5027 h 5302"/>
                <a:gd name="T26" fmla="*/ 2736 w 8110"/>
                <a:gd name="T27" fmla="*/ 4739 h 5302"/>
                <a:gd name="T28" fmla="*/ 2940 w 8110"/>
                <a:gd name="T29" fmla="*/ 4260 h 5302"/>
                <a:gd name="T30" fmla="*/ 3141 w 8110"/>
                <a:gd name="T31" fmla="*/ 3553 h 5302"/>
                <a:gd name="T32" fmla="*/ 3345 w 8110"/>
                <a:gd name="T33" fmla="*/ 2643 h 5302"/>
                <a:gd name="T34" fmla="*/ 3548 w 8110"/>
                <a:gd name="T35" fmla="*/ 1639 h 5302"/>
                <a:gd name="T36" fmla="*/ 3750 w 8110"/>
                <a:gd name="T37" fmla="*/ 729 h 5302"/>
                <a:gd name="T38" fmla="*/ 3953 w 8110"/>
                <a:gd name="T39" fmla="*/ 130 h 5302"/>
                <a:gd name="T40" fmla="*/ 4155 w 8110"/>
                <a:gd name="T41" fmla="*/ 0 h 5302"/>
                <a:gd name="T42" fmla="*/ 4358 w 8110"/>
                <a:gd name="T43" fmla="*/ 378 h 5302"/>
                <a:gd name="T44" fmla="*/ 4562 w 8110"/>
                <a:gd name="T45" fmla="*/ 1159 h 5302"/>
                <a:gd name="T46" fmla="*/ 4764 w 8110"/>
                <a:gd name="T47" fmla="*/ 2143 h 5302"/>
                <a:gd name="T48" fmla="*/ 4967 w 8110"/>
                <a:gd name="T49" fmla="*/ 3118 h 5302"/>
                <a:gd name="T50" fmla="*/ 5169 w 8110"/>
                <a:gd name="T51" fmla="*/ 3935 h 5302"/>
                <a:gd name="T52" fmla="*/ 5372 w 8110"/>
                <a:gd name="T53" fmla="*/ 4527 h 5302"/>
                <a:gd name="T54" fmla="*/ 5575 w 8110"/>
                <a:gd name="T55" fmla="*/ 4904 h 5302"/>
                <a:gd name="T56" fmla="*/ 5777 w 8110"/>
                <a:gd name="T57" fmla="*/ 5117 h 5302"/>
                <a:gd name="T58" fmla="*/ 5981 w 8110"/>
                <a:gd name="T59" fmla="*/ 5224 h 5302"/>
                <a:gd name="T60" fmla="*/ 6182 w 8110"/>
                <a:gd name="T61" fmla="*/ 5272 h 5302"/>
                <a:gd name="T62" fmla="*/ 6386 w 8110"/>
                <a:gd name="T63" fmla="*/ 5292 h 5302"/>
                <a:gd name="T64" fmla="*/ 6589 w 8110"/>
                <a:gd name="T65" fmla="*/ 5299 h 5302"/>
                <a:gd name="T66" fmla="*/ 6791 w 8110"/>
                <a:gd name="T67" fmla="*/ 5302 h 5302"/>
                <a:gd name="T68" fmla="*/ 6994 w 8110"/>
                <a:gd name="T69" fmla="*/ 5302 h 5302"/>
                <a:gd name="T70" fmla="*/ 7196 w 8110"/>
                <a:gd name="T71" fmla="*/ 5302 h 5302"/>
                <a:gd name="T72" fmla="*/ 7399 w 8110"/>
                <a:gd name="T73" fmla="*/ 5302 h 5302"/>
                <a:gd name="T74" fmla="*/ 7603 w 8110"/>
                <a:gd name="T75" fmla="*/ 5302 h 5302"/>
                <a:gd name="T76" fmla="*/ 7804 w 8110"/>
                <a:gd name="T77" fmla="*/ 5302 h 5302"/>
                <a:gd name="T78" fmla="*/ 8008 w 8110"/>
                <a:gd name="T79" fmla="*/ 5302 h 5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110" h="5302">
                  <a:moveTo>
                    <a:pt x="0" y="5302"/>
                  </a:moveTo>
                  <a:lnTo>
                    <a:pt x="100" y="5302"/>
                  </a:lnTo>
                  <a:lnTo>
                    <a:pt x="202" y="5302"/>
                  </a:lnTo>
                  <a:lnTo>
                    <a:pt x="304" y="5302"/>
                  </a:lnTo>
                  <a:lnTo>
                    <a:pt x="406" y="5302"/>
                  </a:lnTo>
                  <a:lnTo>
                    <a:pt x="507" y="5302"/>
                  </a:lnTo>
                  <a:lnTo>
                    <a:pt x="607" y="5302"/>
                  </a:lnTo>
                  <a:lnTo>
                    <a:pt x="709" y="5302"/>
                  </a:lnTo>
                  <a:lnTo>
                    <a:pt x="811" y="5302"/>
                  </a:lnTo>
                  <a:lnTo>
                    <a:pt x="912" y="5302"/>
                  </a:lnTo>
                  <a:lnTo>
                    <a:pt x="1014" y="5302"/>
                  </a:lnTo>
                  <a:lnTo>
                    <a:pt x="1114" y="5302"/>
                  </a:lnTo>
                  <a:lnTo>
                    <a:pt x="1216" y="5302"/>
                  </a:lnTo>
                  <a:lnTo>
                    <a:pt x="1317" y="5302"/>
                  </a:lnTo>
                  <a:lnTo>
                    <a:pt x="1419" y="5302"/>
                  </a:lnTo>
                  <a:lnTo>
                    <a:pt x="1521" y="5301"/>
                  </a:lnTo>
                  <a:lnTo>
                    <a:pt x="1621" y="5299"/>
                  </a:lnTo>
                  <a:lnTo>
                    <a:pt x="1723" y="5297"/>
                  </a:lnTo>
                  <a:lnTo>
                    <a:pt x="1824" y="5292"/>
                  </a:lnTo>
                  <a:lnTo>
                    <a:pt x="1926" y="5286"/>
                  </a:lnTo>
                  <a:lnTo>
                    <a:pt x="2028" y="5272"/>
                  </a:lnTo>
                  <a:lnTo>
                    <a:pt x="2128" y="5254"/>
                  </a:lnTo>
                  <a:lnTo>
                    <a:pt x="2229" y="5224"/>
                  </a:lnTo>
                  <a:lnTo>
                    <a:pt x="2331" y="5181"/>
                  </a:lnTo>
                  <a:lnTo>
                    <a:pt x="2433" y="5117"/>
                  </a:lnTo>
                  <a:lnTo>
                    <a:pt x="2535" y="5027"/>
                  </a:lnTo>
                  <a:lnTo>
                    <a:pt x="2635" y="4904"/>
                  </a:lnTo>
                  <a:lnTo>
                    <a:pt x="2736" y="4739"/>
                  </a:lnTo>
                  <a:lnTo>
                    <a:pt x="2838" y="4527"/>
                  </a:lnTo>
                  <a:lnTo>
                    <a:pt x="2940" y="4260"/>
                  </a:lnTo>
                  <a:lnTo>
                    <a:pt x="3041" y="3935"/>
                  </a:lnTo>
                  <a:lnTo>
                    <a:pt x="3141" y="3553"/>
                  </a:lnTo>
                  <a:lnTo>
                    <a:pt x="3243" y="3118"/>
                  </a:lnTo>
                  <a:lnTo>
                    <a:pt x="3345" y="2643"/>
                  </a:lnTo>
                  <a:lnTo>
                    <a:pt x="3446" y="2143"/>
                  </a:lnTo>
                  <a:lnTo>
                    <a:pt x="3548" y="1639"/>
                  </a:lnTo>
                  <a:lnTo>
                    <a:pt x="3648" y="1159"/>
                  </a:lnTo>
                  <a:lnTo>
                    <a:pt x="3750" y="729"/>
                  </a:lnTo>
                  <a:lnTo>
                    <a:pt x="3852" y="378"/>
                  </a:lnTo>
                  <a:lnTo>
                    <a:pt x="3953" y="130"/>
                  </a:lnTo>
                  <a:lnTo>
                    <a:pt x="4055" y="0"/>
                  </a:lnTo>
                  <a:lnTo>
                    <a:pt x="4155" y="0"/>
                  </a:lnTo>
                  <a:lnTo>
                    <a:pt x="4257" y="130"/>
                  </a:lnTo>
                  <a:lnTo>
                    <a:pt x="4358" y="378"/>
                  </a:lnTo>
                  <a:lnTo>
                    <a:pt x="4460" y="729"/>
                  </a:lnTo>
                  <a:lnTo>
                    <a:pt x="4562" y="1159"/>
                  </a:lnTo>
                  <a:lnTo>
                    <a:pt x="4662" y="1639"/>
                  </a:lnTo>
                  <a:lnTo>
                    <a:pt x="4764" y="2143"/>
                  </a:lnTo>
                  <a:lnTo>
                    <a:pt x="4865" y="2643"/>
                  </a:lnTo>
                  <a:lnTo>
                    <a:pt x="4967" y="3118"/>
                  </a:lnTo>
                  <a:lnTo>
                    <a:pt x="5069" y="3553"/>
                  </a:lnTo>
                  <a:lnTo>
                    <a:pt x="5169" y="3935"/>
                  </a:lnTo>
                  <a:lnTo>
                    <a:pt x="5270" y="4260"/>
                  </a:lnTo>
                  <a:lnTo>
                    <a:pt x="5372" y="4527"/>
                  </a:lnTo>
                  <a:lnTo>
                    <a:pt x="5474" y="4739"/>
                  </a:lnTo>
                  <a:lnTo>
                    <a:pt x="5575" y="4904"/>
                  </a:lnTo>
                  <a:lnTo>
                    <a:pt x="5675" y="5027"/>
                  </a:lnTo>
                  <a:lnTo>
                    <a:pt x="5777" y="5117"/>
                  </a:lnTo>
                  <a:lnTo>
                    <a:pt x="5879" y="5181"/>
                  </a:lnTo>
                  <a:lnTo>
                    <a:pt x="5981" y="5224"/>
                  </a:lnTo>
                  <a:lnTo>
                    <a:pt x="6082" y="5254"/>
                  </a:lnTo>
                  <a:lnTo>
                    <a:pt x="6182" y="5272"/>
                  </a:lnTo>
                  <a:lnTo>
                    <a:pt x="6284" y="5286"/>
                  </a:lnTo>
                  <a:lnTo>
                    <a:pt x="6386" y="5292"/>
                  </a:lnTo>
                  <a:lnTo>
                    <a:pt x="6487" y="5297"/>
                  </a:lnTo>
                  <a:lnTo>
                    <a:pt x="6589" y="5299"/>
                  </a:lnTo>
                  <a:lnTo>
                    <a:pt x="6689" y="5301"/>
                  </a:lnTo>
                  <a:lnTo>
                    <a:pt x="6791" y="5302"/>
                  </a:lnTo>
                  <a:lnTo>
                    <a:pt x="6893" y="5302"/>
                  </a:lnTo>
                  <a:lnTo>
                    <a:pt x="6994" y="5302"/>
                  </a:lnTo>
                  <a:lnTo>
                    <a:pt x="7096" y="5302"/>
                  </a:lnTo>
                  <a:lnTo>
                    <a:pt x="7196" y="5302"/>
                  </a:lnTo>
                  <a:lnTo>
                    <a:pt x="7298" y="5302"/>
                  </a:lnTo>
                  <a:lnTo>
                    <a:pt x="7399" y="5302"/>
                  </a:lnTo>
                  <a:lnTo>
                    <a:pt x="7501" y="5302"/>
                  </a:lnTo>
                  <a:lnTo>
                    <a:pt x="7603" y="5302"/>
                  </a:lnTo>
                  <a:lnTo>
                    <a:pt x="7703" y="5302"/>
                  </a:lnTo>
                  <a:lnTo>
                    <a:pt x="7804" y="5302"/>
                  </a:lnTo>
                  <a:lnTo>
                    <a:pt x="7906" y="5302"/>
                  </a:lnTo>
                  <a:lnTo>
                    <a:pt x="8008" y="5302"/>
                  </a:lnTo>
                  <a:lnTo>
                    <a:pt x="8110" y="5302"/>
                  </a:lnTo>
                </a:path>
              </a:pathLst>
            </a:custGeom>
            <a:solidFill>
              <a:srgbClr val="760000"/>
            </a:solidFill>
            <a:ln w="33338">
              <a:solidFill>
                <a:srgbClr val="76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23">
              <a:extLst>
                <a:ext uri="{FF2B5EF4-FFF2-40B4-BE49-F238E27FC236}">
                  <a16:creationId xmlns:a16="http://schemas.microsoft.com/office/drawing/2014/main" id="{8C015508-B7C6-46E1-B025-A463480DBECC}"/>
                </a:ext>
              </a:extLst>
            </p:cNvPr>
            <p:cNvSpPr>
              <a:spLocks noChangeAspect="1"/>
            </p:cNvSpPr>
            <p:nvPr/>
          </p:nvSpPr>
          <p:spPr bwMode="auto">
            <a:xfrm>
              <a:off x="6186734" y="3546041"/>
              <a:ext cx="3301830" cy="2970266"/>
            </a:xfrm>
            <a:custGeom>
              <a:avLst/>
              <a:gdLst>
                <a:gd name="T0" fmla="*/ 100 w 8110"/>
                <a:gd name="T1" fmla="*/ 5302 h 5302"/>
                <a:gd name="T2" fmla="*/ 304 w 8110"/>
                <a:gd name="T3" fmla="*/ 5302 h 5302"/>
                <a:gd name="T4" fmla="*/ 507 w 8110"/>
                <a:gd name="T5" fmla="*/ 5302 h 5302"/>
                <a:gd name="T6" fmla="*/ 709 w 8110"/>
                <a:gd name="T7" fmla="*/ 5302 h 5302"/>
                <a:gd name="T8" fmla="*/ 912 w 8110"/>
                <a:gd name="T9" fmla="*/ 5302 h 5302"/>
                <a:gd name="T10" fmla="*/ 1114 w 8110"/>
                <a:gd name="T11" fmla="*/ 5302 h 5302"/>
                <a:gd name="T12" fmla="*/ 1317 w 8110"/>
                <a:gd name="T13" fmla="*/ 5302 h 5302"/>
                <a:gd name="T14" fmla="*/ 1521 w 8110"/>
                <a:gd name="T15" fmla="*/ 5301 h 5302"/>
                <a:gd name="T16" fmla="*/ 1723 w 8110"/>
                <a:gd name="T17" fmla="*/ 5297 h 5302"/>
                <a:gd name="T18" fmla="*/ 1926 w 8110"/>
                <a:gd name="T19" fmla="*/ 5286 h 5302"/>
                <a:gd name="T20" fmla="*/ 2128 w 8110"/>
                <a:gd name="T21" fmla="*/ 5254 h 5302"/>
                <a:gd name="T22" fmla="*/ 2331 w 8110"/>
                <a:gd name="T23" fmla="*/ 5181 h 5302"/>
                <a:gd name="T24" fmla="*/ 2535 w 8110"/>
                <a:gd name="T25" fmla="*/ 5027 h 5302"/>
                <a:gd name="T26" fmla="*/ 2736 w 8110"/>
                <a:gd name="T27" fmla="*/ 4739 h 5302"/>
                <a:gd name="T28" fmla="*/ 2940 w 8110"/>
                <a:gd name="T29" fmla="*/ 4260 h 5302"/>
                <a:gd name="T30" fmla="*/ 3141 w 8110"/>
                <a:gd name="T31" fmla="*/ 3553 h 5302"/>
                <a:gd name="T32" fmla="*/ 3345 w 8110"/>
                <a:gd name="T33" fmla="*/ 2643 h 5302"/>
                <a:gd name="T34" fmla="*/ 3548 w 8110"/>
                <a:gd name="T35" fmla="*/ 1639 h 5302"/>
                <a:gd name="T36" fmla="*/ 3750 w 8110"/>
                <a:gd name="T37" fmla="*/ 729 h 5302"/>
                <a:gd name="T38" fmla="*/ 3953 w 8110"/>
                <a:gd name="T39" fmla="*/ 130 h 5302"/>
                <a:gd name="T40" fmla="*/ 4155 w 8110"/>
                <a:gd name="T41" fmla="*/ 0 h 5302"/>
                <a:gd name="T42" fmla="*/ 4358 w 8110"/>
                <a:gd name="T43" fmla="*/ 378 h 5302"/>
                <a:gd name="T44" fmla="*/ 4562 w 8110"/>
                <a:gd name="T45" fmla="*/ 1159 h 5302"/>
                <a:gd name="T46" fmla="*/ 4764 w 8110"/>
                <a:gd name="T47" fmla="*/ 2143 h 5302"/>
                <a:gd name="T48" fmla="*/ 4967 w 8110"/>
                <a:gd name="T49" fmla="*/ 3118 h 5302"/>
                <a:gd name="T50" fmla="*/ 5169 w 8110"/>
                <a:gd name="T51" fmla="*/ 3935 h 5302"/>
                <a:gd name="T52" fmla="*/ 5372 w 8110"/>
                <a:gd name="T53" fmla="*/ 4527 h 5302"/>
                <a:gd name="T54" fmla="*/ 5575 w 8110"/>
                <a:gd name="T55" fmla="*/ 4904 h 5302"/>
                <a:gd name="T56" fmla="*/ 5777 w 8110"/>
                <a:gd name="T57" fmla="*/ 5117 h 5302"/>
                <a:gd name="T58" fmla="*/ 5981 w 8110"/>
                <a:gd name="T59" fmla="*/ 5224 h 5302"/>
                <a:gd name="T60" fmla="*/ 6182 w 8110"/>
                <a:gd name="T61" fmla="*/ 5272 h 5302"/>
                <a:gd name="T62" fmla="*/ 6386 w 8110"/>
                <a:gd name="T63" fmla="*/ 5292 h 5302"/>
                <a:gd name="T64" fmla="*/ 6589 w 8110"/>
                <a:gd name="T65" fmla="*/ 5299 h 5302"/>
                <a:gd name="T66" fmla="*/ 6791 w 8110"/>
                <a:gd name="T67" fmla="*/ 5302 h 5302"/>
                <a:gd name="T68" fmla="*/ 6994 w 8110"/>
                <a:gd name="T69" fmla="*/ 5302 h 5302"/>
                <a:gd name="T70" fmla="*/ 7196 w 8110"/>
                <a:gd name="T71" fmla="*/ 5302 h 5302"/>
                <a:gd name="T72" fmla="*/ 7399 w 8110"/>
                <a:gd name="T73" fmla="*/ 5302 h 5302"/>
                <a:gd name="T74" fmla="*/ 7603 w 8110"/>
                <a:gd name="T75" fmla="*/ 5302 h 5302"/>
                <a:gd name="T76" fmla="*/ 7804 w 8110"/>
                <a:gd name="T77" fmla="*/ 5302 h 5302"/>
                <a:gd name="T78" fmla="*/ 8008 w 8110"/>
                <a:gd name="T79" fmla="*/ 5302 h 5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110" h="5302">
                  <a:moveTo>
                    <a:pt x="0" y="5302"/>
                  </a:moveTo>
                  <a:lnTo>
                    <a:pt x="100" y="5302"/>
                  </a:lnTo>
                  <a:lnTo>
                    <a:pt x="202" y="5302"/>
                  </a:lnTo>
                  <a:lnTo>
                    <a:pt x="304" y="5302"/>
                  </a:lnTo>
                  <a:lnTo>
                    <a:pt x="406" y="5302"/>
                  </a:lnTo>
                  <a:lnTo>
                    <a:pt x="507" y="5302"/>
                  </a:lnTo>
                  <a:lnTo>
                    <a:pt x="607" y="5302"/>
                  </a:lnTo>
                  <a:lnTo>
                    <a:pt x="709" y="5302"/>
                  </a:lnTo>
                  <a:lnTo>
                    <a:pt x="811" y="5302"/>
                  </a:lnTo>
                  <a:lnTo>
                    <a:pt x="912" y="5302"/>
                  </a:lnTo>
                  <a:lnTo>
                    <a:pt x="1014" y="5302"/>
                  </a:lnTo>
                  <a:lnTo>
                    <a:pt x="1114" y="5302"/>
                  </a:lnTo>
                  <a:lnTo>
                    <a:pt x="1216" y="5302"/>
                  </a:lnTo>
                  <a:lnTo>
                    <a:pt x="1317" y="5302"/>
                  </a:lnTo>
                  <a:lnTo>
                    <a:pt x="1419" y="5302"/>
                  </a:lnTo>
                  <a:lnTo>
                    <a:pt x="1521" y="5301"/>
                  </a:lnTo>
                  <a:lnTo>
                    <a:pt x="1621" y="5299"/>
                  </a:lnTo>
                  <a:lnTo>
                    <a:pt x="1723" y="5297"/>
                  </a:lnTo>
                  <a:lnTo>
                    <a:pt x="1824" y="5292"/>
                  </a:lnTo>
                  <a:lnTo>
                    <a:pt x="1926" y="5286"/>
                  </a:lnTo>
                  <a:lnTo>
                    <a:pt x="2028" y="5272"/>
                  </a:lnTo>
                  <a:lnTo>
                    <a:pt x="2128" y="5254"/>
                  </a:lnTo>
                  <a:lnTo>
                    <a:pt x="2229" y="5224"/>
                  </a:lnTo>
                  <a:lnTo>
                    <a:pt x="2331" y="5181"/>
                  </a:lnTo>
                  <a:lnTo>
                    <a:pt x="2433" y="5117"/>
                  </a:lnTo>
                  <a:lnTo>
                    <a:pt x="2535" y="5027"/>
                  </a:lnTo>
                  <a:lnTo>
                    <a:pt x="2635" y="4904"/>
                  </a:lnTo>
                  <a:lnTo>
                    <a:pt x="2736" y="4739"/>
                  </a:lnTo>
                  <a:lnTo>
                    <a:pt x="2838" y="4527"/>
                  </a:lnTo>
                  <a:lnTo>
                    <a:pt x="2940" y="4260"/>
                  </a:lnTo>
                  <a:lnTo>
                    <a:pt x="3041" y="3935"/>
                  </a:lnTo>
                  <a:lnTo>
                    <a:pt x="3141" y="3553"/>
                  </a:lnTo>
                  <a:lnTo>
                    <a:pt x="3243" y="3118"/>
                  </a:lnTo>
                  <a:lnTo>
                    <a:pt x="3345" y="2643"/>
                  </a:lnTo>
                  <a:lnTo>
                    <a:pt x="3446" y="2143"/>
                  </a:lnTo>
                  <a:lnTo>
                    <a:pt x="3548" y="1639"/>
                  </a:lnTo>
                  <a:lnTo>
                    <a:pt x="3648" y="1159"/>
                  </a:lnTo>
                  <a:lnTo>
                    <a:pt x="3750" y="729"/>
                  </a:lnTo>
                  <a:lnTo>
                    <a:pt x="3852" y="378"/>
                  </a:lnTo>
                  <a:lnTo>
                    <a:pt x="3953" y="130"/>
                  </a:lnTo>
                  <a:lnTo>
                    <a:pt x="4055" y="0"/>
                  </a:lnTo>
                  <a:lnTo>
                    <a:pt x="4155" y="0"/>
                  </a:lnTo>
                  <a:lnTo>
                    <a:pt x="4257" y="130"/>
                  </a:lnTo>
                  <a:lnTo>
                    <a:pt x="4358" y="378"/>
                  </a:lnTo>
                  <a:lnTo>
                    <a:pt x="4460" y="729"/>
                  </a:lnTo>
                  <a:lnTo>
                    <a:pt x="4562" y="1159"/>
                  </a:lnTo>
                  <a:lnTo>
                    <a:pt x="4662" y="1639"/>
                  </a:lnTo>
                  <a:lnTo>
                    <a:pt x="4764" y="2143"/>
                  </a:lnTo>
                  <a:lnTo>
                    <a:pt x="4865" y="2643"/>
                  </a:lnTo>
                  <a:lnTo>
                    <a:pt x="4967" y="3118"/>
                  </a:lnTo>
                  <a:lnTo>
                    <a:pt x="5069" y="3553"/>
                  </a:lnTo>
                  <a:lnTo>
                    <a:pt x="5169" y="3935"/>
                  </a:lnTo>
                  <a:lnTo>
                    <a:pt x="5270" y="4260"/>
                  </a:lnTo>
                  <a:lnTo>
                    <a:pt x="5372" y="4527"/>
                  </a:lnTo>
                  <a:lnTo>
                    <a:pt x="5474" y="4739"/>
                  </a:lnTo>
                  <a:lnTo>
                    <a:pt x="5575" y="4904"/>
                  </a:lnTo>
                  <a:lnTo>
                    <a:pt x="5675" y="5027"/>
                  </a:lnTo>
                  <a:lnTo>
                    <a:pt x="5777" y="5117"/>
                  </a:lnTo>
                  <a:lnTo>
                    <a:pt x="5879" y="5181"/>
                  </a:lnTo>
                  <a:lnTo>
                    <a:pt x="5981" y="5224"/>
                  </a:lnTo>
                  <a:lnTo>
                    <a:pt x="6082" y="5254"/>
                  </a:lnTo>
                  <a:lnTo>
                    <a:pt x="6182" y="5272"/>
                  </a:lnTo>
                  <a:lnTo>
                    <a:pt x="6284" y="5286"/>
                  </a:lnTo>
                  <a:lnTo>
                    <a:pt x="6386" y="5292"/>
                  </a:lnTo>
                  <a:lnTo>
                    <a:pt x="6487" y="5297"/>
                  </a:lnTo>
                  <a:lnTo>
                    <a:pt x="6589" y="5299"/>
                  </a:lnTo>
                  <a:lnTo>
                    <a:pt x="6689" y="5301"/>
                  </a:lnTo>
                  <a:lnTo>
                    <a:pt x="6791" y="5302"/>
                  </a:lnTo>
                  <a:lnTo>
                    <a:pt x="6893" y="5302"/>
                  </a:lnTo>
                  <a:lnTo>
                    <a:pt x="6994" y="5302"/>
                  </a:lnTo>
                  <a:lnTo>
                    <a:pt x="7096" y="5302"/>
                  </a:lnTo>
                  <a:lnTo>
                    <a:pt x="7196" y="5302"/>
                  </a:lnTo>
                  <a:lnTo>
                    <a:pt x="7298" y="5302"/>
                  </a:lnTo>
                  <a:lnTo>
                    <a:pt x="7399" y="5302"/>
                  </a:lnTo>
                  <a:lnTo>
                    <a:pt x="7501" y="5302"/>
                  </a:lnTo>
                  <a:lnTo>
                    <a:pt x="7603" y="5302"/>
                  </a:lnTo>
                  <a:lnTo>
                    <a:pt x="7703" y="5302"/>
                  </a:lnTo>
                  <a:lnTo>
                    <a:pt x="7804" y="5302"/>
                  </a:lnTo>
                  <a:lnTo>
                    <a:pt x="7906" y="5302"/>
                  </a:lnTo>
                  <a:lnTo>
                    <a:pt x="8008" y="5302"/>
                  </a:lnTo>
                  <a:lnTo>
                    <a:pt x="8110" y="5302"/>
                  </a:lnTo>
                </a:path>
              </a:pathLst>
            </a:custGeom>
            <a:solidFill>
              <a:srgbClr val="DA0000"/>
            </a:solidFill>
            <a:ln w="33338">
              <a:solidFill>
                <a:srgbClr val="DA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8" name="Freeform 23">
              <a:extLst>
                <a:ext uri="{FF2B5EF4-FFF2-40B4-BE49-F238E27FC236}">
                  <a16:creationId xmlns:a16="http://schemas.microsoft.com/office/drawing/2014/main" id="{9B46707D-D86D-434A-B43A-ABFA5C6E4CCB}"/>
                </a:ext>
              </a:extLst>
            </p:cNvPr>
            <p:cNvSpPr>
              <a:spLocks noChangeAspect="1"/>
            </p:cNvSpPr>
            <p:nvPr/>
          </p:nvSpPr>
          <p:spPr bwMode="auto">
            <a:xfrm>
              <a:off x="5590986" y="3531590"/>
              <a:ext cx="3301830" cy="2970266"/>
            </a:xfrm>
            <a:custGeom>
              <a:avLst/>
              <a:gdLst>
                <a:gd name="T0" fmla="*/ 100 w 8110"/>
                <a:gd name="T1" fmla="*/ 5302 h 5302"/>
                <a:gd name="T2" fmla="*/ 304 w 8110"/>
                <a:gd name="T3" fmla="*/ 5302 h 5302"/>
                <a:gd name="T4" fmla="*/ 507 w 8110"/>
                <a:gd name="T5" fmla="*/ 5302 h 5302"/>
                <a:gd name="T6" fmla="*/ 709 w 8110"/>
                <a:gd name="T7" fmla="*/ 5302 h 5302"/>
                <a:gd name="T8" fmla="*/ 912 w 8110"/>
                <a:gd name="T9" fmla="*/ 5302 h 5302"/>
                <a:gd name="T10" fmla="*/ 1114 w 8110"/>
                <a:gd name="T11" fmla="*/ 5302 h 5302"/>
                <a:gd name="T12" fmla="*/ 1317 w 8110"/>
                <a:gd name="T13" fmla="*/ 5302 h 5302"/>
                <a:gd name="T14" fmla="*/ 1521 w 8110"/>
                <a:gd name="T15" fmla="*/ 5301 h 5302"/>
                <a:gd name="T16" fmla="*/ 1723 w 8110"/>
                <a:gd name="T17" fmla="*/ 5297 h 5302"/>
                <a:gd name="T18" fmla="*/ 1926 w 8110"/>
                <a:gd name="T19" fmla="*/ 5286 h 5302"/>
                <a:gd name="T20" fmla="*/ 2128 w 8110"/>
                <a:gd name="T21" fmla="*/ 5254 h 5302"/>
                <a:gd name="T22" fmla="*/ 2331 w 8110"/>
                <a:gd name="T23" fmla="*/ 5181 h 5302"/>
                <a:gd name="T24" fmla="*/ 2535 w 8110"/>
                <a:gd name="T25" fmla="*/ 5027 h 5302"/>
                <a:gd name="T26" fmla="*/ 2736 w 8110"/>
                <a:gd name="T27" fmla="*/ 4739 h 5302"/>
                <a:gd name="T28" fmla="*/ 2940 w 8110"/>
                <a:gd name="T29" fmla="*/ 4260 h 5302"/>
                <a:gd name="T30" fmla="*/ 3141 w 8110"/>
                <a:gd name="T31" fmla="*/ 3553 h 5302"/>
                <a:gd name="T32" fmla="*/ 3345 w 8110"/>
                <a:gd name="T33" fmla="*/ 2643 h 5302"/>
                <a:gd name="T34" fmla="*/ 3548 w 8110"/>
                <a:gd name="T35" fmla="*/ 1639 h 5302"/>
                <a:gd name="T36" fmla="*/ 3750 w 8110"/>
                <a:gd name="T37" fmla="*/ 729 h 5302"/>
                <a:gd name="T38" fmla="*/ 3953 w 8110"/>
                <a:gd name="T39" fmla="*/ 130 h 5302"/>
                <a:gd name="T40" fmla="*/ 4155 w 8110"/>
                <a:gd name="T41" fmla="*/ 0 h 5302"/>
                <a:gd name="T42" fmla="*/ 4358 w 8110"/>
                <a:gd name="T43" fmla="*/ 378 h 5302"/>
                <a:gd name="T44" fmla="*/ 4562 w 8110"/>
                <a:gd name="T45" fmla="*/ 1159 h 5302"/>
                <a:gd name="T46" fmla="*/ 4764 w 8110"/>
                <a:gd name="T47" fmla="*/ 2143 h 5302"/>
                <a:gd name="T48" fmla="*/ 4967 w 8110"/>
                <a:gd name="T49" fmla="*/ 3118 h 5302"/>
                <a:gd name="T50" fmla="*/ 5169 w 8110"/>
                <a:gd name="T51" fmla="*/ 3935 h 5302"/>
                <a:gd name="T52" fmla="*/ 5372 w 8110"/>
                <a:gd name="T53" fmla="*/ 4527 h 5302"/>
                <a:gd name="T54" fmla="*/ 5575 w 8110"/>
                <a:gd name="T55" fmla="*/ 4904 h 5302"/>
                <a:gd name="T56" fmla="*/ 5777 w 8110"/>
                <a:gd name="T57" fmla="*/ 5117 h 5302"/>
                <a:gd name="T58" fmla="*/ 5981 w 8110"/>
                <a:gd name="T59" fmla="*/ 5224 h 5302"/>
                <a:gd name="T60" fmla="*/ 6182 w 8110"/>
                <a:gd name="T61" fmla="*/ 5272 h 5302"/>
                <a:gd name="T62" fmla="*/ 6386 w 8110"/>
                <a:gd name="T63" fmla="*/ 5292 h 5302"/>
                <a:gd name="T64" fmla="*/ 6589 w 8110"/>
                <a:gd name="T65" fmla="*/ 5299 h 5302"/>
                <a:gd name="T66" fmla="*/ 6791 w 8110"/>
                <a:gd name="T67" fmla="*/ 5302 h 5302"/>
                <a:gd name="T68" fmla="*/ 6994 w 8110"/>
                <a:gd name="T69" fmla="*/ 5302 h 5302"/>
                <a:gd name="T70" fmla="*/ 7196 w 8110"/>
                <a:gd name="T71" fmla="*/ 5302 h 5302"/>
                <a:gd name="T72" fmla="*/ 7399 w 8110"/>
                <a:gd name="T73" fmla="*/ 5302 h 5302"/>
                <a:gd name="T74" fmla="*/ 7603 w 8110"/>
                <a:gd name="T75" fmla="*/ 5302 h 5302"/>
                <a:gd name="T76" fmla="*/ 7804 w 8110"/>
                <a:gd name="T77" fmla="*/ 5302 h 5302"/>
                <a:gd name="T78" fmla="*/ 8008 w 8110"/>
                <a:gd name="T79" fmla="*/ 5302 h 5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110" h="5302">
                  <a:moveTo>
                    <a:pt x="0" y="5302"/>
                  </a:moveTo>
                  <a:lnTo>
                    <a:pt x="100" y="5302"/>
                  </a:lnTo>
                  <a:lnTo>
                    <a:pt x="202" y="5302"/>
                  </a:lnTo>
                  <a:lnTo>
                    <a:pt x="304" y="5302"/>
                  </a:lnTo>
                  <a:lnTo>
                    <a:pt x="406" y="5302"/>
                  </a:lnTo>
                  <a:lnTo>
                    <a:pt x="507" y="5302"/>
                  </a:lnTo>
                  <a:lnTo>
                    <a:pt x="607" y="5302"/>
                  </a:lnTo>
                  <a:lnTo>
                    <a:pt x="709" y="5302"/>
                  </a:lnTo>
                  <a:lnTo>
                    <a:pt x="811" y="5302"/>
                  </a:lnTo>
                  <a:lnTo>
                    <a:pt x="912" y="5302"/>
                  </a:lnTo>
                  <a:lnTo>
                    <a:pt x="1014" y="5302"/>
                  </a:lnTo>
                  <a:lnTo>
                    <a:pt x="1114" y="5302"/>
                  </a:lnTo>
                  <a:lnTo>
                    <a:pt x="1216" y="5302"/>
                  </a:lnTo>
                  <a:lnTo>
                    <a:pt x="1317" y="5302"/>
                  </a:lnTo>
                  <a:lnTo>
                    <a:pt x="1419" y="5302"/>
                  </a:lnTo>
                  <a:lnTo>
                    <a:pt x="1521" y="5301"/>
                  </a:lnTo>
                  <a:lnTo>
                    <a:pt x="1621" y="5299"/>
                  </a:lnTo>
                  <a:lnTo>
                    <a:pt x="1723" y="5297"/>
                  </a:lnTo>
                  <a:lnTo>
                    <a:pt x="1824" y="5292"/>
                  </a:lnTo>
                  <a:lnTo>
                    <a:pt x="1926" y="5286"/>
                  </a:lnTo>
                  <a:lnTo>
                    <a:pt x="2028" y="5272"/>
                  </a:lnTo>
                  <a:lnTo>
                    <a:pt x="2128" y="5254"/>
                  </a:lnTo>
                  <a:lnTo>
                    <a:pt x="2229" y="5224"/>
                  </a:lnTo>
                  <a:lnTo>
                    <a:pt x="2331" y="5181"/>
                  </a:lnTo>
                  <a:lnTo>
                    <a:pt x="2433" y="5117"/>
                  </a:lnTo>
                  <a:lnTo>
                    <a:pt x="2535" y="5027"/>
                  </a:lnTo>
                  <a:lnTo>
                    <a:pt x="2635" y="4904"/>
                  </a:lnTo>
                  <a:lnTo>
                    <a:pt x="2736" y="4739"/>
                  </a:lnTo>
                  <a:lnTo>
                    <a:pt x="2838" y="4527"/>
                  </a:lnTo>
                  <a:lnTo>
                    <a:pt x="2940" y="4260"/>
                  </a:lnTo>
                  <a:lnTo>
                    <a:pt x="3041" y="3935"/>
                  </a:lnTo>
                  <a:lnTo>
                    <a:pt x="3141" y="3553"/>
                  </a:lnTo>
                  <a:lnTo>
                    <a:pt x="3243" y="3118"/>
                  </a:lnTo>
                  <a:lnTo>
                    <a:pt x="3345" y="2643"/>
                  </a:lnTo>
                  <a:lnTo>
                    <a:pt x="3446" y="2143"/>
                  </a:lnTo>
                  <a:lnTo>
                    <a:pt x="3548" y="1639"/>
                  </a:lnTo>
                  <a:lnTo>
                    <a:pt x="3648" y="1159"/>
                  </a:lnTo>
                  <a:lnTo>
                    <a:pt x="3750" y="729"/>
                  </a:lnTo>
                  <a:lnTo>
                    <a:pt x="3852" y="378"/>
                  </a:lnTo>
                  <a:lnTo>
                    <a:pt x="3953" y="130"/>
                  </a:lnTo>
                  <a:lnTo>
                    <a:pt x="4055" y="0"/>
                  </a:lnTo>
                  <a:lnTo>
                    <a:pt x="4155" y="0"/>
                  </a:lnTo>
                  <a:lnTo>
                    <a:pt x="4257" y="130"/>
                  </a:lnTo>
                  <a:lnTo>
                    <a:pt x="4358" y="378"/>
                  </a:lnTo>
                  <a:lnTo>
                    <a:pt x="4460" y="729"/>
                  </a:lnTo>
                  <a:lnTo>
                    <a:pt x="4562" y="1159"/>
                  </a:lnTo>
                  <a:lnTo>
                    <a:pt x="4662" y="1639"/>
                  </a:lnTo>
                  <a:lnTo>
                    <a:pt x="4764" y="2143"/>
                  </a:lnTo>
                  <a:lnTo>
                    <a:pt x="4865" y="2643"/>
                  </a:lnTo>
                  <a:lnTo>
                    <a:pt x="4967" y="3118"/>
                  </a:lnTo>
                  <a:lnTo>
                    <a:pt x="5069" y="3553"/>
                  </a:lnTo>
                  <a:lnTo>
                    <a:pt x="5169" y="3935"/>
                  </a:lnTo>
                  <a:lnTo>
                    <a:pt x="5270" y="4260"/>
                  </a:lnTo>
                  <a:lnTo>
                    <a:pt x="5372" y="4527"/>
                  </a:lnTo>
                  <a:lnTo>
                    <a:pt x="5474" y="4739"/>
                  </a:lnTo>
                  <a:lnTo>
                    <a:pt x="5575" y="4904"/>
                  </a:lnTo>
                  <a:lnTo>
                    <a:pt x="5675" y="5027"/>
                  </a:lnTo>
                  <a:lnTo>
                    <a:pt x="5777" y="5117"/>
                  </a:lnTo>
                  <a:lnTo>
                    <a:pt x="5879" y="5181"/>
                  </a:lnTo>
                  <a:lnTo>
                    <a:pt x="5981" y="5224"/>
                  </a:lnTo>
                  <a:lnTo>
                    <a:pt x="6082" y="5254"/>
                  </a:lnTo>
                  <a:lnTo>
                    <a:pt x="6182" y="5272"/>
                  </a:lnTo>
                  <a:lnTo>
                    <a:pt x="6284" y="5286"/>
                  </a:lnTo>
                  <a:lnTo>
                    <a:pt x="6386" y="5292"/>
                  </a:lnTo>
                  <a:lnTo>
                    <a:pt x="6487" y="5297"/>
                  </a:lnTo>
                  <a:lnTo>
                    <a:pt x="6589" y="5299"/>
                  </a:lnTo>
                  <a:lnTo>
                    <a:pt x="6689" y="5301"/>
                  </a:lnTo>
                  <a:lnTo>
                    <a:pt x="6791" y="5302"/>
                  </a:lnTo>
                  <a:lnTo>
                    <a:pt x="6893" y="5302"/>
                  </a:lnTo>
                  <a:lnTo>
                    <a:pt x="6994" y="5302"/>
                  </a:lnTo>
                  <a:lnTo>
                    <a:pt x="7096" y="5302"/>
                  </a:lnTo>
                  <a:lnTo>
                    <a:pt x="7196" y="5302"/>
                  </a:lnTo>
                  <a:lnTo>
                    <a:pt x="7298" y="5302"/>
                  </a:lnTo>
                  <a:lnTo>
                    <a:pt x="7399" y="5302"/>
                  </a:lnTo>
                  <a:lnTo>
                    <a:pt x="7501" y="5302"/>
                  </a:lnTo>
                  <a:lnTo>
                    <a:pt x="7603" y="5302"/>
                  </a:lnTo>
                  <a:lnTo>
                    <a:pt x="7703" y="5302"/>
                  </a:lnTo>
                  <a:lnTo>
                    <a:pt x="7804" y="5302"/>
                  </a:lnTo>
                  <a:lnTo>
                    <a:pt x="7906" y="5302"/>
                  </a:lnTo>
                  <a:lnTo>
                    <a:pt x="8008" y="5302"/>
                  </a:lnTo>
                  <a:lnTo>
                    <a:pt x="8110" y="5302"/>
                  </a:lnTo>
                </a:path>
              </a:pathLst>
            </a:custGeom>
            <a:solidFill>
              <a:srgbClr val="FF1D1D"/>
            </a:solidFill>
            <a:ln w="33338">
              <a:solidFill>
                <a:srgbClr val="DA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49" name="Freeform 23">
              <a:extLst>
                <a:ext uri="{FF2B5EF4-FFF2-40B4-BE49-F238E27FC236}">
                  <a16:creationId xmlns:a16="http://schemas.microsoft.com/office/drawing/2014/main" id="{251D878B-5D37-43F8-9832-6BF3D53C852B}"/>
                </a:ext>
              </a:extLst>
            </p:cNvPr>
            <p:cNvSpPr>
              <a:spLocks noChangeAspect="1"/>
            </p:cNvSpPr>
            <p:nvPr/>
          </p:nvSpPr>
          <p:spPr bwMode="auto">
            <a:xfrm>
              <a:off x="5216915" y="3531271"/>
              <a:ext cx="3301830" cy="2970266"/>
            </a:xfrm>
            <a:custGeom>
              <a:avLst/>
              <a:gdLst>
                <a:gd name="T0" fmla="*/ 100 w 8110"/>
                <a:gd name="T1" fmla="*/ 5302 h 5302"/>
                <a:gd name="T2" fmla="*/ 304 w 8110"/>
                <a:gd name="T3" fmla="*/ 5302 h 5302"/>
                <a:gd name="T4" fmla="*/ 507 w 8110"/>
                <a:gd name="T5" fmla="*/ 5302 h 5302"/>
                <a:gd name="T6" fmla="*/ 709 w 8110"/>
                <a:gd name="T7" fmla="*/ 5302 h 5302"/>
                <a:gd name="T8" fmla="*/ 912 w 8110"/>
                <a:gd name="T9" fmla="*/ 5302 h 5302"/>
                <a:gd name="T10" fmla="*/ 1114 w 8110"/>
                <a:gd name="T11" fmla="*/ 5302 h 5302"/>
                <a:gd name="T12" fmla="*/ 1317 w 8110"/>
                <a:gd name="T13" fmla="*/ 5302 h 5302"/>
                <a:gd name="T14" fmla="*/ 1521 w 8110"/>
                <a:gd name="T15" fmla="*/ 5301 h 5302"/>
                <a:gd name="T16" fmla="*/ 1723 w 8110"/>
                <a:gd name="T17" fmla="*/ 5297 h 5302"/>
                <a:gd name="T18" fmla="*/ 1926 w 8110"/>
                <a:gd name="T19" fmla="*/ 5286 h 5302"/>
                <a:gd name="T20" fmla="*/ 2128 w 8110"/>
                <a:gd name="T21" fmla="*/ 5254 h 5302"/>
                <a:gd name="T22" fmla="*/ 2331 w 8110"/>
                <a:gd name="T23" fmla="*/ 5181 h 5302"/>
                <a:gd name="T24" fmla="*/ 2535 w 8110"/>
                <a:gd name="T25" fmla="*/ 5027 h 5302"/>
                <a:gd name="T26" fmla="*/ 2736 w 8110"/>
                <a:gd name="T27" fmla="*/ 4739 h 5302"/>
                <a:gd name="T28" fmla="*/ 2940 w 8110"/>
                <a:gd name="T29" fmla="*/ 4260 h 5302"/>
                <a:gd name="T30" fmla="*/ 3141 w 8110"/>
                <a:gd name="T31" fmla="*/ 3553 h 5302"/>
                <a:gd name="T32" fmla="*/ 3345 w 8110"/>
                <a:gd name="T33" fmla="*/ 2643 h 5302"/>
                <a:gd name="T34" fmla="*/ 3548 w 8110"/>
                <a:gd name="T35" fmla="*/ 1639 h 5302"/>
                <a:gd name="T36" fmla="*/ 3750 w 8110"/>
                <a:gd name="T37" fmla="*/ 729 h 5302"/>
                <a:gd name="T38" fmla="*/ 3953 w 8110"/>
                <a:gd name="T39" fmla="*/ 130 h 5302"/>
                <a:gd name="T40" fmla="*/ 4155 w 8110"/>
                <a:gd name="T41" fmla="*/ 0 h 5302"/>
                <a:gd name="T42" fmla="*/ 4358 w 8110"/>
                <a:gd name="T43" fmla="*/ 378 h 5302"/>
                <a:gd name="T44" fmla="*/ 4562 w 8110"/>
                <a:gd name="T45" fmla="*/ 1159 h 5302"/>
                <a:gd name="T46" fmla="*/ 4764 w 8110"/>
                <a:gd name="T47" fmla="*/ 2143 h 5302"/>
                <a:gd name="T48" fmla="*/ 4967 w 8110"/>
                <a:gd name="T49" fmla="*/ 3118 h 5302"/>
                <a:gd name="T50" fmla="*/ 5169 w 8110"/>
                <a:gd name="T51" fmla="*/ 3935 h 5302"/>
                <a:gd name="T52" fmla="*/ 5372 w 8110"/>
                <a:gd name="T53" fmla="*/ 4527 h 5302"/>
                <a:gd name="T54" fmla="*/ 5575 w 8110"/>
                <a:gd name="T55" fmla="*/ 4904 h 5302"/>
                <a:gd name="T56" fmla="*/ 5777 w 8110"/>
                <a:gd name="T57" fmla="*/ 5117 h 5302"/>
                <a:gd name="T58" fmla="*/ 5981 w 8110"/>
                <a:gd name="T59" fmla="*/ 5224 h 5302"/>
                <a:gd name="T60" fmla="*/ 6182 w 8110"/>
                <a:gd name="T61" fmla="*/ 5272 h 5302"/>
                <a:gd name="T62" fmla="*/ 6386 w 8110"/>
                <a:gd name="T63" fmla="*/ 5292 h 5302"/>
                <a:gd name="T64" fmla="*/ 6589 w 8110"/>
                <a:gd name="T65" fmla="*/ 5299 h 5302"/>
                <a:gd name="T66" fmla="*/ 6791 w 8110"/>
                <a:gd name="T67" fmla="*/ 5302 h 5302"/>
                <a:gd name="T68" fmla="*/ 6994 w 8110"/>
                <a:gd name="T69" fmla="*/ 5302 h 5302"/>
                <a:gd name="T70" fmla="*/ 7196 w 8110"/>
                <a:gd name="T71" fmla="*/ 5302 h 5302"/>
                <a:gd name="T72" fmla="*/ 7399 w 8110"/>
                <a:gd name="T73" fmla="*/ 5302 h 5302"/>
                <a:gd name="T74" fmla="*/ 7603 w 8110"/>
                <a:gd name="T75" fmla="*/ 5302 h 5302"/>
                <a:gd name="T76" fmla="*/ 7804 w 8110"/>
                <a:gd name="T77" fmla="*/ 5302 h 5302"/>
                <a:gd name="T78" fmla="*/ 8008 w 8110"/>
                <a:gd name="T79" fmla="*/ 5302 h 5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110" h="5302">
                  <a:moveTo>
                    <a:pt x="0" y="5302"/>
                  </a:moveTo>
                  <a:lnTo>
                    <a:pt x="100" y="5302"/>
                  </a:lnTo>
                  <a:lnTo>
                    <a:pt x="202" y="5302"/>
                  </a:lnTo>
                  <a:lnTo>
                    <a:pt x="304" y="5302"/>
                  </a:lnTo>
                  <a:lnTo>
                    <a:pt x="406" y="5302"/>
                  </a:lnTo>
                  <a:lnTo>
                    <a:pt x="507" y="5302"/>
                  </a:lnTo>
                  <a:lnTo>
                    <a:pt x="607" y="5302"/>
                  </a:lnTo>
                  <a:lnTo>
                    <a:pt x="709" y="5302"/>
                  </a:lnTo>
                  <a:lnTo>
                    <a:pt x="811" y="5302"/>
                  </a:lnTo>
                  <a:lnTo>
                    <a:pt x="912" y="5302"/>
                  </a:lnTo>
                  <a:lnTo>
                    <a:pt x="1014" y="5302"/>
                  </a:lnTo>
                  <a:lnTo>
                    <a:pt x="1114" y="5302"/>
                  </a:lnTo>
                  <a:lnTo>
                    <a:pt x="1216" y="5302"/>
                  </a:lnTo>
                  <a:lnTo>
                    <a:pt x="1317" y="5302"/>
                  </a:lnTo>
                  <a:lnTo>
                    <a:pt x="1419" y="5302"/>
                  </a:lnTo>
                  <a:lnTo>
                    <a:pt x="1521" y="5301"/>
                  </a:lnTo>
                  <a:lnTo>
                    <a:pt x="1621" y="5299"/>
                  </a:lnTo>
                  <a:lnTo>
                    <a:pt x="1723" y="5297"/>
                  </a:lnTo>
                  <a:lnTo>
                    <a:pt x="1824" y="5292"/>
                  </a:lnTo>
                  <a:lnTo>
                    <a:pt x="1926" y="5286"/>
                  </a:lnTo>
                  <a:lnTo>
                    <a:pt x="2028" y="5272"/>
                  </a:lnTo>
                  <a:lnTo>
                    <a:pt x="2128" y="5254"/>
                  </a:lnTo>
                  <a:lnTo>
                    <a:pt x="2229" y="5224"/>
                  </a:lnTo>
                  <a:lnTo>
                    <a:pt x="2331" y="5181"/>
                  </a:lnTo>
                  <a:lnTo>
                    <a:pt x="2433" y="5117"/>
                  </a:lnTo>
                  <a:lnTo>
                    <a:pt x="2535" y="5027"/>
                  </a:lnTo>
                  <a:lnTo>
                    <a:pt x="2635" y="4904"/>
                  </a:lnTo>
                  <a:lnTo>
                    <a:pt x="2736" y="4739"/>
                  </a:lnTo>
                  <a:lnTo>
                    <a:pt x="2838" y="4527"/>
                  </a:lnTo>
                  <a:lnTo>
                    <a:pt x="2940" y="4260"/>
                  </a:lnTo>
                  <a:lnTo>
                    <a:pt x="3041" y="3935"/>
                  </a:lnTo>
                  <a:lnTo>
                    <a:pt x="3141" y="3553"/>
                  </a:lnTo>
                  <a:lnTo>
                    <a:pt x="3243" y="3118"/>
                  </a:lnTo>
                  <a:lnTo>
                    <a:pt x="3345" y="2643"/>
                  </a:lnTo>
                  <a:lnTo>
                    <a:pt x="3446" y="2143"/>
                  </a:lnTo>
                  <a:lnTo>
                    <a:pt x="3548" y="1639"/>
                  </a:lnTo>
                  <a:lnTo>
                    <a:pt x="3648" y="1159"/>
                  </a:lnTo>
                  <a:lnTo>
                    <a:pt x="3750" y="729"/>
                  </a:lnTo>
                  <a:lnTo>
                    <a:pt x="3852" y="378"/>
                  </a:lnTo>
                  <a:lnTo>
                    <a:pt x="3953" y="130"/>
                  </a:lnTo>
                  <a:lnTo>
                    <a:pt x="4055" y="0"/>
                  </a:lnTo>
                  <a:lnTo>
                    <a:pt x="4155" y="0"/>
                  </a:lnTo>
                  <a:lnTo>
                    <a:pt x="4257" y="130"/>
                  </a:lnTo>
                  <a:lnTo>
                    <a:pt x="4358" y="378"/>
                  </a:lnTo>
                  <a:lnTo>
                    <a:pt x="4460" y="729"/>
                  </a:lnTo>
                  <a:lnTo>
                    <a:pt x="4562" y="1159"/>
                  </a:lnTo>
                  <a:lnTo>
                    <a:pt x="4662" y="1639"/>
                  </a:lnTo>
                  <a:lnTo>
                    <a:pt x="4764" y="2143"/>
                  </a:lnTo>
                  <a:lnTo>
                    <a:pt x="4865" y="2643"/>
                  </a:lnTo>
                  <a:lnTo>
                    <a:pt x="4967" y="3118"/>
                  </a:lnTo>
                  <a:lnTo>
                    <a:pt x="5069" y="3553"/>
                  </a:lnTo>
                  <a:lnTo>
                    <a:pt x="5169" y="3935"/>
                  </a:lnTo>
                  <a:lnTo>
                    <a:pt x="5270" y="4260"/>
                  </a:lnTo>
                  <a:lnTo>
                    <a:pt x="5372" y="4527"/>
                  </a:lnTo>
                  <a:lnTo>
                    <a:pt x="5474" y="4739"/>
                  </a:lnTo>
                  <a:lnTo>
                    <a:pt x="5575" y="4904"/>
                  </a:lnTo>
                  <a:lnTo>
                    <a:pt x="5675" y="5027"/>
                  </a:lnTo>
                  <a:lnTo>
                    <a:pt x="5777" y="5117"/>
                  </a:lnTo>
                  <a:lnTo>
                    <a:pt x="5879" y="5181"/>
                  </a:lnTo>
                  <a:lnTo>
                    <a:pt x="5981" y="5224"/>
                  </a:lnTo>
                  <a:lnTo>
                    <a:pt x="6082" y="5254"/>
                  </a:lnTo>
                  <a:lnTo>
                    <a:pt x="6182" y="5272"/>
                  </a:lnTo>
                  <a:lnTo>
                    <a:pt x="6284" y="5286"/>
                  </a:lnTo>
                  <a:lnTo>
                    <a:pt x="6386" y="5292"/>
                  </a:lnTo>
                  <a:lnTo>
                    <a:pt x="6487" y="5297"/>
                  </a:lnTo>
                  <a:lnTo>
                    <a:pt x="6589" y="5299"/>
                  </a:lnTo>
                  <a:lnTo>
                    <a:pt x="6689" y="5301"/>
                  </a:lnTo>
                  <a:lnTo>
                    <a:pt x="6791" y="5302"/>
                  </a:lnTo>
                  <a:lnTo>
                    <a:pt x="6893" y="5302"/>
                  </a:lnTo>
                  <a:lnTo>
                    <a:pt x="6994" y="5302"/>
                  </a:lnTo>
                  <a:lnTo>
                    <a:pt x="7096" y="5302"/>
                  </a:lnTo>
                  <a:lnTo>
                    <a:pt x="7196" y="5302"/>
                  </a:lnTo>
                  <a:lnTo>
                    <a:pt x="7298" y="5302"/>
                  </a:lnTo>
                  <a:lnTo>
                    <a:pt x="7399" y="5302"/>
                  </a:lnTo>
                  <a:lnTo>
                    <a:pt x="7501" y="5302"/>
                  </a:lnTo>
                  <a:lnTo>
                    <a:pt x="7603" y="5302"/>
                  </a:lnTo>
                  <a:lnTo>
                    <a:pt x="7703" y="5302"/>
                  </a:lnTo>
                  <a:lnTo>
                    <a:pt x="7804" y="5302"/>
                  </a:lnTo>
                  <a:lnTo>
                    <a:pt x="7906" y="5302"/>
                  </a:lnTo>
                  <a:lnTo>
                    <a:pt x="8008" y="5302"/>
                  </a:lnTo>
                  <a:lnTo>
                    <a:pt x="8110" y="5302"/>
                  </a:lnTo>
                </a:path>
              </a:pathLst>
            </a:custGeom>
            <a:solidFill>
              <a:srgbClr val="FF5353"/>
            </a:solidFill>
            <a:ln w="33338">
              <a:solidFill>
                <a:srgbClr val="FA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0" name="Freeform 23">
              <a:extLst>
                <a:ext uri="{FF2B5EF4-FFF2-40B4-BE49-F238E27FC236}">
                  <a16:creationId xmlns:a16="http://schemas.microsoft.com/office/drawing/2014/main" id="{9F84B19D-44F0-43C0-847E-B27DBDC1C98D}"/>
                </a:ext>
              </a:extLst>
            </p:cNvPr>
            <p:cNvSpPr>
              <a:spLocks noChangeAspect="1"/>
            </p:cNvSpPr>
            <p:nvPr/>
          </p:nvSpPr>
          <p:spPr bwMode="auto">
            <a:xfrm>
              <a:off x="5050658" y="3534257"/>
              <a:ext cx="3301830" cy="2970266"/>
            </a:xfrm>
            <a:custGeom>
              <a:avLst/>
              <a:gdLst>
                <a:gd name="T0" fmla="*/ 100 w 8110"/>
                <a:gd name="T1" fmla="*/ 5302 h 5302"/>
                <a:gd name="T2" fmla="*/ 304 w 8110"/>
                <a:gd name="T3" fmla="*/ 5302 h 5302"/>
                <a:gd name="T4" fmla="*/ 507 w 8110"/>
                <a:gd name="T5" fmla="*/ 5302 h 5302"/>
                <a:gd name="T6" fmla="*/ 709 w 8110"/>
                <a:gd name="T7" fmla="*/ 5302 h 5302"/>
                <a:gd name="T8" fmla="*/ 912 w 8110"/>
                <a:gd name="T9" fmla="*/ 5302 h 5302"/>
                <a:gd name="T10" fmla="*/ 1114 w 8110"/>
                <a:gd name="T11" fmla="*/ 5302 h 5302"/>
                <a:gd name="T12" fmla="*/ 1317 w 8110"/>
                <a:gd name="T13" fmla="*/ 5302 h 5302"/>
                <a:gd name="T14" fmla="*/ 1521 w 8110"/>
                <a:gd name="T15" fmla="*/ 5301 h 5302"/>
                <a:gd name="T16" fmla="*/ 1723 w 8110"/>
                <a:gd name="T17" fmla="*/ 5297 h 5302"/>
                <a:gd name="T18" fmla="*/ 1926 w 8110"/>
                <a:gd name="T19" fmla="*/ 5286 h 5302"/>
                <a:gd name="T20" fmla="*/ 2128 w 8110"/>
                <a:gd name="T21" fmla="*/ 5254 h 5302"/>
                <a:gd name="T22" fmla="*/ 2331 w 8110"/>
                <a:gd name="T23" fmla="*/ 5181 h 5302"/>
                <a:gd name="T24" fmla="*/ 2535 w 8110"/>
                <a:gd name="T25" fmla="*/ 5027 h 5302"/>
                <a:gd name="T26" fmla="*/ 2736 w 8110"/>
                <a:gd name="T27" fmla="*/ 4739 h 5302"/>
                <a:gd name="T28" fmla="*/ 2940 w 8110"/>
                <a:gd name="T29" fmla="*/ 4260 h 5302"/>
                <a:gd name="T30" fmla="*/ 3141 w 8110"/>
                <a:gd name="T31" fmla="*/ 3553 h 5302"/>
                <a:gd name="T32" fmla="*/ 3345 w 8110"/>
                <a:gd name="T33" fmla="*/ 2643 h 5302"/>
                <a:gd name="T34" fmla="*/ 3548 w 8110"/>
                <a:gd name="T35" fmla="*/ 1639 h 5302"/>
                <a:gd name="T36" fmla="*/ 3750 w 8110"/>
                <a:gd name="T37" fmla="*/ 729 h 5302"/>
                <a:gd name="T38" fmla="*/ 3953 w 8110"/>
                <a:gd name="T39" fmla="*/ 130 h 5302"/>
                <a:gd name="T40" fmla="*/ 4155 w 8110"/>
                <a:gd name="T41" fmla="*/ 0 h 5302"/>
                <a:gd name="T42" fmla="*/ 4358 w 8110"/>
                <a:gd name="T43" fmla="*/ 378 h 5302"/>
                <a:gd name="T44" fmla="*/ 4562 w 8110"/>
                <a:gd name="T45" fmla="*/ 1159 h 5302"/>
                <a:gd name="T46" fmla="*/ 4764 w 8110"/>
                <a:gd name="T47" fmla="*/ 2143 h 5302"/>
                <a:gd name="T48" fmla="*/ 4967 w 8110"/>
                <a:gd name="T49" fmla="*/ 3118 h 5302"/>
                <a:gd name="T50" fmla="*/ 5169 w 8110"/>
                <a:gd name="T51" fmla="*/ 3935 h 5302"/>
                <a:gd name="T52" fmla="*/ 5372 w 8110"/>
                <a:gd name="T53" fmla="*/ 4527 h 5302"/>
                <a:gd name="T54" fmla="*/ 5575 w 8110"/>
                <a:gd name="T55" fmla="*/ 4904 h 5302"/>
                <a:gd name="T56" fmla="*/ 5777 w 8110"/>
                <a:gd name="T57" fmla="*/ 5117 h 5302"/>
                <a:gd name="T58" fmla="*/ 5981 w 8110"/>
                <a:gd name="T59" fmla="*/ 5224 h 5302"/>
                <a:gd name="T60" fmla="*/ 6182 w 8110"/>
                <a:gd name="T61" fmla="*/ 5272 h 5302"/>
                <a:gd name="T62" fmla="*/ 6386 w 8110"/>
                <a:gd name="T63" fmla="*/ 5292 h 5302"/>
                <a:gd name="T64" fmla="*/ 6589 w 8110"/>
                <a:gd name="T65" fmla="*/ 5299 h 5302"/>
                <a:gd name="T66" fmla="*/ 6791 w 8110"/>
                <a:gd name="T67" fmla="*/ 5302 h 5302"/>
                <a:gd name="T68" fmla="*/ 6994 w 8110"/>
                <a:gd name="T69" fmla="*/ 5302 h 5302"/>
                <a:gd name="T70" fmla="*/ 7196 w 8110"/>
                <a:gd name="T71" fmla="*/ 5302 h 5302"/>
                <a:gd name="T72" fmla="*/ 7399 w 8110"/>
                <a:gd name="T73" fmla="*/ 5302 h 5302"/>
                <a:gd name="T74" fmla="*/ 7603 w 8110"/>
                <a:gd name="T75" fmla="*/ 5302 h 5302"/>
                <a:gd name="T76" fmla="*/ 7804 w 8110"/>
                <a:gd name="T77" fmla="*/ 5302 h 5302"/>
                <a:gd name="T78" fmla="*/ 8008 w 8110"/>
                <a:gd name="T79" fmla="*/ 5302 h 5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110" h="5302">
                  <a:moveTo>
                    <a:pt x="0" y="5302"/>
                  </a:moveTo>
                  <a:lnTo>
                    <a:pt x="100" y="5302"/>
                  </a:lnTo>
                  <a:lnTo>
                    <a:pt x="202" y="5302"/>
                  </a:lnTo>
                  <a:lnTo>
                    <a:pt x="304" y="5302"/>
                  </a:lnTo>
                  <a:lnTo>
                    <a:pt x="406" y="5302"/>
                  </a:lnTo>
                  <a:lnTo>
                    <a:pt x="507" y="5302"/>
                  </a:lnTo>
                  <a:lnTo>
                    <a:pt x="607" y="5302"/>
                  </a:lnTo>
                  <a:lnTo>
                    <a:pt x="709" y="5302"/>
                  </a:lnTo>
                  <a:lnTo>
                    <a:pt x="811" y="5302"/>
                  </a:lnTo>
                  <a:lnTo>
                    <a:pt x="912" y="5302"/>
                  </a:lnTo>
                  <a:lnTo>
                    <a:pt x="1014" y="5302"/>
                  </a:lnTo>
                  <a:lnTo>
                    <a:pt x="1114" y="5302"/>
                  </a:lnTo>
                  <a:lnTo>
                    <a:pt x="1216" y="5302"/>
                  </a:lnTo>
                  <a:lnTo>
                    <a:pt x="1317" y="5302"/>
                  </a:lnTo>
                  <a:lnTo>
                    <a:pt x="1419" y="5302"/>
                  </a:lnTo>
                  <a:lnTo>
                    <a:pt x="1521" y="5301"/>
                  </a:lnTo>
                  <a:lnTo>
                    <a:pt x="1621" y="5299"/>
                  </a:lnTo>
                  <a:lnTo>
                    <a:pt x="1723" y="5297"/>
                  </a:lnTo>
                  <a:lnTo>
                    <a:pt x="1824" y="5292"/>
                  </a:lnTo>
                  <a:lnTo>
                    <a:pt x="1926" y="5286"/>
                  </a:lnTo>
                  <a:lnTo>
                    <a:pt x="2028" y="5272"/>
                  </a:lnTo>
                  <a:lnTo>
                    <a:pt x="2128" y="5254"/>
                  </a:lnTo>
                  <a:lnTo>
                    <a:pt x="2229" y="5224"/>
                  </a:lnTo>
                  <a:lnTo>
                    <a:pt x="2331" y="5181"/>
                  </a:lnTo>
                  <a:lnTo>
                    <a:pt x="2433" y="5117"/>
                  </a:lnTo>
                  <a:lnTo>
                    <a:pt x="2535" y="5027"/>
                  </a:lnTo>
                  <a:lnTo>
                    <a:pt x="2635" y="4904"/>
                  </a:lnTo>
                  <a:lnTo>
                    <a:pt x="2736" y="4739"/>
                  </a:lnTo>
                  <a:lnTo>
                    <a:pt x="2838" y="4527"/>
                  </a:lnTo>
                  <a:lnTo>
                    <a:pt x="2940" y="4260"/>
                  </a:lnTo>
                  <a:lnTo>
                    <a:pt x="3041" y="3935"/>
                  </a:lnTo>
                  <a:lnTo>
                    <a:pt x="3141" y="3553"/>
                  </a:lnTo>
                  <a:lnTo>
                    <a:pt x="3243" y="3118"/>
                  </a:lnTo>
                  <a:lnTo>
                    <a:pt x="3345" y="2643"/>
                  </a:lnTo>
                  <a:lnTo>
                    <a:pt x="3446" y="2143"/>
                  </a:lnTo>
                  <a:lnTo>
                    <a:pt x="3548" y="1639"/>
                  </a:lnTo>
                  <a:lnTo>
                    <a:pt x="3648" y="1159"/>
                  </a:lnTo>
                  <a:lnTo>
                    <a:pt x="3750" y="729"/>
                  </a:lnTo>
                  <a:lnTo>
                    <a:pt x="3852" y="378"/>
                  </a:lnTo>
                  <a:lnTo>
                    <a:pt x="3953" y="130"/>
                  </a:lnTo>
                  <a:lnTo>
                    <a:pt x="4055" y="0"/>
                  </a:lnTo>
                  <a:lnTo>
                    <a:pt x="4155" y="0"/>
                  </a:lnTo>
                  <a:lnTo>
                    <a:pt x="4257" y="130"/>
                  </a:lnTo>
                  <a:lnTo>
                    <a:pt x="4358" y="378"/>
                  </a:lnTo>
                  <a:lnTo>
                    <a:pt x="4460" y="729"/>
                  </a:lnTo>
                  <a:lnTo>
                    <a:pt x="4562" y="1159"/>
                  </a:lnTo>
                  <a:lnTo>
                    <a:pt x="4662" y="1639"/>
                  </a:lnTo>
                  <a:lnTo>
                    <a:pt x="4764" y="2143"/>
                  </a:lnTo>
                  <a:lnTo>
                    <a:pt x="4865" y="2643"/>
                  </a:lnTo>
                  <a:lnTo>
                    <a:pt x="4967" y="3118"/>
                  </a:lnTo>
                  <a:lnTo>
                    <a:pt x="5069" y="3553"/>
                  </a:lnTo>
                  <a:lnTo>
                    <a:pt x="5169" y="3935"/>
                  </a:lnTo>
                  <a:lnTo>
                    <a:pt x="5270" y="4260"/>
                  </a:lnTo>
                  <a:lnTo>
                    <a:pt x="5372" y="4527"/>
                  </a:lnTo>
                  <a:lnTo>
                    <a:pt x="5474" y="4739"/>
                  </a:lnTo>
                  <a:lnTo>
                    <a:pt x="5575" y="4904"/>
                  </a:lnTo>
                  <a:lnTo>
                    <a:pt x="5675" y="5027"/>
                  </a:lnTo>
                  <a:lnTo>
                    <a:pt x="5777" y="5117"/>
                  </a:lnTo>
                  <a:lnTo>
                    <a:pt x="5879" y="5181"/>
                  </a:lnTo>
                  <a:lnTo>
                    <a:pt x="5981" y="5224"/>
                  </a:lnTo>
                  <a:lnTo>
                    <a:pt x="6082" y="5254"/>
                  </a:lnTo>
                  <a:lnTo>
                    <a:pt x="6182" y="5272"/>
                  </a:lnTo>
                  <a:lnTo>
                    <a:pt x="6284" y="5286"/>
                  </a:lnTo>
                  <a:lnTo>
                    <a:pt x="6386" y="5292"/>
                  </a:lnTo>
                  <a:lnTo>
                    <a:pt x="6487" y="5297"/>
                  </a:lnTo>
                  <a:lnTo>
                    <a:pt x="6589" y="5299"/>
                  </a:lnTo>
                  <a:lnTo>
                    <a:pt x="6689" y="5301"/>
                  </a:lnTo>
                  <a:lnTo>
                    <a:pt x="6791" y="5302"/>
                  </a:lnTo>
                  <a:lnTo>
                    <a:pt x="6893" y="5302"/>
                  </a:lnTo>
                  <a:lnTo>
                    <a:pt x="6994" y="5302"/>
                  </a:lnTo>
                  <a:lnTo>
                    <a:pt x="7096" y="5302"/>
                  </a:lnTo>
                  <a:lnTo>
                    <a:pt x="7196" y="5302"/>
                  </a:lnTo>
                  <a:lnTo>
                    <a:pt x="7298" y="5302"/>
                  </a:lnTo>
                  <a:lnTo>
                    <a:pt x="7399" y="5302"/>
                  </a:lnTo>
                  <a:lnTo>
                    <a:pt x="7501" y="5302"/>
                  </a:lnTo>
                  <a:lnTo>
                    <a:pt x="7603" y="5302"/>
                  </a:lnTo>
                  <a:lnTo>
                    <a:pt x="7703" y="5302"/>
                  </a:lnTo>
                  <a:lnTo>
                    <a:pt x="7804" y="5302"/>
                  </a:lnTo>
                  <a:lnTo>
                    <a:pt x="7906" y="5302"/>
                  </a:lnTo>
                  <a:lnTo>
                    <a:pt x="8008" y="5302"/>
                  </a:lnTo>
                  <a:lnTo>
                    <a:pt x="8110" y="5302"/>
                  </a:lnTo>
                </a:path>
              </a:pathLst>
            </a:custGeom>
            <a:solidFill>
              <a:srgbClr val="FF3B3B"/>
            </a:solidFill>
            <a:ln w="33338">
              <a:solidFill>
                <a:srgbClr val="FF1D1D"/>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1" name="Freeform 23">
              <a:extLst>
                <a:ext uri="{FF2B5EF4-FFF2-40B4-BE49-F238E27FC236}">
                  <a16:creationId xmlns:a16="http://schemas.microsoft.com/office/drawing/2014/main" id="{A0B018EB-A7C7-4031-8394-34025858E86B}"/>
                </a:ext>
              </a:extLst>
            </p:cNvPr>
            <p:cNvSpPr>
              <a:spLocks noChangeAspect="1"/>
            </p:cNvSpPr>
            <p:nvPr/>
          </p:nvSpPr>
          <p:spPr bwMode="auto">
            <a:xfrm>
              <a:off x="4768027" y="3529206"/>
              <a:ext cx="3301830" cy="2970266"/>
            </a:xfrm>
            <a:custGeom>
              <a:avLst/>
              <a:gdLst>
                <a:gd name="T0" fmla="*/ 100 w 8110"/>
                <a:gd name="T1" fmla="*/ 5302 h 5302"/>
                <a:gd name="T2" fmla="*/ 304 w 8110"/>
                <a:gd name="T3" fmla="*/ 5302 h 5302"/>
                <a:gd name="T4" fmla="*/ 507 w 8110"/>
                <a:gd name="T5" fmla="*/ 5302 h 5302"/>
                <a:gd name="T6" fmla="*/ 709 w 8110"/>
                <a:gd name="T7" fmla="*/ 5302 h 5302"/>
                <a:gd name="T8" fmla="*/ 912 w 8110"/>
                <a:gd name="T9" fmla="*/ 5302 h 5302"/>
                <a:gd name="T10" fmla="*/ 1114 w 8110"/>
                <a:gd name="T11" fmla="*/ 5302 h 5302"/>
                <a:gd name="T12" fmla="*/ 1317 w 8110"/>
                <a:gd name="T13" fmla="*/ 5302 h 5302"/>
                <a:gd name="T14" fmla="*/ 1521 w 8110"/>
                <a:gd name="T15" fmla="*/ 5301 h 5302"/>
                <a:gd name="T16" fmla="*/ 1723 w 8110"/>
                <a:gd name="T17" fmla="*/ 5297 h 5302"/>
                <a:gd name="T18" fmla="*/ 1926 w 8110"/>
                <a:gd name="T19" fmla="*/ 5286 h 5302"/>
                <a:gd name="T20" fmla="*/ 2128 w 8110"/>
                <a:gd name="T21" fmla="*/ 5254 h 5302"/>
                <a:gd name="T22" fmla="*/ 2331 w 8110"/>
                <a:gd name="T23" fmla="*/ 5181 h 5302"/>
                <a:gd name="T24" fmla="*/ 2535 w 8110"/>
                <a:gd name="T25" fmla="*/ 5027 h 5302"/>
                <a:gd name="T26" fmla="*/ 2736 w 8110"/>
                <a:gd name="T27" fmla="*/ 4739 h 5302"/>
                <a:gd name="T28" fmla="*/ 2940 w 8110"/>
                <a:gd name="T29" fmla="*/ 4260 h 5302"/>
                <a:gd name="T30" fmla="*/ 3141 w 8110"/>
                <a:gd name="T31" fmla="*/ 3553 h 5302"/>
                <a:gd name="T32" fmla="*/ 3345 w 8110"/>
                <a:gd name="T33" fmla="*/ 2643 h 5302"/>
                <a:gd name="T34" fmla="*/ 3548 w 8110"/>
                <a:gd name="T35" fmla="*/ 1639 h 5302"/>
                <a:gd name="T36" fmla="*/ 3750 w 8110"/>
                <a:gd name="T37" fmla="*/ 729 h 5302"/>
                <a:gd name="T38" fmla="*/ 3953 w 8110"/>
                <a:gd name="T39" fmla="*/ 130 h 5302"/>
                <a:gd name="T40" fmla="*/ 4155 w 8110"/>
                <a:gd name="T41" fmla="*/ 0 h 5302"/>
                <a:gd name="T42" fmla="*/ 4358 w 8110"/>
                <a:gd name="T43" fmla="*/ 378 h 5302"/>
                <a:gd name="T44" fmla="*/ 4562 w 8110"/>
                <a:gd name="T45" fmla="*/ 1159 h 5302"/>
                <a:gd name="T46" fmla="*/ 4764 w 8110"/>
                <a:gd name="T47" fmla="*/ 2143 h 5302"/>
                <a:gd name="T48" fmla="*/ 4967 w 8110"/>
                <a:gd name="T49" fmla="*/ 3118 h 5302"/>
                <a:gd name="T50" fmla="*/ 5169 w 8110"/>
                <a:gd name="T51" fmla="*/ 3935 h 5302"/>
                <a:gd name="T52" fmla="*/ 5372 w 8110"/>
                <a:gd name="T53" fmla="*/ 4527 h 5302"/>
                <a:gd name="T54" fmla="*/ 5575 w 8110"/>
                <a:gd name="T55" fmla="*/ 4904 h 5302"/>
                <a:gd name="T56" fmla="*/ 5777 w 8110"/>
                <a:gd name="T57" fmla="*/ 5117 h 5302"/>
                <a:gd name="T58" fmla="*/ 5981 w 8110"/>
                <a:gd name="T59" fmla="*/ 5224 h 5302"/>
                <a:gd name="T60" fmla="*/ 6182 w 8110"/>
                <a:gd name="T61" fmla="*/ 5272 h 5302"/>
                <a:gd name="T62" fmla="*/ 6386 w 8110"/>
                <a:gd name="T63" fmla="*/ 5292 h 5302"/>
                <a:gd name="T64" fmla="*/ 6589 w 8110"/>
                <a:gd name="T65" fmla="*/ 5299 h 5302"/>
                <a:gd name="T66" fmla="*/ 6791 w 8110"/>
                <a:gd name="T67" fmla="*/ 5302 h 5302"/>
                <a:gd name="T68" fmla="*/ 6994 w 8110"/>
                <a:gd name="T69" fmla="*/ 5302 h 5302"/>
                <a:gd name="T70" fmla="*/ 7196 w 8110"/>
                <a:gd name="T71" fmla="*/ 5302 h 5302"/>
                <a:gd name="T72" fmla="*/ 7399 w 8110"/>
                <a:gd name="T73" fmla="*/ 5302 h 5302"/>
                <a:gd name="T74" fmla="*/ 7603 w 8110"/>
                <a:gd name="T75" fmla="*/ 5302 h 5302"/>
                <a:gd name="T76" fmla="*/ 7804 w 8110"/>
                <a:gd name="T77" fmla="*/ 5302 h 5302"/>
                <a:gd name="T78" fmla="*/ 8008 w 8110"/>
                <a:gd name="T79" fmla="*/ 5302 h 5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110" h="5302">
                  <a:moveTo>
                    <a:pt x="0" y="5302"/>
                  </a:moveTo>
                  <a:lnTo>
                    <a:pt x="100" y="5302"/>
                  </a:lnTo>
                  <a:lnTo>
                    <a:pt x="202" y="5302"/>
                  </a:lnTo>
                  <a:lnTo>
                    <a:pt x="304" y="5302"/>
                  </a:lnTo>
                  <a:lnTo>
                    <a:pt x="406" y="5302"/>
                  </a:lnTo>
                  <a:lnTo>
                    <a:pt x="507" y="5302"/>
                  </a:lnTo>
                  <a:lnTo>
                    <a:pt x="607" y="5302"/>
                  </a:lnTo>
                  <a:lnTo>
                    <a:pt x="709" y="5302"/>
                  </a:lnTo>
                  <a:lnTo>
                    <a:pt x="811" y="5302"/>
                  </a:lnTo>
                  <a:lnTo>
                    <a:pt x="912" y="5302"/>
                  </a:lnTo>
                  <a:lnTo>
                    <a:pt x="1014" y="5302"/>
                  </a:lnTo>
                  <a:lnTo>
                    <a:pt x="1114" y="5302"/>
                  </a:lnTo>
                  <a:lnTo>
                    <a:pt x="1216" y="5302"/>
                  </a:lnTo>
                  <a:lnTo>
                    <a:pt x="1317" y="5302"/>
                  </a:lnTo>
                  <a:lnTo>
                    <a:pt x="1419" y="5302"/>
                  </a:lnTo>
                  <a:lnTo>
                    <a:pt x="1521" y="5301"/>
                  </a:lnTo>
                  <a:lnTo>
                    <a:pt x="1621" y="5299"/>
                  </a:lnTo>
                  <a:lnTo>
                    <a:pt x="1723" y="5297"/>
                  </a:lnTo>
                  <a:lnTo>
                    <a:pt x="1824" y="5292"/>
                  </a:lnTo>
                  <a:lnTo>
                    <a:pt x="1926" y="5286"/>
                  </a:lnTo>
                  <a:lnTo>
                    <a:pt x="2028" y="5272"/>
                  </a:lnTo>
                  <a:lnTo>
                    <a:pt x="2128" y="5254"/>
                  </a:lnTo>
                  <a:lnTo>
                    <a:pt x="2229" y="5224"/>
                  </a:lnTo>
                  <a:lnTo>
                    <a:pt x="2331" y="5181"/>
                  </a:lnTo>
                  <a:lnTo>
                    <a:pt x="2433" y="5117"/>
                  </a:lnTo>
                  <a:lnTo>
                    <a:pt x="2535" y="5027"/>
                  </a:lnTo>
                  <a:lnTo>
                    <a:pt x="2635" y="4904"/>
                  </a:lnTo>
                  <a:lnTo>
                    <a:pt x="2736" y="4739"/>
                  </a:lnTo>
                  <a:lnTo>
                    <a:pt x="2838" y="4527"/>
                  </a:lnTo>
                  <a:lnTo>
                    <a:pt x="2940" y="4260"/>
                  </a:lnTo>
                  <a:lnTo>
                    <a:pt x="3041" y="3935"/>
                  </a:lnTo>
                  <a:lnTo>
                    <a:pt x="3141" y="3553"/>
                  </a:lnTo>
                  <a:lnTo>
                    <a:pt x="3243" y="3118"/>
                  </a:lnTo>
                  <a:lnTo>
                    <a:pt x="3345" y="2643"/>
                  </a:lnTo>
                  <a:lnTo>
                    <a:pt x="3446" y="2143"/>
                  </a:lnTo>
                  <a:lnTo>
                    <a:pt x="3548" y="1639"/>
                  </a:lnTo>
                  <a:lnTo>
                    <a:pt x="3648" y="1159"/>
                  </a:lnTo>
                  <a:lnTo>
                    <a:pt x="3750" y="729"/>
                  </a:lnTo>
                  <a:lnTo>
                    <a:pt x="3852" y="378"/>
                  </a:lnTo>
                  <a:lnTo>
                    <a:pt x="3953" y="130"/>
                  </a:lnTo>
                  <a:lnTo>
                    <a:pt x="4055" y="0"/>
                  </a:lnTo>
                  <a:lnTo>
                    <a:pt x="4155" y="0"/>
                  </a:lnTo>
                  <a:lnTo>
                    <a:pt x="4257" y="130"/>
                  </a:lnTo>
                  <a:lnTo>
                    <a:pt x="4358" y="378"/>
                  </a:lnTo>
                  <a:lnTo>
                    <a:pt x="4460" y="729"/>
                  </a:lnTo>
                  <a:lnTo>
                    <a:pt x="4562" y="1159"/>
                  </a:lnTo>
                  <a:lnTo>
                    <a:pt x="4662" y="1639"/>
                  </a:lnTo>
                  <a:lnTo>
                    <a:pt x="4764" y="2143"/>
                  </a:lnTo>
                  <a:lnTo>
                    <a:pt x="4865" y="2643"/>
                  </a:lnTo>
                  <a:lnTo>
                    <a:pt x="4967" y="3118"/>
                  </a:lnTo>
                  <a:lnTo>
                    <a:pt x="5069" y="3553"/>
                  </a:lnTo>
                  <a:lnTo>
                    <a:pt x="5169" y="3935"/>
                  </a:lnTo>
                  <a:lnTo>
                    <a:pt x="5270" y="4260"/>
                  </a:lnTo>
                  <a:lnTo>
                    <a:pt x="5372" y="4527"/>
                  </a:lnTo>
                  <a:lnTo>
                    <a:pt x="5474" y="4739"/>
                  </a:lnTo>
                  <a:lnTo>
                    <a:pt x="5575" y="4904"/>
                  </a:lnTo>
                  <a:lnTo>
                    <a:pt x="5675" y="5027"/>
                  </a:lnTo>
                  <a:lnTo>
                    <a:pt x="5777" y="5117"/>
                  </a:lnTo>
                  <a:lnTo>
                    <a:pt x="5879" y="5181"/>
                  </a:lnTo>
                  <a:lnTo>
                    <a:pt x="5981" y="5224"/>
                  </a:lnTo>
                  <a:lnTo>
                    <a:pt x="6082" y="5254"/>
                  </a:lnTo>
                  <a:lnTo>
                    <a:pt x="6182" y="5272"/>
                  </a:lnTo>
                  <a:lnTo>
                    <a:pt x="6284" y="5286"/>
                  </a:lnTo>
                  <a:lnTo>
                    <a:pt x="6386" y="5292"/>
                  </a:lnTo>
                  <a:lnTo>
                    <a:pt x="6487" y="5297"/>
                  </a:lnTo>
                  <a:lnTo>
                    <a:pt x="6589" y="5299"/>
                  </a:lnTo>
                  <a:lnTo>
                    <a:pt x="6689" y="5301"/>
                  </a:lnTo>
                  <a:lnTo>
                    <a:pt x="6791" y="5302"/>
                  </a:lnTo>
                  <a:lnTo>
                    <a:pt x="6893" y="5302"/>
                  </a:lnTo>
                  <a:lnTo>
                    <a:pt x="6994" y="5302"/>
                  </a:lnTo>
                  <a:lnTo>
                    <a:pt x="7096" y="5302"/>
                  </a:lnTo>
                  <a:lnTo>
                    <a:pt x="7196" y="5302"/>
                  </a:lnTo>
                  <a:lnTo>
                    <a:pt x="7298" y="5302"/>
                  </a:lnTo>
                  <a:lnTo>
                    <a:pt x="7399" y="5302"/>
                  </a:lnTo>
                  <a:lnTo>
                    <a:pt x="7501" y="5302"/>
                  </a:lnTo>
                  <a:lnTo>
                    <a:pt x="7603" y="5302"/>
                  </a:lnTo>
                  <a:lnTo>
                    <a:pt x="7703" y="5302"/>
                  </a:lnTo>
                  <a:lnTo>
                    <a:pt x="7804" y="5302"/>
                  </a:lnTo>
                  <a:lnTo>
                    <a:pt x="7906" y="5302"/>
                  </a:lnTo>
                  <a:lnTo>
                    <a:pt x="8008" y="5302"/>
                  </a:lnTo>
                  <a:lnTo>
                    <a:pt x="8110" y="5302"/>
                  </a:lnTo>
                </a:path>
              </a:pathLst>
            </a:custGeom>
            <a:solidFill>
              <a:srgbClr val="FF6D6D">
                <a:alpha val="58039"/>
              </a:srgbClr>
            </a:solidFill>
            <a:ln w="33338">
              <a:solidFill>
                <a:srgbClr val="FF3B3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3" name="Freeform 23">
              <a:extLst>
                <a:ext uri="{FF2B5EF4-FFF2-40B4-BE49-F238E27FC236}">
                  <a16:creationId xmlns:a16="http://schemas.microsoft.com/office/drawing/2014/main" id="{4B06CE88-1422-4351-891B-BDBADE054A1A}"/>
                </a:ext>
              </a:extLst>
            </p:cNvPr>
            <p:cNvSpPr>
              <a:spLocks noChangeAspect="1"/>
            </p:cNvSpPr>
            <p:nvPr/>
          </p:nvSpPr>
          <p:spPr bwMode="auto">
            <a:xfrm flipH="1">
              <a:off x="2247939" y="3566550"/>
              <a:ext cx="3301020" cy="2970266"/>
            </a:xfrm>
            <a:custGeom>
              <a:avLst/>
              <a:gdLst>
                <a:gd name="T0" fmla="*/ 100 w 8110"/>
                <a:gd name="T1" fmla="*/ 5302 h 5302"/>
                <a:gd name="T2" fmla="*/ 304 w 8110"/>
                <a:gd name="T3" fmla="*/ 5302 h 5302"/>
                <a:gd name="T4" fmla="*/ 507 w 8110"/>
                <a:gd name="T5" fmla="*/ 5302 h 5302"/>
                <a:gd name="T6" fmla="*/ 709 w 8110"/>
                <a:gd name="T7" fmla="*/ 5302 h 5302"/>
                <a:gd name="T8" fmla="*/ 912 w 8110"/>
                <a:gd name="T9" fmla="*/ 5302 h 5302"/>
                <a:gd name="T10" fmla="*/ 1114 w 8110"/>
                <a:gd name="T11" fmla="*/ 5302 h 5302"/>
                <a:gd name="T12" fmla="*/ 1317 w 8110"/>
                <a:gd name="T13" fmla="*/ 5302 h 5302"/>
                <a:gd name="T14" fmla="*/ 1521 w 8110"/>
                <a:gd name="T15" fmla="*/ 5301 h 5302"/>
                <a:gd name="T16" fmla="*/ 1723 w 8110"/>
                <a:gd name="T17" fmla="*/ 5297 h 5302"/>
                <a:gd name="T18" fmla="*/ 1926 w 8110"/>
                <a:gd name="T19" fmla="*/ 5286 h 5302"/>
                <a:gd name="T20" fmla="*/ 2128 w 8110"/>
                <a:gd name="T21" fmla="*/ 5254 h 5302"/>
                <a:gd name="T22" fmla="*/ 2331 w 8110"/>
                <a:gd name="T23" fmla="*/ 5181 h 5302"/>
                <a:gd name="T24" fmla="*/ 2535 w 8110"/>
                <a:gd name="T25" fmla="*/ 5027 h 5302"/>
                <a:gd name="T26" fmla="*/ 2736 w 8110"/>
                <a:gd name="T27" fmla="*/ 4739 h 5302"/>
                <a:gd name="T28" fmla="*/ 2940 w 8110"/>
                <a:gd name="T29" fmla="*/ 4260 h 5302"/>
                <a:gd name="T30" fmla="*/ 3141 w 8110"/>
                <a:gd name="T31" fmla="*/ 3553 h 5302"/>
                <a:gd name="T32" fmla="*/ 3345 w 8110"/>
                <a:gd name="T33" fmla="*/ 2643 h 5302"/>
                <a:gd name="T34" fmla="*/ 3548 w 8110"/>
                <a:gd name="T35" fmla="*/ 1639 h 5302"/>
                <a:gd name="T36" fmla="*/ 3750 w 8110"/>
                <a:gd name="T37" fmla="*/ 729 h 5302"/>
                <a:gd name="T38" fmla="*/ 3953 w 8110"/>
                <a:gd name="T39" fmla="*/ 130 h 5302"/>
                <a:gd name="T40" fmla="*/ 4155 w 8110"/>
                <a:gd name="T41" fmla="*/ 0 h 5302"/>
                <a:gd name="T42" fmla="*/ 4358 w 8110"/>
                <a:gd name="T43" fmla="*/ 378 h 5302"/>
                <a:gd name="T44" fmla="*/ 4562 w 8110"/>
                <a:gd name="T45" fmla="*/ 1159 h 5302"/>
                <a:gd name="T46" fmla="*/ 4764 w 8110"/>
                <a:gd name="T47" fmla="*/ 2143 h 5302"/>
                <a:gd name="T48" fmla="*/ 4967 w 8110"/>
                <a:gd name="T49" fmla="*/ 3118 h 5302"/>
                <a:gd name="T50" fmla="*/ 5169 w 8110"/>
                <a:gd name="T51" fmla="*/ 3935 h 5302"/>
                <a:gd name="T52" fmla="*/ 5372 w 8110"/>
                <a:gd name="T53" fmla="*/ 4527 h 5302"/>
                <a:gd name="T54" fmla="*/ 5575 w 8110"/>
                <a:gd name="T55" fmla="*/ 4904 h 5302"/>
                <a:gd name="T56" fmla="*/ 5777 w 8110"/>
                <a:gd name="T57" fmla="*/ 5117 h 5302"/>
                <a:gd name="T58" fmla="*/ 5981 w 8110"/>
                <a:gd name="T59" fmla="*/ 5224 h 5302"/>
                <a:gd name="T60" fmla="*/ 6182 w 8110"/>
                <a:gd name="T61" fmla="*/ 5272 h 5302"/>
                <a:gd name="T62" fmla="*/ 6386 w 8110"/>
                <a:gd name="T63" fmla="*/ 5292 h 5302"/>
                <a:gd name="T64" fmla="*/ 6589 w 8110"/>
                <a:gd name="T65" fmla="*/ 5299 h 5302"/>
                <a:gd name="T66" fmla="*/ 6791 w 8110"/>
                <a:gd name="T67" fmla="*/ 5302 h 5302"/>
                <a:gd name="T68" fmla="*/ 6994 w 8110"/>
                <a:gd name="T69" fmla="*/ 5302 h 5302"/>
                <a:gd name="T70" fmla="*/ 7196 w 8110"/>
                <a:gd name="T71" fmla="*/ 5302 h 5302"/>
                <a:gd name="T72" fmla="*/ 7399 w 8110"/>
                <a:gd name="T73" fmla="*/ 5302 h 5302"/>
                <a:gd name="T74" fmla="*/ 7603 w 8110"/>
                <a:gd name="T75" fmla="*/ 5302 h 5302"/>
                <a:gd name="T76" fmla="*/ 7804 w 8110"/>
                <a:gd name="T77" fmla="*/ 5302 h 5302"/>
                <a:gd name="T78" fmla="*/ 8008 w 8110"/>
                <a:gd name="T79" fmla="*/ 5302 h 5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110" h="5302">
                  <a:moveTo>
                    <a:pt x="0" y="5302"/>
                  </a:moveTo>
                  <a:lnTo>
                    <a:pt x="100" y="5302"/>
                  </a:lnTo>
                  <a:lnTo>
                    <a:pt x="202" y="5302"/>
                  </a:lnTo>
                  <a:lnTo>
                    <a:pt x="304" y="5302"/>
                  </a:lnTo>
                  <a:lnTo>
                    <a:pt x="406" y="5302"/>
                  </a:lnTo>
                  <a:lnTo>
                    <a:pt x="507" y="5302"/>
                  </a:lnTo>
                  <a:lnTo>
                    <a:pt x="607" y="5302"/>
                  </a:lnTo>
                  <a:lnTo>
                    <a:pt x="709" y="5302"/>
                  </a:lnTo>
                  <a:lnTo>
                    <a:pt x="811" y="5302"/>
                  </a:lnTo>
                  <a:lnTo>
                    <a:pt x="912" y="5302"/>
                  </a:lnTo>
                  <a:lnTo>
                    <a:pt x="1014" y="5302"/>
                  </a:lnTo>
                  <a:lnTo>
                    <a:pt x="1114" y="5302"/>
                  </a:lnTo>
                  <a:lnTo>
                    <a:pt x="1216" y="5302"/>
                  </a:lnTo>
                  <a:lnTo>
                    <a:pt x="1317" y="5302"/>
                  </a:lnTo>
                  <a:lnTo>
                    <a:pt x="1419" y="5302"/>
                  </a:lnTo>
                  <a:lnTo>
                    <a:pt x="1521" y="5301"/>
                  </a:lnTo>
                  <a:lnTo>
                    <a:pt x="1621" y="5299"/>
                  </a:lnTo>
                  <a:lnTo>
                    <a:pt x="1723" y="5297"/>
                  </a:lnTo>
                  <a:lnTo>
                    <a:pt x="1824" y="5292"/>
                  </a:lnTo>
                  <a:lnTo>
                    <a:pt x="1926" y="5286"/>
                  </a:lnTo>
                  <a:lnTo>
                    <a:pt x="2028" y="5272"/>
                  </a:lnTo>
                  <a:lnTo>
                    <a:pt x="2128" y="5254"/>
                  </a:lnTo>
                  <a:lnTo>
                    <a:pt x="2229" y="5224"/>
                  </a:lnTo>
                  <a:lnTo>
                    <a:pt x="2331" y="5181"/>
                  </a:lnTo>
                  <a:lnTo>
                    <a:pt x="2433" y="5117"/>
                  </a:lnTo>
                  <a:lnTo>
                    <a:pt x="2535" y="5027"/>
                  </a:lnTo>
                  <a:lnTo>
                    <a:pt x="2635" y="4904"/>
                  </a:lnTo>
                  <a:lnTo>
                    <a:pt x="2736" y="4739"/>
                  </a:lnTo>
                  <a:lnTo>
                    <a:pt x="2838" y="4527"/>
                  </a:lnTo>
                  <a:lnTo>
                    <a:pt x="2940" y="4260"/>
                  </a:lnTo>
                  <a:lnTo>
                    <a:pt x="3041" y="3935"/>
                  </a:lnTo>
                  <a:lnTo>
                    <a:pt x="3141" y="3553"/>
                  </a:lnTo>
                  <a:lnTo>
                    <a:pt x="3243" y="3118"/>
                  </a:lnTo>
                  <a:lnTo>
                    <a:pt x="3345" y="2643"/>
                  </a:lnTo>
                  <a:lnTo>
                    <a:pt x="3446" y="2143"/>
                  </a:lnTo>
                  <a:lnTo>
                    <a:pt x="3548" y="1639"/>
                  </a:lnTo>
                  <a:lnTo>
                    <a:pt x="3648" y="1159"/>
                  </a:lnTo>
                  <a:lnTo>
                    <a:pt x="3750" y="729"/>
                  </a:lnTo>
                  <a:lnTo>
                    <a:pt x="3852" y="378"/>
                  </a:lnTo>
                  <a:lnTo>
                    <a:pt x="3953" y="130"/>
                  </a:lnTo>
                  <a:lnTo>
                    <a:pt x="4055" y="0"/>
                  </a:lnTo>
                  <a:lnTo>
                    <a:pt x="4155" y="0"/>
                  </a:lnTo>
                  <a:lnTo>
                    <a:pt x="4257" y="130"/>
                  </a:lnTo>
                  <a:lnTo>
                    <a:pt x="4358" y="378"/>
                  </a:lnTo>
                  <a:lnTo>
                    <a:pt x="4460" y="729"/>
                  </a:lnTo>
                  <a:lnTo>
                    <a:pt x="4562" y="1159"/>
                  </a:lnTo>
                  <a:lnTo>
                    <a:pt x="4662" y="1639"/>
                  </a:lnTo>
                  <a:lnTo>
                    <a:pt x="4764" y="2143"/>
                  </a:lnTo>
                  <a:lnTo>
                    <a:pt x="4865" y="2643"/>
                  </a:lnTo>
                  <a:lnTo>
                    <a:pt x="4967" y="3118"/>
                  </a:lnTo>
                  <a:lnTo>
                    <a:pt x="5069" y="3553"/>
                  </a:lnTo>
                  <a:lnTo>
                    <a:pt x="5169" y="3935"/>
                  </a:lnTo>
                  <a:lnTo>
                    <a:pt x="5270" y="4260"/>
                  </a:lnTo>
                  <a:lnTo>
                    <a:pt x="5372" y="4527"/>
                  </a:lnTo>
                  <a:lnTo>
                    <a:pt x="5474" y="4739"/>
                  </a:lnTo>
                  <a:lnTo>
                    <a:pt x="5575" y="4904"/>
                  </a:lnTo>
                  <a:lnTo>
                    <a:pt x="5675" y="5027"/>
                  </a:lnTo>
                  <a:lnTo>
                    <a:pt x="5777" y="5117"/>
                  </a:lnTo>
                  <a:lnTo>
                    <a:pt x="5879" y="5181"/>
                  </a:lnTo>
                  <a:lnTo>
                    <a:pt x="5981" y="5224"/>
                  </a:lnTo>
                  <a:lnTo>
                    <a:pt x="6082" y="5254"/>
                  </a:lnTo>
                  <a:lnTo>
                    <a:pt x="6182" y="5272"/>
                  </a:lnTo>
                  <a:lnTo>
                    <a:pt x="6284" y="5286"/>
                  </a:lnTo>
                  <a:lnTo>
                    <a:pt x="6386" y="5292"/>
                  </a:lnTo>
                  <a:lnTo>
                    <a:pt x="6487" y="5297"/>
                  </a:lnTo>
                  <a:lnTo>
                    <a:pt x="6589" y="5299"/>
                  </a:lnTo>
                  <a:lnTo>
                    <a:pt x="6689" y="5301"/>
                  </a:lnTo>
                  <a:lnTo>
                    <a:pt x="6791" y="5302"/>
                  </a:lnTo>
                  <a:lnTo>
                    <a:pt x="6893" y="5302"/>
                  </a:lnTo>
                  <a:lnTo>
                    <a:pt x="6994" y="5302"/>
                  </a:lnTo>
                  <a:lnTo>
                    <a:pt x="7096" y="5302"/>
                  </a:lnTo>
                  <a:lnTo>
                    <a:pt x="7196" y="5302"/>
                  </a:lnTo>
                  <a:lnTo>
                    <a:pt x="7298" y="5302"/>
                  </a:lnTo>
                  <a:lnTo>
                    <a:pt x="7399" y="5302"/>
                  </a:lnTo>
                  <a:lnTo>
                    <a:pt x="7501" y="5302"/>
                  </a:lnTo>
                  <a:lnTo>
                    <a:pt x="7603" y="5302"/>
                  </a:lnTo>
                  <a:lnTo>
                    <a:pt x="7703" y="5302"/>
                  </a:lnTo>
                  <a:lnTo>
                    <a:pt x="7804" y="5302"/>
                  </a:lnTo>
                  <a:lnTo>
                    <a:pt x="7906" y="5302"/>
                  </a:lnTo>
                  <a:lnTo>
                    <a:pt x="8008" y="5302"/>
                  </a:lnTo>
                  <a:lnTo>
                    <a:pt x="8110" y="5302"/>
                  </a:lnTo>
                </a:path>
              </a:pathLst>
            </a:custGeom>
            <a:solidFill>
              <a:srgbClr val="760000"/>
            </a:solidFill>
            <a:ln w="33338">
              <a:solidFill>
                <a:srgbClr val="76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5" name="Freeform 23">
              <a:extLst>
                <a:ext uri="{FF2B5EF4-FFF2-40B4-BE49-F238E27FC236}">
                  <a16:creationId xmlns:a16="http://schemas.microsoft.com/office/drawing/2014/main" id="{28416AC4-493B-483D-9E9A-2D5B3B3D795F}"/>
                </a:ext>
              </a:extLst>
            </p:cNvPr>
            <p:cNvSpPr>
              <a:spLocks noChangeAspect="1"/>
            </p:cNvSpPr>
            <p:nvPr/>
          </p:nvSpPr>
          <p:spPr bwMode="auto">
            <a:xfrm flipH="1">
              <a:off x="2860161" y="3571110"/>
              <a:ext cx="3301020" cy="2970266"/>
            </a:xfrm>
            <a:custGeom>
              <a:avLst/>
              <a:gdLst>
                <a:gd name="T0" fmla="*/ 100 w 8110"/>
                <a:gd name="T1" fmla="*/ 5302 h 5302"/>
                <a:gd name="T2" fmla="*/ 304 w 8110"/>
                <a:gd name="T3" fmla="*/ 5302 h 5302"/>
                <a:gd name="T4" fmla="*/ 507 w 8110"/>
                <a:gd name="T5" fmla="*/ 5302 h 5302"/>
                <a:gd name="T6" fmla="*/ 709 w 8110"/>
                <a:gd name="T7" fmla="*/ 5302 h 5302"/>
                <a:gd name="T8" fmla="*/ 912 w 8110"/>
                <a:gd name="T9" fmla="*/ 5302 h 5302"/>
                <a:gd name="T10" fmla="*/ 1114 w 8110"/>
                <a:gd name="T11" fmla="*/ 5302 h 5302"/>
                <a:gd name="T12" fmla="*/ 1317 w 8110"/>
                <a:gd name="T13" fmla="*/ 5302 h 5302"/>
                <a:gd name="T14" fmla="*/ 1521 w 8110"/>
                <a:gd name="T15" fmla="*/ 5301 h 5302"/>
                <a:gd name="T16" fmla="*/ 1723 w 8110"/>
                <a:gd name="T17" fmla="*/ 5297 h 5302"/>
                <a:gd name="T18" fmla="*/ 1926 w 8110"/>
                <a:gd name="T19" fmla="*/ 5286 h 5302"/>
                <a:gd name="T20" fmla="*/ 2128 w 8110"/>
                <a:gd name="T21" fmla="*/ 5254 h 5302"/>
                <a:gd name="T22" fmla="*/ 2331 w 8110"/>
                <a:gd name="T23" fmla="*/ 5181 h 5302"/>
                <a:gd name="T24" fmla="*/ 2535 w 8110"/>
                <a:gd name="T25" fmla="*/ 5027 h 5302"/>
                <a:gd name="T26" fmla="*/ 2736 w 8110"/>
                <a:gd name="T27" fmla="*/ 4739 h 5302"/>
                <a:gd name="T28" fmla="*/ 2940 w 8110"/>
                <a:gd name="T29" fmla="*/ 4260 h 5302"/>
                <a:gd name="T30" fmla="*/ 3141 w 8110"/>
                <a:gd name="T31" fmla="*/ 3553 h 5302"/>
                <a:gd name="T32" fmla="*/ 3345 w 8110"/>
                <a:gd name="T33" fmla="*/ 2643 h 5302"/>
                <a:gd name="T34" fmla="*/ 3548 w 8110"/>
                <a:gd name="T35" fmla="*/ 1639 h 5302"/>
                <a:gd name="T36" fmla="*/ 3750 w 8110"/>
                <a:gd name="T37" fmla="*/ 729 h 5302"/>
                <a:gd name="T38" fmla="*/ 3953 w 8110"/>
                <a:gd name="T39" fmla="*/ 130 h 5302"/>
                <a:gd name="T40" fmla="*/ 4155 w 8110"/>
                <a:gd name="T41" fmla="*/ 0 h 5302"/>
                <a:gd name="T42" fmla="*/ 4358 w 8110"/>
                <a:gd name="T43" fmla="*/ 378 h 5302"/>
                <a:gd name="T44" fmla="*/ 4562 w 8110"/>
                <a:gd name="T45" fmla="*/ 1159 h 5302"/>
                <a:gd name="T46" fmla="*/ 4764 w 8110"/>
                <a:gd name="T47" fmla="*/ 2143 h 5302"/>
                <a:gd name="T48" fmla="*/ 4967 w 8110"/>
                <a:gd name="T49" fmla="*/ 3118 h 5302"/>
                <a:gd name="T50" fmla="*/ 5169 w 8110"/>
                <a:gd name="T51" fmla="*/ 3935 h 5302"/>
                <a:gd name="T52" fmla="*/ 5372 w 8110"/>
                <a:gd name="T53" fmla="*/ 4527 h 5302"/>
                <a:gd name="T54" fmla="*/ 5575 w 8110"/>
                <a:gd name="T55" fmla="*/ 4904 h 5302"/>
                <a:gd name="T56" fmla="*/ 5777 w 8110"/>
                <a:gd name="T57" fmla="*/ 5117 h 5302"/>
                <a:gd name="T58" fmla="*/ 5981 w 8110"/>
                <a:gd name="T59" fmla="*/ 5224 h 5302"/>
                <a:gd name="T60" fmla="*/ 6182 w 8110"/>
                <a:gd name="T61" fmla="*/ 5272 h 5302"/>
                <a:gd name="T62" fmla="*/ 6386 w 8110"/>
                <a:gd name="T63" fmla="*/ 5292 h 5302"/>
                <a:gd name="T64" fmla="*/ 6589 w 8110"/>
                <a:gd name="T65" fmla="*/ 5299 h 5302"/>
                <a:gd name="T66" fmla="*/ 6791 w 8110"/>
                <a:gd name="T67" fmla="*/ 5302 h 5302"/>
                <a:gd name="T68" fmla="*/ 6994 w 8110"/>
                <a:gd name="T69" fmla="*/ 5302 h 5302"/>
                <a:gd name="T70" fmla="*/ 7196 w 8110"/>
                <a:gd name="T71" fmla="*/ 5302 h 5302"/>
                <a:gd name="T72" fmla="*/ 7399 w 8110"/>
                <a:gd name="T73" fmla="*/ 5302 h 5302"/>
                <a:gd name="T74" fmla="*/ 7603 w 8110"/>
                <a:gd name="T75" fmla="*/ 5302 h 5302"/>
                <a:gd name="T76" fmla="*/ 7804 w 8110"/>
                <a:gd name="T77" fmla="*/ 5302 h 5302"/>
                <a:gd name="T78" fmla="*/ 8008 w 8110"/>
                <a:gd name="T79" fmla="*/ 5302 h 5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110" h="5302">
                  <a:moveTo>
                    <a:pt x="0" y="5302"/>
                  </a:moveTo>
                  <a:lnTo>
                    <a:pt x="100" y="5302"/>
                  </a:lnTo>
                  <a:lnTo>
                    <a:pt x="202" y="5302"/>
                  </a:lnTo>
                  <a:lnTo>
                    <a:pt x="304" y="5302"/>
                  </a:lnTo>
                  <a:lnTo>
                    <a:pt x="406" y="5302"/>
                  </a:lnTo>
                  <a:lnTo>
                    <a:pt x="507" y="5302"/>
                  </a:lnTo>
                  <a:lnTo>
                    <a:pt x="607" y="5302"/>
                  </a:lnTo>
                  <a:lnTo>
                    <a:pt x="709" y="5302"/>
                  </a:lnTo>
                  <a:lnTo>
                    <a:pt x="811" y="5302"/>
                  </a:lnTo>
                  <a:lnTo>
                    <a:pt x="912" y="5302"/>
                  </a:lnTo>
                  <a:lnTo>
                    <a:pt x="1014" y="5302"/>
                  </a:lnTo>
                  <a:lnTo>
                    <a:pt x="1114" y="5302"/>
                  </a:lnTo>
                  <a:lnTo>
                    <a:pt x="1216" y="5302"/>
                  </a:lnTo>
                  <a:lnTo>
                    <a:pt x="1317" y="5302"/>
                  </a:lnTo>
                  <a:lnTo>
                    <a:pt x="1419" y="5302"/>
                  </a:lnTo>
                  <a:lnTo>
                    <a:pt x="1521" y="5301"/>
                  </a:lnTo>
                  <a:lnTo>
                    <a:pt x="1621" y="5299"/>
                  </a:lnTo>
                  <a:lnTo>
                    <a:pt x="1723" y="5297"/>
                  </a:lnTo>
                  <a:lnTo>
                    <a:pt x="1824" y="5292"/>
                  </a:lnTo>
                  <a:lnTo>
                    <a:pt x="1926" y="5286"/>
                  </a:lnTo>
                  <a:lnTo>
                    <a:pt x="2028" y="5272"/>
                  </a:lnTo>
                  <a:lnTo>
                    <a:pt x="2128" y="5254"/>
                  </a:lnTo>
                  <a:lnTo>
                    <a:pt x="2229" y="5224"/>
                  </a:lnTo>
                  <a:lnTo>
                    <a:pt x="2331" y="5181"/>
                  </a:lnTo>
                  <a:lnTo>
                    <a:pt x="2433" y="5117"/>
                  </a:lnTo>
                  <a:lnTo>
                    <a:pt x="2535" y="5027"/>
                  </a:lnTo>
                  <a:lnTo>
                    <a:pt x="2635" y="4904"/>
                  </a:lnTo>
                  <a:lnTo>
                    <a:pt x="2736" y="4739"/>
                  </a:lnTo>
                  <a:lnTo>
                    <a:pt x="2838" y="4527"/>
                  </a:lnTo>
                  <a:lnTo>
                    <a:pt x="2940" y="4260"/>
                  </a:lnTo>
                  <a:lnTo>
                    <a:pt x="3041" y="3935"/>
                  </a:lnTo>
                  <a:lnTo>
                    <a:pt x="3141" y="3553"/>
                  </a:lnTo>
                  <a:lnTo>
                    <a:pt x="3243" y="3118"/>
                  </a:lnTo>
                  <a:lnTo>
                    <a:pt x="3345" y="2643"/>
                  </a:lnTo>
                  <a:lnTo>
                    <a:pt x="3446" y="2143"/>
                  </a:lnTo>
                  <a:lnTo>
                    <a:pt x="3548" y="1639"/>
                  </a:lnTo>
                  <a:lnTo>
                    <a:pt x="3648" y="1159"/>
                  </a:lnTo>
                  <a:lnTo>
                    <a:pt x="3750" y="729"/>
                  </a:lnTo>
                  <a:lnTo>
                    <a:pt x="3852" y="378"/>
                  </a:lnTo>
                  <a:lnTo>
                    <a:pt x="3953" y="130"/>
                  </a:lnTo>
                  <a:lnTo>
                    <a:pt x="4055" y="0"/>
                  </a:lnTo>
                  <a:lnTo>
                    <a:pt x="4155" y="0"/>
                  </a:lnTo>
                  <a:lnTo>
                    <a:pt x="4257" y="130"/>
                  </a:lnTo>
                  <a:lnTo>
                    <a:pt x="4358" y="378"/>
                  </a:lnTo>
                  <a:lnTo>
                    <a:pt x="4460" y="729"/>
                  </a:lnTo>
                  <a:lnTo>
                    <a:pt x="4562" y="1159"/>
                  </a:lnTo>
                  <a:lnTo>
                    <a:pt x="4662" y="1639"/>
                  </a:lnTo>
                  <a:lnTo>
                    <a:pt x="4764" y="2143"/>
                  </a:lnTo>
                  <a:lnTo>
                    <a:pt x="4865" y="2643"/>
                  </a:lnTo>
                  <a:lnTo>
                    <a:pt x="4967" y="3118"/>
                  </a:lnTo>
                  <a:lnTo>
                    <a:pt x="5069" y="3553"/>
                  </a:lnTo>
                  <a:lnTo>
                    <a:pt x="5169" y="3935"/>
                  </a:lnTo>
                  <a:lnTo>
                    <a:pt x="5270" y="4260"/>
                  </a:lnTo>
                  <a:lnTo>
                    <a:pt x="5372" y="4527"/>
                  </a:lnTo>
                  <a:lnTo>
                    <a:pt x="5474" y="4739"/>
                  </a:lnTo>
                  <a:lnTo>
                    <a:pt x="5575" y="4904"/>
                  </a:lnTo>
                  <a:lnTo>
                    <a:pt x="5675" y="5027"/>
                  </a:lnTo>
                  <a:lnTo>
                    <a:pt x="5777" y="5117"/>
                  </a:lnTo>
                  <a:lnTo>
                    <a:pt x="5879" y="5181"/>
                  </a:lnTo>
                  <a:lnTo>
                    <a:pt x="5981" y="5224"/>
                  </a:lnTo>
                  <a:lnTo>
                    <a:pt x="6082" y="5254"/>
                  </a:lnTo>
                  <a:lnTo>
                    <a:pt x="6182" y="5272"/>
                  </a:lnTo>
                  <a:lnTo>
                    <a:pt x="6284" y="5286"/>
                  </a:lnTo>
                  <a:lnTo>
                    <a:pt x="6386" y="5292"/>
                  </a:lnTo>
                  <a:lnTo>
                    <a:pt x="6487" y="5297"/>
                  </a:lnTo>
                  <a:lnTo>
                    <a:pt x="6589" y="5299"/>
                  </a:lnTo>
                  <a:lnTo>
                    <a:pt x="6689" y="5301"/>
                  </a:lnTo>
                  <a:lnTo>
                    <a:pt x="6791" y="5302"/>
                  </a:lnTo>
                  <a:lnTo>
                    <a:pt x="6893" y="5302"/>
                  </a:lnTo>
                  <a:lnTo>
                    <a:pt x="6994" y="5302"/>
                  </a:lnTo>
                  <a:lnTo>
                    <a:pt x="7096" y="5302"/>
                  </a:lnTo>
                  <a:lnTo>
                    <a:pt x="7196" y="5302"/>
                  </a:lnTo>
                  <a:lnTo>
                    <a:pt x="7298" y="5302"/>
                  </a:lnTo>
                  <a:lnTo>
                    <a:pt x="7399" y="5302"/>
                  </a:lnTo>
                  <a:lnTo>
                    <a:pt x="7501" y="5302"/>
                  </a:lnTo>
                  <a:lnTo>
                    <a:pt x="7603" y="5302"/>
                  </a:lnTo>
                  <a:lnTo>
                    <a:pt x="7703" y="5302"/>
                  </a:lnTo>
                  <a:lnTo>
                    <a:pt x="7804" y="5302"/>
                  </a:lnTo>
                  <a:lnTo>
                    <a:pt x="7906" y="5302"/>
                  </a:lnTo>
                  <a:lnTo>
                    <a:pt x="8008" y="5302"/>
                  </a:lnTo>
                  <a:lnTo>
                    <a:pt x="8110" y="5302"/>
                  </a:lnTo>
                </a:path>
              </a:pathLst>
            </a:custGeom>
            <a:solidFill>
              <a:srgbClr val="DA0000"/>
            </a:solidFill>
            <a:ln w="33338">
              <a:solidFill>
                <a:srgbClr val="DA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6" name="Freeform 23">
              <a:extLst>
                <a:ext uri="{FF2B5EF4-FFF2-40B4-BE49-F238E27FC236}">
                  <a16:creationId xmlns:a16="http://schemas.microsoft.com/office/drawing/2014/main" id="{C72FA5E5-EE81-44D8-8C5A-1BD7B57A47EA}"/>
                </a:ext>
              </a:extLst>
            </p:cNvPr>
            <p:cNvSpPr>
              <a:spLocks noChangeAspect="1"/>
            </p:cNvSpPr>
            <p:nvPr/>
          </p:nvSpPr>
          <p:spPr bwMode="auto">
            <a:xfrm flipH="1">
              <a:off x="3455762" y="3556659"/>
              <a:ext cx="3301020" cy="2970266"/>
            </a:xfrm>
            <a:custGeom>
              <a:avLst/>
              <a:gdLst>
                <a:gd name="T0" fmla="*/ 100 w 8110"/>
                <a:gd name="T1" fmla="*/ 5302 h 5302"/>
                <a:gd name="T2" fmla="*/ 304 w 8110"/>
                <a:gd name="T3" fmla="*/ 5302 h 5302"/>
                <a:gd name="T4" fmla="*/ 507 w 8110"/>
                <a:gd name="T5" fmla="*/ 5302 h 5302"/>
                <a:gd name="T6" fmla="*/ 709 w 8110"/>
                <a:gd name="T7" fmla="*/ 5302 h 5302"/>
                <a:gd name="T8" fmla="*/ 912 w 8110"/>
                <a:gd name="T9" fmla="*/ 5302 h 5302"/>
                <a:gd name="T10" fmla="*/ 1114 w 8110"/>
                <a:gd name="T11" fmla="*/ 5302 h 5302"/>
                <a:gd name="T12" fmla="*/ 1317 w 8110"/>
                <a:gd name="T13" fmla="*/ 5302 h 5302"/>
                <a:gd name="T14" fmla="*/ 1521 w 8110"/>
                <a:gd name="T15" fmla="*/ 5301 h 5302"/>
                <a:gd name="T16" fmla="*/ 1723 w 8110"/>
                <a:gd name="T17" fmla="*/ 5297 h 5302"/>
                <a:gd name="T18" fmla="*/ 1926 w 8110"/>
                <a:gd name="T19" fmla="*/ 5286 h 5302"/>
                <a:gd name="T20" fmla="*/ 2128 w 8110"/>
                <a:gd name="T21" fmla="*/ 5254 h 5302"/>
                <a:gd name="T22" fmla="*/ 2331 w 8110"/>
                <a:gd name="T23" fmla="*/ 5181 h 5302"/>
                <a:gd name="T24" fmla="*/ 2535 w 8110"/>
                <a:gd name="T25" fmla="*/ 5027 h 5302"/>
                <a:gd name="T26" fmla="*/ 2736 w 8110"/>
                <a:gd name="T27" fmla="*/ 4739 h 5302"/>
                <a:gd name="T28" fmla="*/ 2940 w 8110"/>
                <a:gd name="T29" fmla="*/ 4260 h 5302"/>
                <a:gd name="T30" fmla="*/ 3141 w 8110"/>
                <a:gd name="T31" fmla="*/ 3553 h 5302"/>
                <a:gd name="T32" fmla="*/ 3345 w 8110"/>
                <a:gd name="T33" fmla="*/ 2643 h 5302"/>
                <a:gd name="T34" fmla="*/ 3548 w 8110"/>
                <a:gd name="T35" fmla="*/ 1639 h 5302"/>
                <a:gd name="T36" fmla="*/ 3750 w 8110"/>
                <a:gd name="T37" fmla="*/ 729 h 5302"/>
                <a:gd name="T38" fmla="*/ 3953 w 8110"/>
                <a:gd name="T39" fmla="*/ 130 h 5302"/>
                <a:gd name="T40" fmla="*/ 4155 w 8110"/>
                <a:gd name="T41" fmla="*/ 0 h 5302"/>
                <a:gd name="T42" fmla="*/ 4358 w 8110"/>
                <a:gd name="T43" fmla="*/ 378 h 5302"/>
                <a:gd name="T44" fmla="*/ 4562 w 8110"/>
                <a:gd name="T45" fmla="*/ 1159 h 5302"/>
                <a:gd name="T46" fmla="*/ 4764 w 8110"/>
                <a:gd name="T47" fmla="*/ 2143 h 5302"/>
                <a:gd name="T48" fmla="*/ 4967 w 8110"/>
                <a:gd name="T49" fmla="*/ 3118 h 5302"/>
                <a:gd name="T50" fmla="*/ 5169 w 8110"/>
                <a:gd name="T51" fmla="*/ 3935 h 5302"/>
                <a:gd name="T52" fmla="*/ 5372 w 8110"/>
                <a:gd name="T53" fmla="*/ 4527 h 5302"/>
                <a:gd name="T54" fmla="*/ 5575 w 8110"/>
                <a:gd name="T55" fmla="*/ 4904 h 5302"/>
                <a:gd name="T56" fmla="*/ 5777 w 8110"/>
                <a:gd name="T57" fmla="*/ 5117 h 5302"/>
                <a:gd name="T58" fmla="*/ 5981 w 8110"/>
                <a:gd name="T59" fmla="*/ 5224 h 5302"/>
                <a:gd name="T60" fmla="*/ 6182 w 8110"/>
                <a:gd name="T61" fmla="*/ 5272 h 5302"/>
                <a:gd name="T62" fmla="*/ 6386 w 8110"/>
                <a:gd name="T63" fmla="*/ 5292 h 5302"/>
                <a:gd name="T64" fmla="*/ 6589 w 8110"/>
                <a:gd name="T65" fmla="*/ 5299 h 5302"/>
                <a:gd name="T66" fmla="*/ 6791 w 8110"/>
                <a:gd name="T67" fmla="*/ 5302 h 5302"/>
                <a:gd name="T68" fmla="*/ 6994 w 8110"/>
                <a:gd name="T69" fmla="*/ 5302 h 5302"/>
                <a:gd name="T70" fmla="*/ 7196 w 8110"/>
                <a:gd name="T71" fmla="*/ 5302 h 5302"/>
                <a:gd name="T72" fmla="*/ 7399 w 8110"/>
                <a:gd name="T73" fmla="*/ 5302 h 5302"/>
                <a:gd name="T74" fmla="*/ 7603 w 8110"/>
                <a:gd name="T75" fmla="*/ 5302 h 5302"/>
                <a:gd name="T76" fmla="*/ 7804 w 8110"/>
                <a:gd name="T77" fmla="*/ 5302 h 5302"/>
                <a:gd name="T78" fmla="*/ 8008 w 8110"/>
                <a:gd name="T79" fmla="*/ 5302 h 5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110" h="5302">
                  <a:moveTo>
                    <a:pt x="0" y="5302"/>
                  </a:moveTo>
                  <a:lnTo>
                    <a:pt x="100" y="5302"/>
                  </a:lnTo>
                  <a:lnTo>
                    <a:pt x="202" y="5302"/>
                  </a:lnTo>
                  <a:lnTo>
                    <a:pt x="304" y="5302"/>
                  </a:lnTo>
                  <a:lnTo>
                    <a:pt x="406" y="5302"/>
                  </a:lnTo>
                  <a:lnTo>
                    <a:pt x="507" y="5302"/>
                  </a:lnTo>
                  <a:lnTo>
                    <a:pt x="607" y="5302"/>
                  </a:lnTo>
                  <a:lnTo>
                    <a:pt x="709" y="5302"/>
                  </a:lnTo>
                  <a:lnTo>
                    <a:pt x="811" y="5302"/>
                  </a:lnTo>
                  <a:lnTo>
                    <a:pt x="912" y="5302"/>
                  </a:lnTo>
                  <a:lnTo>
                    <a:pt x="1014" y="5302"/>
                  </a:lnTo>
                  <a:lnTo>
                    <a:pt x="1114" y="5302"/>
                  </a:lnTo>
                  <a:lnTo>
                    <a:pt x="1216" y="5302"/>
                  </a:lnTo>
                  <a:lnTo>
                    <a:pt x="1317" y="5302"/>
                  </a:lnTo>
                  <a:lnTo>
                    <a:pt x="1419" y="5302"/>
                  </a:lnTo>
                  <a:lnTo>
                    <a:pt x="1521" y="5301"/>
                  </a:lnTo>
                  <a:lnTo>
                    <a:pt x="1621" y="5299"/>
                  </a:lnTo>
                  <a:lnTo>
                    <a:pt x="1723" y="5297"/>
                  </a:lnTo>
                  <a:lnTo>
                    <a:pt x="1824" y="5292"/>
                  </a:lnTo>
                  <a:lnTo>
                    <a:pt x="1926" y="5286"/>
                  </a:lnTo>
                  <a:lnTo>
                    <a:pt x="2028" y="5272"/>
                  </a:lnTo>
                  <a:lnTo>
                    <a:pt x="2128" y="5254"/>
                  </a:lnTo>
                  <a:lnTo>
                    <a:pt x="2229" y="5224"/>
                  </a:lnTo>
                  <a:lnTo>
                    <a:pt x="2331" y="5181"/>
                  </a:lnTo>
                  <a:lnTo>
                    <a:pt x="2433" y="5117"/>
                  </a:lnTo>
                  <a:lnTo>
                    <a:pt x="2535" y="5027"/>
                  </a:lnTo>
                  <a:lnTo>
                    <a:pt x="2635" y="4904"/>
                  </a:lnTo>
                  <a:lnTo>
                    <a:pt x="2736" y="4739"/>
                  </a:lnTo>
                  <a:lnTo>
                    <a:pt x="2838" y="4527"/>
                  </a:lnTo>
                  <a:lnTo>
                    <a:pt x="2940" y="4260"/>
                  </a:lnTo>
                  <a:lnTo>
                    <a:pt x="3041" y="3935"/>
                  </a:lnTo>
                  <a:lnTo>
                    <a:pt x="3141" y="3553"/>
                  </a:lnTo>
                  <a:lnTo>
                    <a:pt x="3243" y="3118"/>
                  </a:lnTo>
                  <a:lnTo>
                    <a:pt x="3345" y="2643"/>
                  </a:lnTo>
                  <a:lnTo>
                    <a:pt x="3446" y="2143"/>
                  </a:lnTo>
                  <a:lnTo>
                    <a:pt x="3548" y="1639"/>
                  </a:lnTo>
                  <a:lnTo>
                    <a:pt x="3648" y="1159"/>
                  </a:lnTo>
                  <a:lnTo>
                    <a:pt x="3750" y="729"/>
                  </a:lnTo>
                  <a:lnTo>
                    <a:pt x="3852" y="378"/>
                  </a:lnTo>
                  <a:lnTo>
                    <a:pt x="3953" y="130"/>
                  </a:lnTo>
                  <a:lnTo>
                    <a:pt x="4055" y="0"/>
                  </a:lnTo>
                  <a:lnTo>
                    <a:pt x="4155" y="0"/>
                  </a:lnTo>
                  <a:lnTo>
                    <a:pt x="4257" y="130"/>
                  </a:lnTo>
                  <a:lnTo>
                    <a:pt x="4358" y="378"/>
                  </a:lnTo>
                  <a:lnTo>
                    <a:pt x="4460" y="729"/>
                  </a:lnTo>
                  <a:lnTo>
                    <a:pt x="4562" y="1159"/>
                  </a:lnTo>
                  <a:lnTo>
                    <a:pt x="4662" y="1639"/>
                  </a:lnTo>
                  <a:lnTo>
                    <a:pt x="4764" y="2143"/>
                  </a:lnTo>
                  <a:lnTo>
                    <a:pt x="4865" y="2643"/>
                  </a:lnTo>
                  <a:lnTo>
                    <a:pt x="4967" y="3118"/>
                  </a:lnTo>
                  <a:lnTo>
                    <a:pt x="5069" y="3553"/>
                  </a:lnTo>
                  <a:lnTo>
                    <a:pt x="5169" y="3935"/>
                  </a:lnTo>
                  <a:lnTo>
                    <a:pt x="5270" y="4260"/>
                  </a:lnTo>
                  <a:lnTo>
                    <a:pt x="5372" y="4527"/>
                  </a:lnTo>
                  <a:lnTo>
                    <a:pt x="5474" y="4739"/>
                  </a:lnTo>
                  <a:lnTo>
                    <a:pt x="5575" y="4904"/>
                  </a:lnTo>
                  <a:lnTo>
                    <a:pt x="5675" y="5027"/>
                  </a:lnTo>
                  <a:lnTo>
                    <a:pt x="5777" y="5117"/>
                  </a:lnTo>
                  <a:lnTo>
                    <a:pt x="5879" y="5181"/>
                  </a:lnTo>
                  <a:lnTo>
                    <a:pt x="5981" y="5224"/>
                  </a:lnTo>
                  <a:lnTo>
                    <a:pt x="6082" y="5254"/>
                  </a:lnTo>
                  <a:lnTo>
                    <a:pt x="6182" y="5272"/>
                  </a:lnTo>
                  <a:lnTo>
                    <a:pt x="6284" y="5286"/>
                  </a:lnTo>
                  <a:lnTo>
                    <a:pt x="6386" y="5292"/>
                  </a:lnTo>
                  <a:lnTo>
                    <a:pt x="6487" y="5297"/>
                  </a:lnTo>
                  <a:lnTo>
                    <a:pt x="6589" y="5299"/>
                  </a:lnTo>
                  <a:lnTo>
                    <a:pt x="6689" y="5301"/>
                  </a:lnTo>
                  <a:lnTo>
                    <a:pt x="6791" y="5302"/>
                  </a:lnTo>
                  <a:lnTo>
                    <a:pt x="6893" y="5302"/>
                  </a:lnTo>
                  <a:lnTo>
                    <a:pt x="6994" y="5302"/>
                  </a:lnTo>
                  <a:lnTo>
                    <a:pt x="7096" y="5302"/>
                  </a:lnTo>
                  <a:lnTo>
                    <a:pt x="7196" y="5302"/>
                  </a:lnTo>
                  <a:lnTo>
                    <a:pt x="7298" y="5302"/>
                  </a:lnTo>
                  <a:lnTo>
                    <a:pt x="7399" y="5302"/>
                  </a:lnTo>
                  <a:lnTo>
                    <a:pt x="7501" y="5302"/>
                  </a:lnTo>
                  <a:lnTo>
                    <a:pt x="7603" y="5302"/>
                  </a:lnTo>
                  <a:lnTo>
                    <a:pt x="7703" y="5302"/>
                  </a:lnTo>
                  <a:lnTo>
                    <a:pt x="7804" y="5302"/>
                  </a:lnTo>
                  <a:lnTo>
                    <a:pt x="7906" y="5302"/>
                  </a:lnTo>
                  <a:lnTo>
                    <a:pt x="8008" y="5302"/>
                  </a:lnTo>
                  <a:lnTo>
                    <a:pt x="8110" y="5302"/>
                  </a:lnTo>
                </a:path>
              </a:pathLst>
            </a:custGeom>
            <a:solidFill>
              <a:srgbClr val="FF1D1D"/>
            </a:solidFill>
            <a:ln w="33338">
              <a:solidFill>
                <a:srgbClr val="DA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8" name="Freeform 23">
              <a:extLst>
                <a:ext uri="{FF2B5EF4-FFF2-40B4-BE49-F238E27FC236}">
                  <a16:creationId xmlns:a16="http://schemas.microsoft.com/office/drawing/2014/main" id="{0E04B40F-166B-4B92-AB03-FBBAF4EA2698}"/>
                </a:ext>
              </a:extLst>
            </p:cNvPr>
            <p:cNvSpPr>
              <a:spLocks noChangeAspect="1"/>
            </p:cNvSpPr>
            <p:nvPr/>
          </p:nvSpPr>
          <p:spPr bwMode="auto">
            <a:xfrm flipH="1">
              <a:off x="3829742" y="3556340"/>
              <a:ext cx="3301020" cy="2970266"/>
            </a:xfrm>
            <a:custGeom>
              <a:avLst/>
              <a:gdLst>
                <a:gd name="T0" fmla="*/ 100 w 8110"/>
                <a:gd name="T1" fmla="*/ 5302 h 5302"/>
                <a:gd name="T2" fmla="*/ 304 w 8110"/>
                <a:gd name="T3" fmla="*/ 5302 h 5302"/>
                <a:gd name="T4" fmla="*/ 507 w 8110"/>
                <a:gd name="T5" fmla="*/ 5302 h 5302"/>
                <a:gd name="T6" fmla="*/ 709 w 8110"/>
                <a:gd name="T7" fmla="*/ 5302 h 5302"/>
                <a:gd name="T8" fmla="*/ 912 w 8110"/>
                <a:gd name="T9" fmla="*/ 5302 h 5302"/>
                <a:gd name="T10" fmla="*/ 1114 w 8110"/>
                <a:gd name="T11" fmla="*/ 5302 h 5302"/>
                <a:gd name="T12" fmla="*/ 1317 w 8110"/>
                <a:gd name="T13" fmla="*/ 5302 h 5302"/>
                <a:gd name="T14" fmla="*/ 1521 w 8110"/>
                <a:gd name="T15" fmla="*/ 5301 h 5302"/>
                <a:gd name="T16" fmla="*/ 1723 w 8110"/>
                <a:gd name="T17" fmla="*/ 5297 h 5302"/>
                <a:gd name="T18" fmla="*/ 1926 w 8110"/>
                <a:gd name="T19" fmla="*/ 5286 h 5302"/>
                <a:gd name="T20" fmla="*/ 2128 w 8110"/>
                <a:gd name="T21" fmla="*/ 5254 h 5302"/>
                <a:gd name="T22" fmla="*/ 2331 w 8110"/>
                <a:gd name="T23" fmla="*/ 5181 h 5302"/>
                <a:gd name="T24" fmla="*/ 2535 w 8110"/>
                <a:gd name="T25" fmla="*/ 5027 h 5302"/>
                <a:gd name="T26" fmla="*/ 2736 w 8110"/>
                <a:gd name="T27" fmla="*/ 4739 h 5302"/>
                <a:gd name="T28" fmla="*/ 2940 w 8110"/>
                <a:gd name="T29" fmla="*/ 4260 h 5302"/>
                <a:gd name="T30" fmla="*/ 3141 w 8110"/>
                <a:gd name="T31" fmla="*/ 3553 h 5302"/>
                <a:gd name="T32" fmla="*/ 3345 w 8110"/>
                <a:gd name="T33" fmla="*/ 2643 h 5302"/>
                <a:gd name="T34" fmla="*/ 3548 w 8110"/>
                <a:gd name="T35" fmla="*/ 1639 h 5302"/>
                <a:gd name="T36" fmla="*/ 3750 w 8110"/>
                <a:gd name="T37" fmla="*/ 729 h 5302"/>
                <a:gd name="T38" fmla="*/ 3953 w 8110"/>
                <a:gd name="T39" fmla="*/ 130 h 5302"/>
                <a:gd name="T40" fmla="*/ 4155 w 8110"/>
                <a:gd name="T41" fmla="*/ 0 h 5302"/>
                <a:gd name="T42" fmla="*/ 4358 w 8110"/>
                <a:gd name="T43" fmla="*/ 378 h 5302"/>
                <a:gd name="T44" fmla="*/ 4562 w 8110"/>
                <a:gd name="T45" fmla="*/ 1159 h 5302"/>
                <a:gd name="T46" fmla="*/ 4764 w 8110"/>
                <a:gd name="T47" fmla="*/ 2143 h 5302"/>
                <a:gd name="T48" fmla="*/ 4967 w 8110"/>
                <a:gd name="T49" fmla="*/ 3118 h 5302"/>
                <a:gd name="T50" fmla="*/ 5169 w 8110"/>
                <a:gd name="T51" fmla="*/ 3935 h 5302"/>
                <a:gd name="T52" fmla="*/ 5372 w 8110"/>
                <a:gd name="T53" fmla="*/ 4527 h 5302"/>
                <a:gd name="T54" fmla="*/ 5575 w 8110"/>
                <a:gd name="T55" fmla="*/ 4904 h 5302"/>
                <a:gd name="T56" fmla="*/ 5777 w 8110"/>
                <a:gd name="T57" fmla="*/ 5117 h 5302"/>
                <a:gd name="T58" fmla="*/ 5981 w 8110"/>
                <a:gd name="T59" fmla="*/ 5224 h 5302"/>
                <a:gd name="T60" fmla="*/ 6182 w 8110"/>
                <a:gd name="T61" fmla="*/ 5272 h 5302"/>
                <a:gd name="T62" fmla="*/ 6386 w 8110"/>
                <a:gd name="T63" fmla="*/ 5292 h 5302"/>
                <a:gd name="T64" fmla="*/ 6589 w 8110"/>
                <a:gd name="T65" fmla="*/ 5299 h 5302"/>
                <a:gd name="T66" fmla="*/ 6791 w 8110"/>
                <a:gd name="T67" fmla="*/ 5302 h 5302"/>
                <a:gd name="T68" fmla="*/ 6994 w 8110"/>
                <a:gd name="T69" fmla="*/ 5302 h 5302"/>
                <a:gd name="T70" fmla="*/ 7196 w 8110"/>
                <a:gd name="T71" fmla="*/ 5302 h 5302"/>
                <a:gd name="T72" fmla="*/ 7399 w 8110"/>
                <a:gd name="T73" fmla="*/ 5302 h 5302"/>
                <a:gd name="T74" fmla="*/ 7603 w 8110"/>
                <a:gd name="T75" fmla="*/ 5302 h 5302"/>
                <a:gd name="T76" fmla="*/ 7804 w 8110"/>
                <a:gd name="T77" fmla="*/ 5302 h 5302"/>
                <a:gd name="T78" fmla="*/ 8008 w 8110"/>
                <a:gd name="T79" fmla="*/ 5302 h 5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110" h="5302">
                  <a:moveTo>
                    <a:pt x="0" y="5302"/>
                  </a:moveTo>
                  <a:lnTo>
                    <a:pt x="100" y="5302"/>
                  </a:lnTo>
                  <a:lnTo>
                    <a:pt x="202" y="5302"/>
                  </a:lnTo>
                  <a:lnTo>
                    <a:pt x="304" y="5302"/>
                  </a:lnTo>
                  <a:lnTo>
                    <a:pt x="406" y="5302"/>
                  </a:lnTo>
                  <a:lnTo>
                    <a:pt x="507" y="5302"/>
                  </a:lnTo>
                  <a:lnTo>
                    <a:pt x="607" y="5302"/>
                  </a:lnTo>
                  <a:lnTo>
                    <a:pt x="709" y="5302"/>
                  </a:lnTo>
                  <a:lnTo>
                    <a:pt x="811" y="5302"/>
                  </a:lnTo>
                  <a:lnTo>
                    <a:pt x="912" y="5302"/>
                  </a:lnTo>
                  <a:lnTo>
                    <a:pt x="1014" y="5302"/>
                  </a:lnTo>
                  <a:lnTo>
                    <a:pt x="1114" y="5302"/>
                  </a:lnTo>
                  <a:lnTo>
                    <a:pt x="1216" y="5302"/>
                  </a:lnTo>
                  <a:lnTo>
                    <a:pt x="1317" y="5302"/>
                  </a:lnTo>
                  <a:lnTo>
                    <a:pt x="1419" y="5302"/>
                  </a:lnTo>
                  <a:lnTo>
                    <a:pt x="1521" y="5301"/>
                  </a:lnTo>
                  <a:lnTo>
                    <a:pt x="1621" y="5299"/>
                  </a:lnTo>
                  <a:lnTo>
                    <a:pt x="1723" y="5297"/>
                  </a:lnTo>
                  <a:lnTo>
                    <a:pt x="1824" y="5292"/>
                  </a:lnTo>
                  <a:lnTo>
                    <a:pt x="1926" y="5286"/>
                  </a:lnTo>
                  <a:lnTo>
                    <a:pt x="2028" y="5272"/>
                  </a:lnTo>
                  <a:lnTo>
                    <a:pt x="2128" y="5254"/>
                  </a:lnTo>
                  <a:lnTo>
                    <a:pt x="2229" y="5224"/>
                  </a:lnTo>
                  <a:lnTo>
                    <a:pt x="2331" y="5181"/>
                  </a:lnTo>
                  <a:lnTo>
                    <a:pt x="2433" y="5117"/>
                  </a:lnTo>
                  <a:lnTo>
                    <a:pt x="2535" y="5027"/>
                  </a:lnTo>
                  <a:lnTo>
                    <a:pt x="2635" y="4904"/>
                  </a:lnTo>
                  <a:lnTo>
                    <a:pt x="2736" y="4739"/>
                  </a:lnTo>
                  <a:lnTo>
                    <a:pt x="2838" y="4527"/>
                  </a:lnTo>
                  <a:lnTo>
                    <a:pt x="2940" y="4260"/>
                  </a:lnTo>
                  <a:lnTo>
                    <a:pt x="3041" y="3935"/>
                  </a:lnTo>
                  <a:lnTo>
                    <a:pt x="3141" y="3553"/>
                  </a:lnTo>
                  <a:lnTo>
                    <a:pt x="3243" y="3118"/>
                  </a:lnTo>
                  <a:lnTo>
                    <a:pt x="3345" y="2643"/>
                  </a:lnTo>
                  <a:lnTo>
                    <a:pt x="3446" y="2143"/>
                  </a:lnTo>
                  <a:lnTo>
                    <a:pt x="3548" y="1639"/>
                  </a:lnTo>
                  <a:lnTo>
                    <a:pt x="3648" y="1159"/>
                  </a:lnTo>
                  <a:lnTo>
                    <a:pt x="3750" y="729"/>
                  </a:lnTo>
                  <a:lnTo>
                    <a:pt x="3852" y="378"/>
                  </a:lnTo>
                  <a:lnTo>
                    <a:pt x="3953" y="130"/>
                  </a:lnTo>
                  <a:lnTo>
                    <a:pt x="4055" y="0"/>
                  </a:lnTo>
                  <a:lnTo>
                    <a:pt x="4155" y="0"/>
                  </a:lnTo>
                  <a:lnTo>
                    <a:pt x="4257" y="130"/>
                  </a:lnTo>
                  <a:lnTo>
                    <a:pt x="4358" y="378"/>
                  </a:lnTo>
                  <a:lnTo>
                    <a:pt x="4460" y="729"/>
                  </a:lnTo>
                  <a:lnTo>
                    <a:pt x="4562" y="1159"/>
                  </a:lnTo>
                  <a:lnTo>
                    <a:pt x="4662" y="1639"/>
                  </a:lnTo>
                  <a:lnTo>
                    <a:pt x="4764" y="2143"/>
                  </a:lnTo>
                  <a:lnTo>
                    <a:pt x="4865" y="2643"/>
                  </a:lnTo>
                  <a:lnTo>
                    <a:pt x="4967" y="3118"/>
                  </a:lnTo>
                  <a:lnTo>
                    <a:pt x="5069" y="3553"/>
                  </a:lnTo>
                  <a:lnTo>
                    <a:pt x="5169" y="3935"/>
                  </a:lnTo>
                  <a:lnTo>
                    <a:pt x="5270" y="4260"/>
                  </a:lnTo>
                  <a:lnTo>
                    <a:pt x="5372" y="4527"/>
                  </a:lnTo>
                  <a:lnTo>
                    <a:pt x="5474" y="4739"/>
                  </a:lnTo>
                  <a:lnTo>
                    <a:pt x="5575" y="4904"/>
                  </a:lnTo>
                  <a:lnTo>
                    <a:pt x="5675" y="5027"/>
                  </a:lnTo>
                  <a:lnTo>
                    <a:pt x="5777" y="5117"/>
                  </a:lnTo>
                  <a:lnTo>
                    <a:pt x="5879" y="5181"/>
                  </a:lnTo>
                  <a:lnTo>
                    <a:pt x="5981" y="5224"/>
                  </a:lnTo>
                  <a:lnTo>
                    <a:pt x="6082" y="5254"/>
                  </a:lnTo>
                  <a:lnTo>
                    <a:pt x="6182" y="5272"/>
                  </a:lnTo>
                  <a:lnTo>
                    <a:pt x="6284" y="5286"/>
                  </a:lnTo>
                  <a:lnTo>
                    <a:pt x="6386" y="5292"/>
                  </a:lnTo>
                  <a:lnTo>
                    <a:pt x="6487" y="5297"/>
                  </a:lnTo>
                  <a:lnTo>
                    <a:pt x="6589" y="5299"/>
                  </a:lnTo>
                  <a:lnTo>
                    <a:pt x="6689" y="5301"/>
                  </a:lnTo>
                  <a:lnTo>
                    <a:pt x="6791" y="5302"/>
                  </a:lnTo>
                  <a:lnTo>
                    <a:pt x="6893" y="5302"/>
                  </a:lnTo>
                  <a:lnTo>
                    <a:pt x="6994" y="5302"/>
                  </a:lnTo>
                  <a:lnTo>
                    <a:pt x="7096" y="5302"/>
                  </a:lnTo>
                  <a:lnTo>
                    <a:pt x="7196" y="5302"/>
                  </a:lnTo>
                  <a:lnTo>
                    <a:pt x="7298" y="5302"/>
                  </a:lnTo>
                  <a:lnTo>
                    <a:pt x="7399" y="5302"/>
                  </a:lnTo>
                  <a:lnTo>
                    <a:pt x="7501" y="5302"/>
                  </a:lnTo>
                  <a:lnTo>
                    <a:pt x="7603" y="5302"/>
                  </a:lnTo>
                  <a:lnTo>
                    <a:pt x="7703" y="5302"/>
                  </a:lnTo>
                  <a:lnTo>
                    <a:pt x="7804" y="5302"/>
                  </a:lnTo>
                  <a:lnTo>
                    <a:pt x="7906" y="5302"/>
                  </a:lnTo>
                  <a:lnTo>
                    <a:pt x="8008" y="5302"/>
                  </a:lnTo>
                  <a:lnTo>
                    <a:pt x="8110" y="5302"/>
                  </a:lnTo>
                </a:path>
              </a:pathLst>
            </a:custGeom>
            <a:solidFill>
              <a:srgbClr val="FF3B3B"/>
            </a:solidFill>
            <a:ln w="33338">
              <a:solidFill>
                <a:srgbClr val="FA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62" name="Freeform 23">
              <a:extLst>
                <a:ext uri="{FF2B5EF4-FFF2-40B4-BE49-F238E27FC236}">
                  <a16:creationId xmlns:a16="http://schemas.microsoft.com/office/drawing/2014/main" id="{D90EF39D-7851-4DD0-8F10-694291001DB8}"/>
                </a:ext>
              </a:extLst>
            </p:cNvPr>
            <p:cNvSpPr>
              <a:spLocks noChangeAspect="1"/>
            </p:cNvSpPr>
            <p:nvPr/>
          </p:nvSpPr>
          <p:spPr bwMode="auto">
            <a:xfrm flipH="1">
              <a:off x="3995958" y="3559326"/>
              <a:ext cx="3301020" cy="2970266"/>
            </a:xfrm>
            <a:custGeom>
              <a:avLst/>
              <a:gdLst>
                <a:gd name="T0" fmla="*/ 100 w 8110"/>
                <a:gd name="T1" fmla="*/ 5302 h 5302"/>
                <a:gd name="T2" fmla="*/ 304 w 8110"/>
                <a:gd name="T3" fmla="*/ 5302 h 5302"/>
                <a:gd name="T4" fmla="*/ 507 w 8110"/>
                <a:gd name="T5" fmla="*/ 5302 h 5302"/>
                <a:gd name="T6" fmla="*/ 709 w 8110"/>
                <a:gd name="T7" fmla="*/ 5302 h 5302"/>
                <a:gd name="T8" fmla="*/ 912 w 8110"/>
                <a:gd name="T9" fmla="*/ 5302 h 5302"/>
                <a:gd name="T10" fmla="*/ 1114 w 8110"/>
                <a:gd name="T11" fmla="*/ 5302 h 5302"/>
                <a:gd name="T12" fmla="*/ 1317 w 8110"/>
                <a:gd name="T13" fmla="*/ 5302 h 5302"/>
                <a:gd name="T14" fmla="*/ 1521 w 8110"/>
                <a:gd name="T15" fmla="*/ 5301 h 5302"/>
                <a:gd name="T16" fmla="*/ 1723 w 8110"/>
                <a:gd name="T17" fmla="*/ 5297 h 5302"/>
                <a:gd name="T18" fmla="*/ 1926 w 8110"/>
                <a:gd name="T19" fmla="*/ 5286 h 5302"/>
                <a:gd name="T20" fmla="*/ 2128 w 8110"/>
                <a:gd name="T21" fmla="*/ 5254 h 5302"/>
                <a:gd name="T22" fmla="*/ 2331 w 8110"/>
                <a:gd name="T23" fmla="*/ 5181 h 5302"/>
                <a:gd name="T24" fmla="*/ 2535 w 8110"/>
                <a:gd name="T25" fmla="*/ 5027 h 5302"/>
                <a:gd name="T26" fmla="*/ 2736 w 8110"/>
                <a:gd name="T27" fmla="*/ 4739 h 5302"/>
                <a:gd name="T28" fmla="*/ 2940 w 8110"/>
                <a:gd name="T29" fmla="*/ 4260 h 5302"/>
                <a:gd name="T30" fmla="*/ 3141 w 8110"/>
                <a:gd name="T31" fmla="*/ 3553 h 5302"/>
                <a:gd name="T32" fmla="*/ 3345 w 8110"/>
                <a:gd name="T33" fmla="*/ 2643 h 5302"/>
                <a:gd name="T34" fmla="*/ 3548 w 8110"/>
                <a:gd name="T35" fmla="*/ 1639 h 5302"/>
                <a:gd name="T36" fmla="*/ 3750 w 8110"/>
                <a:gd name="T37" fmla="*/ 729 h 5302"/>
                <a:gd name="T38" fmla="*/ 3953 w 8110"/>
                <a:gd name="T39" fmla="*/ 130 h 5302"/>
                <a:gd name="T40" fmla="*/ 4155 w 8110"/>
                <a:gd name="T41" fmla="*/ 0 h 5302"/>
                <a:gd name="T42" fmla="*/ 4358 w 8110"/>
                <a:gd name="T43" fmla="*/ 378 h 5302"/>
                <a:gd name="T44" fmla="*/ 4562 w 8110"/>
                <a:gd name="T45" fmla="*/ 1159 h 5302"/>
                <a:gd name="T46" fmla="*/ 4764 w 8110"/>
                <a:gd name="T47" fmla="*/ 2143 h 5302"/>
                <a:gd name="T48" fmla="*/ 4967 w 8110"/>
                <a:gd name="T49" fmla="*/ 3118 h 5302"/>
                <a:gd name="T50" fmla="*/ 5169 w 8110"/>
                <a:gd name="T51" fmla="*/ 3935 h 5302"/>
                <a:gd name="T52" fmla="*/ 5372 w 8110"/>
                <a:gd name="T53" fmla="*/ 4527 h 5302"/>
                <a:gd name="T54" fmla="*/ 5575 w 8110"/>
                <a:gd name="T55" fmla="*/ 4904 h 5302"/>
                <a:gd name="T56" fmla="*/ 5777 w 8110"/>
                <a:gd name="T57" fmla="*/ 5117 h 5302"/>
                <a:gd name="T58" fmla="*/ 5981 w 8110"/>
                <a:gd name="T59" fmla="*/ 5224 h 5302"/>
                <a:gd name="T60" fmla="*/ 6182 w 8110"/>
                <a:gd name="T61" fmla="*/ 5272 h 5302"/>
                <a:gd name="T62" fmla="*/ 6386 w 8110"/>
                <a:gd name="T63" fmla="*/ 5292 h 5302"/>
                <a:gd name="T64" fmla="*/ 6589 w 8110"/>
                <a:gd name="T65" fmla="*/ 5299 h 5302"/>
                <a:gd name="T66" fmla="*/ 6791 w 8110"/>
                <a:gd name="T67" fmla="*/ 5302 h 5302"/>
                <a:gd name="T68" fmla="*/ 6994 w 8110"/>
                <a:gd name="T69" fmla="*/ 5302 h 5302"/>
                <a:gd name="T70" fmla="*/ 7196 w 8110"/>
                <a:gd name="T71" fmla="*/ 5302 h 5302"/>
                <a:gd name="T72" fmla="*/ 7399 w 8110"/>
                <a:gd name="T73" fmla="*/ 5302 h 5302"/>
                <a:gd name="T74" fmla="*/ 7603 w 8110"/>
                <a:gd name="T75" fmla="*/ 5302 h 5302"/>
                <a:gd name="T76" fmla="*/ 7804 w 8110"/>
                <a:gd name="T77" fmla="*/ 5302 h 5302"/>
                <a:gd name="T78" fmla="*/ 8008 w 8110"/>
                <a:gd name="T79" fmla="*/ 5302 h 5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110" h="5302">
                  <a:moveTo>
                    <a:pt x="0" y="5302"/>
                  </a:moveTo>
                  <a:lnTo>
                    <a:pt x="100" y="5302"/>
                  </a:lnTo>
                  <a:lnTo>
                    <a:pt x="202" y="5302"/>
                  </a:lnTo>
                  <a:lnTo>
                    <a:pt x="304" y="5302"/>
                  </a:lnTo>
                  <a:lnTo>
                    <a:pt x="406" y="5302"/>
                  </a:lnTo>
                  <a:lnTo>
                    <a:pt x="507" y="5302"/>
                  </a:lnTo>
                  <a:lnTo>
                    <a:pt x="607" y="5302"/>
                  </a:lnTo>
                  <a:lnTo>
                    <a:pt x="709" y="5302"/>
                  </a:lnTo>
                  <a:lnTo>
                    <a:pt x="811" y="5302"/>
                  </a:lnTo>
                  <a:lnTo>
                    <a:pt x="912" y="5302"/>
                  </a:lnTo>
                  <a:lnTo>
                    <a:pt x="1014" y="5302"/>
                  </a:lnTo>
                  <a:lnTo>
                    <a:pt x="1114" y="5302"/>
                  </a:lnTo>
                  <a:lnTo>
                    <a:pt x="1216" y="5302"/>
                  </a:lnTo>
                  <a:lnTo>
                    <a:pt x="1317" y="5302"/>
                  </a:lnTo>
                  <a:lnTo>
                    <a:pt x="1419" y="5302"/>
                  </a:lnTo>
                  <a:lnTo>
                    <a:pt x="1521" y="5301"/>
                  </a:lnTo>
                  <a:lnTo>
                    <a:pt x="1621" y="5299"/>
                  </a:lnTo>
                  <a:lnTo>
                    <a:pt x="1723" y="5297"/>
                  </a:lnTo>
                  <a:lnTo>
                    <a:pt x="1824" y="5292"/>
                  </a:lnTo>
                  <a:lnTo>
                    <a:pt x="1926" y="5286"/>
                  </a:lnTo>
                  <a:lnTo>
                    <a:pt x="2028" y="5272"/>
                  </a:lnTo>
                  <a:lnTo>
                    <a:pt x="2128" y="5254"/>
                  </a:lnTo>
                  <a:lnTo>
                    <a:pt x="2229" y="5224"/>
                  </a:lnTo>
                  <a:lnTo>
                    <a:pt x="2331" y="5181"/>
                  </a:lnTo>
                  <a:lnTo>
                    <a:pt x="2433" y="5117"/>
                  </a:lnTo>
                  <a:lnTo>
                    <a:pt x="2535" y="5027"/>
                  </a:lnTo>
                  <a:lnTo>
                    <a:pt x="2635" y="4904"/>
                  </a:lnTo>
                  <a:lnTo>
                    <a:pt x="2736" y="4739"/>
                  </a:lnTo>
                  <a:lnTo>
                    <a:pt x="2838" y="4527"/>
                  </a:lnTo>
                  <a:lnTo>
                    <a:pt x="2940" y="4260"/>
                  </a:lnTo>
                  <a:lnTo>
                    <a:pt x="3041" y="3935"/>
                  </a:lnTo>
                  <a:lnTo>
                    <a:pt x="3141" y="3553"/>
                  </a:lnTo>
                  <a:lnTo>
                    <a:pt x="3243" y="3118"/>
                  </a:lnTo>
                  <a:lnTo>
                    <a:pt x="3345" y="2643"/>
                  </a:lnTo>
                  <a:lnTo>
                    <a:pt x="3446" y="2143"/>
                  </a:lnTo>
                  <a:lnTo>
                    <a:pt x="3548" y="1639"/>
                  </a:lnTo>
                  <a:lnTo>
                    <a:pt x="3648" y="1159"/>
                  </a:lnTo>
                  <a:lnTo>
                    <a:pt x="3750" y="729"/>
                  </a:lnTo>
                  <a:lnTo>
                    <a:pt x="3852" y="378"/>
                  </a:lnTo>
                  <a:lnTo>
                    <a:pt x="3953" y="130"/>
                  </a:lnTo>
                  <a:lnTo>
                    <a:pt x="4055" y="0"/>
                  </a:lnTo>
                  <a:lnTo>
                    <a:pt x="4155" y="0"/>
                  </a:lnTo>
                  <a:lnTo>
                    <a:pt x="4257" y="130"/>
                  </a:lnTo>
                  <a:lnTo>
                    <a:pt x="4358" y="378"/>
                  </a:lnTo>
                  <a:lnTo>
                    <a:pt x="4460" y="729"/>
                  </a:lnTo>
                  <a:lnTo>
                    <a:pt x="4562" y="1159"/>
                  </a:lnTo>
                  <a:lnTo>
                    <a:pt x="4662" y="1639"/>
                  </a:lnTo>
                  <a:lnTo>
                    <a:pt x="4764" y="2143"/>
                  </a:lnTo>
                  <a:lnTo>
                    <a:pt x="4865" y="2643"/>
                  </a:lnTo>
                  <a:lnTo>
                    <a:pt x="4967" y="3118"/>
                  </a:lnTo>
                  <a:lnTo>
                    <a:pt x="5069" y="3553"/>
                  </a:lnTo>
                  <a:lnTo>
                    <a:pt x="5169" y="3935"/>
                  </a:lnTo>
                  <a:lnTo>
                    <a:pt x="5270" y="4260"/>
                  </a:lnTo>
                  <a:lnTo>
                    <a:pt x="5372" y="4527"/>
                  </a:lnTo>
                  <a:lnTo>
                    <a:pt x="5474" y="4739"/>
                  </a:lnTo>
                  <a:lnTo>
                    <a:pt x="5575" y="4904"/>
                  </a:lnTo>
                  <a:lnTo>
                    <a:pt x="5675" y="5027"/>
                  </a:lnTo>
                  <a:lnTo>
                    <a:pt x="5777" y="5117"/>
                  </a:lnTo>
                  <a:lnTo>
                    <a:pt x="5879" y="5181"/>
                  </a:lnTo>
                  <a:lnTo>
                    <a:pt x="5981" y="5224"/>
                  </a:lnTo>
                  <a:lnTo>
                    <a:pt x="6082" y="5254"/>
                  </a:lnTo>
                  <a:lnTo>
                    <a:pt x="6182" y="5272"/>
                  </a:lnTo>
                  <a:lnTo>
                    <a:pt x="6284" y="5286"/>
                  </a:lnTo>
                  <a:lnTo>
                    <a:pt x="6386" y="5292"/>
                  </a:lnTo>
                  <a:lnTo>
                    <a:pt x="6487" y="5297"/>
                  </a:lnTo>
                  <a:lnTo>
                    <a:pt x="6589" y="5299"/>
                  </a:lnTo>
                  <a:lnTo>
                    <a:pt x="6689" y="5301"/>
                  </a:lnTo>
                  <a:lnTo>
                    <a:pt x="6791" y="5302"/>
                  </a:lnTo>
                  <a:lnTo>
                    <a:pt x="6893" y="5302"/>
                  </a:lnTo>
                  <a:lnTo>
                    <a:pt x="6994" y="5302"/>
                  </a:lnTo>
                  <a:lnTo>
                    <a:pt x="7096" y="5302"/>
                  </a:lnTo>
                  <a:lnTo>
                    <a:pt x="7196" y="5302"/>
                  </a:lnTo>
                  <a:lnTo>
                    <a:pt x="7298" y="5302"/>
                  </a:lnTo>
                  <a:lnTo>
                    <a:pt x="7399" y="5302"/>
                  </a:lnTo>
                  <a:lnTo>
                    <a:pt x="7501" y="5302"/>
                  </a:lnTo>
                  <a:lnTo>
                    <a:pt x="7603" y="5302"/>
                  </a:lnTo>
                  <a:lnTo>
                    <a:pt x="7703" y="5302"/>
                  </a:lnTo>
                  <a:lnTo>
                    <a:pt x="7804" y="5302"/>
                  </a:lnTo>
                  <a:lnTo>
                    <a:pt x="7906" y="5302"/>
                  </a:lnTo>
                  <a:lnTo>
                    <a:pt x="8008" y="5302"/>
                  </a:lnTo>
                  <a:lnTo>
                    <a:pt x="8110" y="5302"/>
                  </a:lnTo>
                </a:path>
              </a:pathLst>
            </a:custGeom>
            <a:solidFill>
              <a:srgbClr val="FF5353"/>
            </a:solidFill>
            <a:ln w="33338">
              <a:solidFill>
                <a:srgbClr val="FA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63" name="Freeform 23">
              <a:extLst>
                <a:ext uri="{FF2B5EF4-FFF2-40B4-BE49-F238E27FC236}">
                  <a16:creationId xmlns:a16="http://schemas.microsoft.com/office/drawing/2014/main" id="{2100FA24-2E8A-44A3-93C1-36E1BEC56D39}"/>
                </a:ext>
              </a:extLst>
            </p:cNvPr>
            <p:cNvSpPr>
              <a:spLocks noChangeAspect="1"/>
            </p:cNvSpPr>
            <p:nvPr/>
          </p:nvSpPr>
          <p:spPr bwMode="auto">
            <a:xfrm flipH="1">
              <a:off x="4278519" y="3554275"/>
              <a:ext cx="3301020" cy="2970266"/>
            </a:xfrm>
            <a:custGeom>
              <a:avLst/>
              <a:gdLst>
                <a:gd name="T0" fmla="*/ 100 w 8110"/>
                <a:gd name="T1" fmla="*/ 5302 h 5302"/>
                <a:gd name="T2" fmla="*/ 304 w 8110"/>
                <a:gd name="T3" fmla="*/ 5302 h 5302"/>
                <a:gd name="T4" fmla="*/ 507 w 8110"/>
                <a:gd name="T5" fmla="*/ 5302 h 5302"/>
                <a:gd name="T6" fmla="*/ 709 w 8110"/>
                <a:gd name="T7" fmla="*/ 5302 h 5302"/>
                <a:gd name="T8" fmla="*/ 912 w 8110"/>
                <a:gd name="T9" fmla="*/ 5302 h 5302"/>
                <a:gd name="T10" fmla="*/ 1114 w 8110"/>
                <a:gd name="T11" fmla="*/ 5302 h 5302"/>
                <a:gd name="T12" fmla="*/ 1317 w 8110"/>
                <a:gd name="T13" fmla="*/ 5302 h 5302"/>
                <a:gd name="T14" fmla="*/ 1521 w 8110"/>
                <a:gd name="T15" fmla="*/ 5301 h 5302"/>
                <a:gd name="T16" fmla="*/ 1723 w 8110"/>
                <a:gd name="T17" fmla="*/ 5297 h 5302"/>
                <a:gd name="T18" fmla="*/ 1926 w 8110"/>
                <a:gd name="T19" fmla="*/ 5286 h 5302"/>
                <a:gd name="T20" fmla="*/ 2128 w 8110"/>
                <a:gd name="T21" fmla="*/ 5254 h 5302"/>
                <a:gd name="T22" fmla="*/ 2331 w 8110"/>
                <a:gd name="T23" fmla="*/ 5181 h 5302"/>
                <a:gd name="T24" fmla="*/ 2535 w 8110"/>
                <a:gd name="T25" fmla="*/ 5027 h 5302"/>
                <a:gd name="T26" fmla="*/ 2736 w 8110"/>
                <a:gd name="T27" fmla="*/ 4739 h 5302"/>
                <a:gd name="T28" fmla="*/ 2940 w 8110"/>
                <a:gd name="T29" fmla="*/ 4260 h 5302"/>
                <a:gd name="T30" fmla="*/ 3141 w 8110"/>
                <a:gd name="T31" fmla="*/ 3553 h 5302"/>
                <a:gd name="T32" fmla="*/ 3345 w 8110"/>
                <a:gd name="T33" fmla="*/ 2643 h 5302"/>
                <a:gd name="T34" fmla="*/ 3548 w 8110"/>
                <a:gd name="T35" fmla="*/ 1639 h 5302"/>
                <a:gd name="T36" fmla="*/ 3750 w 8110"/>
                <a:gd name="T37" fmla="*/ 729 h 5302"/>
                <a:gd name="T38" fmla="*/ 3953 w 8110"/>
                <a:gd name="T39" fmla="*/ 130 h 5302"/>
                <a:gd name="T40" fmla="*/ 4155 w 8110"/>
                <a:gd name="T41" fmla="*/ 0 h 5302"/>
                <a:gd name="T42" fmla="*/ 4358 w 8110"/>
                <a:gd name="T43" fmla="*/ 378 h 5302"/>
                <a:gd name="T44" fmla="*/ 4562 w 8110"/>
                <a:gd name="T45" fmla="*/ 1159 h 5302"/>
                <a:gd name="T46" fmla="*/ 4764 w 8110"/>
                <a:gd name="T47" fmla="*/ 2143 h 5302"/>
                <a:gd name="T48" fmla="*/ 4967 w 8110"/>
                <a:gd name="T49" fmla="*/ 3118 h 5302"/>
                <a:gd name="T50" fmla="*/ 5169 w 8110"/>
                <a:gd name="T51" fmla="*/ 3935 h 5302"/>
                <a:gd name="T52" fmla="*/ 5372 w 8110"/>
                <a:gd name="T53" fmla="*/ 4527 h 5302"/>
                <a:gd name="T54" fmla="*/ 5575 w 8110"/>
                <a:gd name="T55" fmla="*/ 4904 h 5302"/>
                <a:gd name="T56" fmla="*/ 5777 w 8110"/>
                <a:gd name="T57" fmla="*/ 5117 h 5302"/>
                <a:gd name="T58" fmla="*/ 5981 w 8110"/>
                <a:gd name="T59" fmla="*/ 5224 h 5302"/>
                <a:gd name="T60" fmla="*/ 6182 w 8110"/>
                <a:gd name="T61" fmla="*/ 5272 h 5302"/>
                <a:gd name="T62" fmla="*/ 6386 w 8110"/>
                <a:gd name="T63" fmla="*/ 5292 h 5302"/>
                <a:gd name="T64" fmla="*/ 6589 w 8110"/>
                <a:gd name="T65" fmla="*/ 5299 h 5302"/>
                <a:gd name="T66" fmla="*/ 6791 w 8110"/>
                <a:gd name="T67" fmla="*/ 5302 h 5302"/>
                <a:gd name="T68" fmla="*/ 6994 w 8110"/>
                <a:gd name="T69" fmla="*/ 5302 h 5302"/>
                <a:gd name="T70" fmla="*/ 7196 w 8110"/>
                <a:gd name="T71" fmla="*/ 5302 h 5302"/>
                <a:gd name="T72" fmla="*/ 7399 w 8110"/>
                <a:gd name="T73" fmla="*/ 5302 h 5302"/>
                <a:gd name="T74" fmla="*/ 7603 w 8110"/>
                <a:gd name="T75" fmla="*/ 5302 h 5302"/>
                <a:gd name="T76" fmla="*/ 7804 w 8110"/>
                <a:gd name="T77" fmla="*/ 5302 h 5302"/>
                <a:gd name="T78" fmla="*/ 8008 w 8110"/>
                <a:gd name="T79" fmla="*/ 5302 h 5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110" h="5302">
                  <a:moveTo>
                    <a:pt x="0" y="5302"/>
                  </a:moveTo>
                  <a:lnTo>
                    <a:pt x="100" y="5302"/>
                  </a:lnTo>
                  <a:lnTo>
                    <a:pt x="202" y="5302"/>
                  </a:lnTo>
                  <a:lnTo>
                    <a:pt x="304" y="5302"/>
                  </a:lnTo>
                  <a:lnTo>
                    <a:pt x="406" y="5302"/>
                  </a:lnTo>
                  <a:lnTo>
                    <a:pt x="507" y="5302"/>
                  </a:lnTo>
                  <a:lnTo>
                    <a:pt x="607" y="5302"/>
                  </a:lnTo>
                  <a:lnTo>
                    <a:pt x="709" y="5302"/>
                  </a:lnTo>
                  <a:lnTo>
                    <a:pt x="811" y="5302"/>
                  </a:lnTo>
                  <a:lnTo>
                    <a:pt x="912" y="5302"/>
                  </a:lnTo>
                  <a:lnTo>
                    <a:pt x="1014" y="5302"/>
                  </a:lnTo>
                  <a:lnTo>
                    <a:pt x="1114" y="5302"/>
                  </a:lnTo>
                  <a:lnTo>
                    <a:pt x="1216" y="5302"/>
                  </a:lnTo>
                  <a:lnTo>
                    <a:pt x="1317" y="5302"/>
                  </a:lnTo>
                  <a:lnTo>
                    <a:pt x="1419" y="5302"/>
                  </a:lnTo>
                  <a:lnTo>
                    <a:pt x="1521" y="5301"/>
                  </a:lnTo>
                  <a:lnTo>
                    <a:pt x="1621" y="5299"/>
                  </a:lnTo>
                  <a:lnTo>
                    <a:pt x="1723" y="5297"/>
                  </a:lnTo>
                  <a:lnTo>
                    <a:pt x="1824" y="5292"/>
                  </a:lnTo>
                  <a:lnTo>
                    <a:pt x="1926" y="5286"/>
                  </a:lnTo>
                  <a:lnTo>
                    <a:pt x="2028" y="5272"/>
                  </a:lnTo>
                  <a:lnTo>
                    <a:pt x="2128" y="5254"/>
                  </a:lnTo>
                  <a:lnTo>
                    <a:pt x="2229" y="5224"/>
                  </a:lnTo>
                  <a:lnTo>
                    <a:pt x="2331" y="5181"/>
                  </a:lnTo>
                  <a:lnTo>
                    <a:pt x="2433" y="5117"/>
                  </a:lnTo>
                  <a:lnTo>
                    <a:pt x="2535" y="5027"/>
                  </a:lnTo>
                  <a:lnTo>
                    <a:pt x="2635" y="4904"/>
                  </a:lnTo>
                  <a:lnTo>
                    <a:pt x="2736" y="4739"/>
                  </a:lnTo>
                  <a:lnTo>
                    <a:pt x="2838" y="4527"/>
                  </a:lnTo>
                  <a:lnTo>
                    <a:pt x="2940" y="4260"/>
                  </a:lnTo>
                  <a:lnTo>
                    <a:pt x="3041" y="3935"/>
                  </a:lnTo>
                  <a:lnTo>
                    <a:pt x="3141" y="3553"/>
                  </a:lnTo>
                  <a:lnTo>
                    <a:pt x="3243" y="3118"/>
                  </a:lnTo>
                  <a:lnTo>
                    <a:pt x="3345" y="2643"/>
                  </a:lnTo>
                  <a:lnTo>
                    <a:pt x="3446" y="2143"/>
                  </a:lnTo>
                  <a:lnTo>
                    <a:pt x="3548" y="1639"/>
                  </a:lnTo>
                  <a:lnTo>
                    <a:pt x="3648" y="1159"/>
                  </a:lnTo>
                  <a:lnTo>
                    <a:pt x="3750" y="729"/>
                  </a:lnTo>
                  <a:lnTo>
                    <a:pt x="3852" y="378"/>
                  </a:lnTo>
                  <a:lnTo>
                    <a:pt x="3953" y="130"/>
                  </a:lnTo>
                  <a:lnTo>
                    <a:pt x="4055" y="0"/>
                  </a:lnTo>
                  <a:lnTo>
                    <a:pt x="4155" y="0"/>
                  </a:lnTo>
                  <a:lnTo>
                    <a:pt x="4257" y="130"/>
                  </a:lnTo>
                  <a:lnTo>
                    <a:pt x="4358" y="378"/>
                  </a:lnTo>
                  <a:lnTo>
                    <a:pt x="4460" y="729"/>
                  </a:lnTo>
                  <a:lnTo>
                    <a:pt x="4562" y="1159"/>
                  </a:lnTo>
                  <a:lnTo>
                    <a:pt x="4662" y="1639"/>
                  </a:lnTo>
                  <a:lnTo>
                    <a:pt x="4764" y="2143"/>
                  </a:lnTo>
                  <a:lnTo>
                    <a:pt x="4865" y="2643"/>
                  </a:lnTo>
                  <a:lnTo>
                    <a:pt x="4967" y="3118"/>
                  </a:lnTo>
                  <a:lnTo>
                    <a:pt x="5069" y="3553"/>
                  </a:lnTo>
                  <a:lnTo>
                    <a:pt x="5169" y="3935"/>
                  </a:lnTo>
                  <a:lnTo>
                    <a:pt x="5270" y="4260"/>
                  </a:lnTo>
                  <a:lnTo>
                    <a:pt x="5372" y="4527"/>
                  </a:lnTo>
                  <a:lnTo>
                    <a:pt x="5474" y="4739"/>
                  </a:lnTo>
                  <a:lnTo>
                    <a:pt x="5575" y="4904"/>
                  </a:lnTo>
                  <a:lnTo>
                    <a:pt x="5675" y="5027"/>
                  </a:lnTo>
                  <a:lnTo>
                    <a:pt x="5777" y="5117"/>
                  </a:lnTo>
                  <a:lnTo>
                    <a:pt x="5879" y="5181"/>
                  </a:lnTo>
                  <a:lnTo>
                    <a:pt x="5981" y="5224"/>
                  </a:lnTo>
                  <a:lnTo>
                    <a:pt x="6082" y="5254"/>
                  </a:lnTo>
                  <a:lnTo>
                    <a:pt x="6182" y="5272"/>
                  </a:lnTo>
                  <a:lnTo>
                    <a:pt x="6284" y="5286"/>
                  </a:lnTo>
                  <a:lnTo>
                    <a:pt x="6386" y="5292"/>
                  </a:lnTo>
                  <a:lnTo>
                    <a:pt x="6487" y="5297"/>
                  </a:lnTo>
                  <a:lnTo>
                    <a:pt x="6589" y="5299"/>
                  </a:lnTo>
                  <a:lnTo>
                    <a:pt x="6689" y="5301"/>
                  </a:lnTo>
                  <a:lnTo>
                    <a:pt x="6791" y="5302"/>
                  </a:lnTo>
                  <a:lnTo>
                    <a:pt x="6893" y="5302"/>
                  </a:lnTo>
                  <a:lnTo>
                    <a:pt x="6994" y="5302"/>
                  </a:lnTo>
                  <a:lnTo>
                    <a:pt x="7096" y="5302"/>
                  </a:lnTo>
                  <a:lnTo>
                    <a:pt x="7196" y="5302"/>
                  </a:lnTo>
                  <a:lnTo>
                    <a:pt x="7298" y="5302"/>
                  </a:lnTo>
                  <a:lnTo>
                    <a:pt x="7399" y="5302"/>
                  </a:lnTo>
                  <a:lnTo>
                    <a:pt x="7501" y="5302"/>
                  </a:lnTo>
                  <a:lnTo>
                    <a:pt x="7603" y="5302"/>
                  </a:lnTo>
                  <a:lnTo>
                    <a:pt x="7703" y="5302"/>
                  </a:lnTo>
                  <a:lnTo>
                    <a:pt x="7804" y="5302"/>
                  </a:lnTo>
                  <a:lnTo>
                    <a:pt x="7906" y="5302"/>
                  </a:lnTo>
                  <a:lnTo>
                    <a:pt x="8008" y="5302"/>
                  </a:lnTo>
                  <a:lnTo>
                    <a:pt x="8110" y="5302"/>
                  </a:lnTo>
                </a:path>
              </a:pathLst>
            </a:custGeom>
            <a:solidFill>
              <a:srgbClr val="FF6D6D">
                <a:alpha val="58039"/>
              </a:srgbClr>
            </a:solidFill>
            <a:ln w="33338">
              <a:solidFill>
                <a:srgbClr val="FF3B3B"/>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cxnSp>
        <p:nvCxnSpPr>
          <p:cNvPr id="16" name="Straight Arrow Connector 15">
            <a:extLst>
              <a:ext uri="{FF2B5EF4-FFF2-40B4-BE49-F238E27FC236}">
                <a16:creationId xmlns:a16="http://schemas.microsoft.com/office/drawing/2014/main" id="{3C3AB006-00AE-45AA-BD7D-6D87E2169CBB}"/>
              </a:ext>
            </a:extLst>
          </p:cNvPr>
          <p:cNvCxnSpPr>
            <a:cxnSpLocks/>
          </p:cNvCxnSpPr>
          <p:nvPr/>
        </p:nvCxnSpPr>
        <p:spPr>
          <a:xfrm>
            <a:off x="6166962" y="288953"/>
            <a:ext cx="21438" cy="6210763"/>
          </a:xfrm>
          <a:prstGeom prst="straightConnector1">
            <a:avLst/>
          </a:prstGeom>
          <a:ln w="28575">
            <a:solidFill>
              <a:srgbClr val="0000FF"/>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CE64BBFF-3990-4BA0-B4AC-23571BD3A9A5}"/>
              </a:ext>
            </a:extLst>
          </p:cNvPr>
          <p:cNvSpPr txBox="1"/>
          <p:nvPr/>
        </p:nvSpPr>
        <p:spPr>
          <a:xfrm>
            <a:off x="128604" y="165100"/>
            <a:ext cx="5599096" cy="1569660"/>
          </a:xfrm>
          <a:prstGeom prst="rect">
            <a:avLst/>
          </a:prstGeom>
          <a:solidFill>
            <a:schemeClr val="bg1"/>
          </a:solidFill>
          <a:ln>
            <a:solidFill>
              <a:srgbClr val="CC9900"/>
            </a:solid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Exploit </a:t>
            </a:r>
            <a:r>
              <a:rPr lang="el-GR" sz="2400" dirty="0">
                <a:latin typeface="Arial" panose="020B0604020202020204" pitchFamily="34" charset="0"/>
                <a:cs typeface="Arial" panose="020B0604020202020204" pitchFamily="34" charset="0"/>
              </a:rPr>
              <a:t>σ</a:t>
            </a:r>
            <a:r>
              <a:rPr lang="de-DE" sz="2400" dirty="0">
                <a:latin typeface="Arial" panose="020B0604020202020204" pitchFamily="34" charset="0"/>
                <a:cs typeface="Arial" panose="020B0604020202020204" pitchFamily="34" charset="0"/>
              </a:rPr>
              <a:t>²</a:t>
            </a:r>
            <a:r>
              <a:rPr lang="de-DE" sz="2400" baseline="-25000" dirty="0">
                <a:latin typeface="Arial" panose="020B0604020202020204" pitchFamily="34" charset="0"/>
                <a:cs typeface="Arial" panose="020B0604020202020204" pitchFamily="34" charset="0"/>
              </a:rPr>
              <a:t>G</a:t>
            </a:r>
            <a:r>
              <a:rPr lang="de-DE" sz="2400" dirty="0">
                <a:latin typeface="Arial" panose="020B0604020202020204" pitchFamily="34" charset="0"/>
                <a:cs typeface="Arial" panose="020B0604020202020204" pitchFamily="34" charset="0"/>
              </a:rPr>
              <a:t> </a:t>
            </a:r>
            <a:r>
              <a:rPr lang="en-GB" sz="2400" dirty="0">
                <a:latin typeface="Arial" panose="020B0604020202020204" pitchFamily="34" charset="0"/>
                <a:cs typeface="Arial" panose="020B0604020202020204" pitchFamily="34" charset="0"/>
              </a:rPr>
              <a:t>in this population in 2 steps. </a:t>
            </a:r>
          </a:p>
          <a:p>
            <a:pPr marL="342900" indent="-342900">
              <a:buAutoNum type="arabicParenBoth"/>
            </a:pPr>
            <a:r>
              <a:rPr lang="en-GB" sz="2400" dirty="0">
                <a:solidFill>
                  <a:srgbClr val="0000FF"/>
                </a:solidFill>
                <a:latin typeface="Arial" panose="020B0604020202020204" pitchFamily="34" charset="0"/>
                <a:cs typeface="Arial" panose="020B0604020202020204" pitchFamily="34" charset="0"/>
              </a:rPr>
              <a:t> Select a superior S0 individual</a:t>
            </a:r>
          </a:p>
          <a:p>
            <a:pPr marL="342900" indent="-342900">
              <a:buAutoNum type="arabicParenBoth"/>
            </a:pPr>
            <a:r>
              <a:rPr lang="en-GB" sz="2400" dirty="0">
                <a:solidFill>
                  <a:srgbClr val="CC9900"/>
                </a:solidFill>
                <a:latin typeface="Arial" panose="020B0604020202020204" pitchFamily="34" charset="0"/>
                <a:cs typeface="Arial" panose="020B0604020202020204" pitchFamily="34" charset="0"/>
              </a:rPr>
              <a:t> Derive DH lines from it and select </a:t>
            </a:r>
            <a:br>
              <a:rPr lang="en-GB" sz="2400" dirty="0">
                <a:solidFill>
                  <a:srgbClr val="CC9900"/>
                </a:solidFill>
                <a:latin typeface="Arial" panose="020B0604020202020204" pitchFamily="34" charset="0"/>
                <a:cs typeface="Arial" panose="020B0604020202020204" pitchFamily="34" charset="0"/>
              </a:rPr>
            </a:br>
            <a:r>
              <a:rPr lang="en-GB" sz="2400" dirty="0">
                <a:solidFill>
                  <a:srgbClr val="CC9900"/>
                </a:solidFill>
                <a:latin typeface="Arial" panose="020B0604020202020204" pitchFamily="34" charset="0"/>
                <a:cs typeface="Arial" panose="020B0604020202020204" pitchFamily="34" charset="0"/>
              </a:rPr>
              <a:t>a superior DH-line</a:t>
            </a:r>
          </a:p>
        </p:txBody>
      </p:sp>
      <p:cxnSp>
        <p:nvCxnSpPr>
          <p:cNvPr id="66" name="Straight Arrow Connector 65">
            <a:extLst>
              <a:ext uri="{FF2B5EF4-FFF2-40B4-BE49-F238E27FC236}">
                <a16:creationId xmlns:a16="http://schemas.microsoft.com/office/drawing/2014/main" id="{A201374E-AEFA-4743-B61A-3C663B25E64A}"/>
              </a:ext>
            </a:extLst>
          </p:cNvPr>
          <p:cNvCxnSpPr>
            <a:cxnSpLocks/>
          </p:cNvCxnSpPr>
          <p:nvPr/>
        </p:nvCxnSpPr>
        <p:spPr>
          <a:xfrm>
            <a:off x="9348312" y="295303"/>
            <a:ext cx="21438" cy="6210763"/>
          </a:xfrm>
          <a:prstGeom prst="straightConnector1">
            <a:avLst/>
          </a:prstGeom>
          <a:ln w="28575">
            <a:solidFill>
              <a:srgbClr val="CC9900"/>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2B105105-A283-49D9-9E5E-88591657FB8F}"/>
              </a:ext>
            </a:extLst>
          </p:cNvPr>
          <p:cNvSpPr txBox="1"/>
          <p:nvPr/>
        </p:nvSpPr>
        <p:spPr>
          <a:xfrm>
            <a:off x="6289334" y="165100"/>
            <a:ext cx="5902666" cy="3308598"/>
          </a:xfrm>
          <a:prstGeom prst="rect">
            <a:avLst/>
          </a:prstGeom>
          <a:solidFill>
            <a:schemeClr val="bg1"/>
          </a:solidFill>
          <a:ln>
            <a:solidFill>
              <a:srgbClr val="CC9900"/>
            </a:solid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Exploit first </a:t>
            </a:r>
            <a:r>
              <a:rPr lang="el-GR" sz="2400" dirty="0">
                <a:latin typeface="Arial" panose="020B0604020202020204" pitchFamily="34" charset="0"/>
                <a:cs typeface="Arial" panose="020B0604020202020204" pitchFamily="34" charset="0"/>
              </a:rPr>
              <a:t>σ</a:t>
            </a:r>
            <a:r>
              <a:rPr lang="de-DE" sz="2400" dirty="0">
                <a:latin typeface="Arial" panose="020B0604020202020204" pitchFamily="34" charset="0"/>
                <a:cs typeface="Arial" panose="020B0604020202020204" pitchFamily="34" charset="0"/>
              </a:rPr>
              <a:t>²</a:t>
            </a:r>
            <a:r>
              <a:rPr lang="de-DE" sz="2400" baseline="-25000" dirty="0">
                <a:latin typeface="Arial" panose="020B0604020202020204" pitchFamily="34" charset="0"/>
                <a:cs typeface="Arial" panose="020B0604020202020204" pitchFamily="34" charset="0"/>
              </a:rPr>
              <a:t>G</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as</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is</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available</a:t>
            </a:r>
            <a:r>
              <a:rPr lang="de-DE" sz="2400" dirty="0">
                <a:latin typeface="Arial" panose="020B0604020202020204" pitchFamily="34" charset="0"/>
                <a:cs typeface="Arial" panose="020B0604020202020204" pitchFamily="34" charset="0"/>
              </a:rPr>
              <a:t> in HWE, </a:t>
            </a:r>
            <a:r>
              <a:rPr lang="de-DE" sz="2400" dirty="0" err="1">
                <a:latin typeface="Arial" panose="020B0604020202020204" pitchFamily="34" charset="0"/>
                <a:cs typeface="Arial" panose="020B0604020202020204" pitchFamily="34" charset="0"/>
              </a:rPr>
              <a:t>then</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exploit</a:t>
            </a:r>
            <a:r>
              <a:rPr lang="de-DE" sz="2400" dirty="0">
                <a:latin typeface="Arial" panose="020B0604020202020204" pitchFamily="34" charset="0"/>
                <a:cs typeface="Arial" panose="020B0604020202020204" pitchFamily="34" charset="0"/>
              </a:rPr>
              <a:t> </a:t>
            </a:r>
            <a:r>
              <a:rPr lang="el-GR" sz="2400" dirty="0">
                <a:latin typeface="Arial" panose="020B0604020202020204" pitchFamily="34" charset="0"/>
                <a:cs typeface="Arial" panose="020B0604020202020204" pitchFamily="34" charset="0"/>
              </a:rPr>
              <a:t>σ</a:t>
            </a:r>
            <a:r>
              <a:rPr lang="de-DE" sz="2400" dirty="0">
                <a:latin typeface="Arial" panose="020B0604020202020204" pitchFamily="34" charset="0"/>
                <a:cs typeface="Arial" panose="020B0604020202020204" pitchFamily="34" charset="0"/>
              </a:rPr>
              <a:t>²</a:t>
            </a:r>
            <a:r>
              <a:rPr lang="de-DE" sz="2400" baseline="-25000" dirty="0">
                <a:latin typeface="Arial" panose="020B0604020202020204" pitchFamily="34" charset="0"/>
                <a:cs typeface="Arial" panose="020B0604020202020204" pitchFamily="34" charset="0"/>
              </a:rPr>
              <a:t>G</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within</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their</a:t>
            </a:r>
            <a:r>
              <a:rPr lang="de-DE" sz="2400" dirty="0">
                <a:latin typeface="Arial" panose="020B0604020202020204" pitchFamily="34" charset="0"/>
                <a:cs typeface="Arial" panose="020B0604020202020204" pitchFamily="34" charset="0"/>
              </a:rPr>
              <a:t> DH </a:t>
            </a:r>
            <a:r>
              <a:rPr lang="de-DE" sz="2400" dirty="0" err="1">
                <a:latin typeface="Arial" panose="020B0604020202020204" pitchFamily="34" charset="0"/>
                <a:cs typeface="Arial" panose="020B0604020202020204" pitchFamily="34" charset="0"/>
              </a:rPr>
              <a:t>bulks</a:t>
            </a:r>
            <a:r>
              <a:rPr lang="de-DE" sz="2400" dirty="0">
                <a:latin typeface="Arial" panose="020B0604020202020204" pitchFamily="34" charset="0"/>
                <a:cs typeface="Arial" panose="020B0604020202020204" pitchFamily="34" charset="0"/>
              </a:rPr>
              <a:t>. </a:t>
            </a:r>
          </a:p>
          <a:p>
            <a:endParaRPr lang="de-DE" sz="2400" dirty="0">
              <a:latin typeface="Arial" panose="020B0604020202020204" pitchFamily="34" charset="0"/>
              <a:cs typeface="Arial" panose="020B0604020202020204" pitchFamily="34" charset="0"/>
            </a:endParaRPr>
          </a:p>
          <a:p>
            <a:r>
              <a:rPr lang="de-DE" sz="2400" dirty="0" err="1">
                <a:latin typeface="Arial" panose="020B0604020202020204" pitchFamily="34" charset="0"/>
                <a:cs typeface="Arial" panose="020B0604020202020204" pitchFamily="34" charset="0"/>
              </a:rPr>
              <a:t>What</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is</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the</a:t>
            </a:r>
            <a:r>
              <a:rPr lang="de-DE" sz="2400" dirty="0">
                <a:latin typeface="Arial" panose="020B0604020202020204" pitchFamily="34" charset="0"/>
                <a:cs typeface="Arial" panose="020B0604020202020204" pitchFamily="34" charset="0"/>
              </a:rPr>
              <a:t> </a:t>
            </a:r>
            <a:r>
              <a:rPr lang="de-DE" sz="2400" dirty="0" err="1">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correlation</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between</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genetic</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values</a:t>
            </a:r>
            <a:r>
              <a:rPr lang="de-DE" sz="2400" dirty="0">
                <a:latin typeface="Arial" panose="020B0604020202020204" pitchFamily="34" charset="0"/>
                <a:cs typeface="Arial" panose="020B0604020202020204" pitchFamily="34" charset="0"/>
              </a:rPr>
              <a:t> of </a:t>
            </a:r>
            <a:r>
              <a:rPr lang="de-DE"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S0-individuals </a:t>
            </a:r>
            <a:r>
              <a:rPr lang="de-DE" sz="2400" dirty="0">
                <a:latin typeface="Arial" panose="020B0604020202020204" pitchFamily="34" charset="0"/>
                <a:cs typeface="Arial" panose="020B0604020202020204" pitchFamily="34" charset="0"/>
              </a:rPr>
              <a:t>and </a:t>
            </a:r>
            <a:r>
              <a:rPr lang="de-DE" sz="2400" dirty="0" err="1">
                <a:solidFill>
                  <a:srgbClr val="C00000"/>
                </a:solidFill>
                <a:latin typeface="Arial" panose="020B0604020202020204" pitchFamily="34" charset="0"/>
                <a:cs typeface="Arial" panose="020B0604020202020204" pitchFamily="34" charset="0"/>
              </a:rPr>
              <a:t>means</a:t>
            </a:r>
            <a:r>
              <a:rPr lang="de-DE" sz="2400" dirty="0">
                <a:solidFill>
                  <a:srgbClr val="C00000"/>
                </a:solidFill>
                <a:latin typeface="Arial" panose="020B0604020202020204" pitchFamily="34" charset="0"/>
                <a:cs typeface="Arial" panose="020B0604020202020204" pitchFamily="34" charset="0"/>
              </a:rPr>
              <a:t>-of-DH </a:t>
            </a:r>
            <a:r>
              <a:rPr lang="de-DE" sz="2400" dirty="0" err="1">
                <a:solidFill>
                  <a:srgbClr val="C00000"/>
                </a:solidFill>
                <a:latin typeface="Arial" panose="020B0604020202020204" pitchFamily="34" charset="0"/>
                <a:cs typeface="Arial" panose="020B0604020202020204" pitchFamily="34" charset="0"/>
              </a:rPr>
              <a:t>bulks</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Complicated</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With</a:t>
            </a:r>
            <a:r>
              <a:rPr lang="de-DE" sz="2400" dirty="0">
                <a:latin typeface="Arial" panose="020B0604020202020204" pitchFamily="34" charset="0"/>
                <a:cs typeface="Arial" panose="020B0604020202020204" pitchFamily="34" charset="0"/>
              </a:rPr>
              <a:t> a=d, </a:t>
            </a:r>
            <a:r>
              <a:rPr lang="de-DE" sz="2400" dirty="0" err="1">
                <a:latin typeface="Arial" panose="020B0604020202020204" pitchFamily="34" charset="0"/>
                <a:cs typeface="Arial" panose="020B0604020202020204" pitchFamily="34" charset="0"/>
              </a:rPr>
              <a:t>it</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is</a:t>
            </a:r>
            <a:r>
              <a:rPr lang="de-DE" sz="2400" dirty="0">
                <a:latin typeface="Arial" panose="020B0604020202020204" pitchFamily="34" charset="0"/>
                <a:cs typeface="Arial" panose="020B0604020202020204" pitchFamily="34" charset="0"/>
              </a:rPr>
              <a:t> …</a:t>
            </a:r>
          </a:p>
          <a:p>
            <a:r>
              <a:rPr lang="de-DE" sz="25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de-DE" sz="2500" dirty="0">
                <a:solidFill>
                  <a:srgbClr val="0000FF"/>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r = </a:t>
            </a:r>
            <a:r>
              <a:rPr lang="de-DE" sz="2500" dirty="0">
                <a:solidFill>
                  <a:srgbClr val="0000FF"/>
                </a:solidFill>
                <a:latin typeface="Arial Narrow" panose="020B0606020202030204" pitchFamily="34" charset="0"/>
                <a:cs typeface="Arial" panose="020B0604020202020204" pitchFamily="34" charset="0"/>
              </a:rPr>
              <a:t>(</a:t>
            </a:r>
            <a:r>
              <a:rPr lang="en-GB" sz="2500" dirty="0">
                <a:solidFill>
                  <a:srgbClr val="0000FF"/>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σ²</a:t>
            </a:r>
            <a:r>
              <a:rPr lang="en-GB" sz="2500" baseline="-25000" dirty="0">
                <a:solidFill>
                  <a:srgbClr val="0000FF"/>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A </a:t>
            </a:r>
            <a:r>
              <a:rPr lang="en-GB" sz="2500" dirty="0">
                <a:solidFill>
                  <a:srgbClr val="0000FF"/>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+D1)</a:t>
            </a:r>
            <a:r>
              <a:rPr lang="en-GB" sz="2500" dirty="0">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 [(σ²</a:t>
            </a:r>
            <a:r>
              <a:rPr lang="en-GB" sz="2500" baseline="-25000" dirty="0">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A</a:t>
            </a:r>
            <a:r>
              <a:rPr lang="en-GB" sz="2500" dirty="0">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+σ²</a:t>
            </a:r>
            <a:r>
              <a:rPr lang="en-GB" sz="2500" baseline="-25000" dirty="0">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D</a:t>
            </a:r>
            <a:r>
              <a:rPr lang="en-GB" sz="2500" dirty="0">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a:t>
            </a:r>
            <a:r>
              <a:rPr lang="en-GB" sz="2500" dirty="0">
                <a:solidFill>
                  <a:srgbClr val="C00000"/>
                </a:solidFill>
                <a:latin typeface="Arial Narrow" panose="020B0606020202030204" pitchFamily="34" charset="0"/>
                <a:cs typeface="Arial" panose="020B0604020202020204" pitchFamily="34" charset="0"/>
              </a:rPr>
              <a:t>σ²</a:t>
            </a:r>
            <a:r>
              <a:rPr lang="en-GB" sz="2500" baseline="-25000" dirty="0">
                <a:solidFill>
                  <a:srgbClr val="C00000"/>
                </a:solidFill>
                <a:latin typeface="Arial Narrow" panose="020B0606020202030204" pitchFamily="34" charset="0"/>
                <a:cs typeface="Arial" panose="020B0604020202020204" pitchFamily="34" charset="0"/>
              </a:rPr>
              <a:t>A</a:t>
            </a:r>
            <a:r>
              <a:rPr lang="en-GB" sz="2500" dirty="0">
                <a:solidFill>
                  <a:srgbClr val="C00000"/>
                </a:solidFill>
                <a:latin typeface="Arial Narrow" panose="020B0606020202030204" pitchFamily="34" charset="0"/>
                <a:cs typeface="Arial" panose="020B0604020202020204" pitchFamily="34" charset="0"/>
              </a:rPr>
              <a:t>+2D</a:t>
            </a:r>
            <a:r>
              <a:rPr lang="en-GB" sz="2500" baseline="-25000" dirty="0">
                <a:solidFill>
                  <a:srgbClr val="C00000"/>
                </a:solidFill>
                <a:latin typeface="Arial Narrow" panose="020B0606020202030204" pitchFamily="34" charset="0"/>
                <a:cs typeface="Arial" panose="020B0604020202020204" pitchFamily="34" charset="0"/>
              </a:rPr>
              <a:t>1</a:t>
            </a:r>
            <a:r>
              <a:rPr lang="en-GB" sz="2500" dirty="0">
                <a:solidFill>
                  <a:srgbClr val="C00000"/>
                </a:solidFill>
                <a:latin typeface="Arial Narrow" panose="020B0606020202030204" pitchFamily="34" charset="0"/>
                <a:cs typeface="Arial" panose="020B0604020202020204" pitchFamily="34" charset="0"/>
              </a:rPr>
              <a:t>+D</a:t>
            </a:r>
            <a:r>
              <a:rPr lang="en-GB" sz="2500" baseline="-25000" dirty="0">
                <a:solidFill>
                  <a:srgbClr val="C00000"/>
                </a:solidFill>
                <a:latin typeface="Arial Narrow" panose="020B0606020202030204" pitchFamily="34" charset="0"/>
                <a:cs typeface="Arial" panose="020B0604020202020204" pitchFamily="34" charset="0"/>
              </a:rPr>
              <a:t>2</a:t>
            </a:r>
            <a:r>
              <a:rPr lang="en-GB" sz="2500" dirty="0">
                <a:solidFill>
                  <a:srgbClr val="C00000"/>
                </a:solidFill>
                <a:latin typeface="Arial Narrow" panose="020B0606020202030204" pitchFamily="34" charset="0"/>
                <a:cs typeface="Arial" panose="020B0604020202020204" pitchFamily="34" charset="0"/>
              </a:rPr>
              <a:t>*/2</a:t>
            </a:r>
            <a:r>
              <a:rPr lang="en-GB" sz="2500" dirty="0">
                <a:latin typeface="Arial Narrow" panose="020B0606020202030204" pitchFamily="34" charset="0"/>
                <a:cs typeface="Arial" panose="020B0604020202020204" pitchFamily="34" charset="0"/>
              </a:rPr>
              <a:t>)]</a:t>
            </a:r>
            <a:r>
              <a:rPr lang="en-GB" sz="2500" baseline="30000" dirty="0">
                <a:latin typeface="Arial Narrow" panose="020B0606020202030204" pitchFamily="34" charset="0"/>
                <a:cs typeface="Arial" panose="020B0604020202020204" pitchFamily="34" charset="0"/>
              </a:rPr>
              <a:t>0.5</a:t>
            </a:r>
          </a:p>
          <a:p>
            <a:endParaRPr lang="en-GB" sz="2400" baseline="30000" dirty="0">
              <a:latin typeface="Arial" panose="020B0604020202020204" pitchFamily="34" charset="0"/>
              <a:cs typeface="Arial" panose="020B0604020202020204" pitchFamily="34" charset="0"/>
            </a:endParaRPr>
          </a:p>
          <a:p>
            <a:r>
              <a:rPr lang="en-GB" sz="2400" b="0" i="0" u="none" strike="noStrike" dirty="0">
                <a:effectLst/>
                <a:latin typeface="Arial" panose="020B0604020202020204" pitchFamily="34" charset="0"/>
                <a:cs typeface="Arial" panose="020B0604020202020204" pitchFamily="34" charset="0"/>
              </a:rPr>
              <a:t>E.g., with a=d=1</a:t>
            </a:r>
            <a:r>
              <a:rPr lang="en-GB" sz="2400" b="0" i="0" u="none" strike="noStrike" dirty="0">
                <a:solidFill>
                  <a:schemeClr val="tx1">
                    <a:lumMod val="50000"/>
                    <a:lumOff val="50000"/>
                  </a:schemeClr>
                </a:solidFill>
                <a:effectLst/>
                <a:latin typeface="Arial" panose="020B0604020202020204" pitchFamily="34" charset="0"/>
                <a:cs typeface="Arial" panose="020B0604020202020204" pitchFamily="34" charset="0"/>
              </a:rPr>
              <a:t>, p=0.4:  r= 0.866025</a:t>
            </a:r>
            <a:endParaRPr lang="de-DE" sz="2400" dirty="0">
              <a:latin typeface="Arial" panose="020B0604020202020204" pitchFamily="34" charset="0"/>
              <a:cs typeface="Arial" panose="020B0604020202020204" pitchFamily="34" charset="0"/>
            </a:endParaRPr>
          </a:p>
        </p:txBody>
      </p:sp>
      <p:sp>
        <p:nvSpPr>
          <p:cNvPr id="27" name="Textfeld 5">
            <a:extLst>
              <a:ext uri="{FF2B5EF4-FFF2-40B4-BE49-F238E27FC236}">
                <a16:creationId xmlns:a16="http://schemas.microsoft.com/office/drawing/2014/main" id="{6FCF99F8-94CC-4C32-90DF-67C3B9ADC6B2}"/>
              </a:ext>
            </a:extLst>
          </p:cNvPr>
          <p:cNvSpPr txBox="1"/>
          <p:nvPr/>
        </p:nvSpPr>
        <p:spPr>
          <a:xfrm>
            <a:off x="11518642" y="6356230"/>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31</a:t>
            </a:fld>
            <a:endParaRPr lang="en-GB" sz="24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8649E204-AAB2-4E78-9135-475ABDD50CFF}"/>
              </a:ext>
            </a:extLst>
          </p:cNvPr>
          <p:cNvSpPr txBox="1"/>
          <p:nvPr/>
        </p:nvSpPr>
        <p:spPr>
          <a:xfrm>
            <a:off x="9258105" y="1993383"/>
            <a:ext cx="2600905" cy="461665"/>
          </a:xfrm>
          <a:prstGeom prst="rect">
            <a:avLst/>
          </a:prstGeom>
          <a:solidFill>
            <a:srgbClr val="F2F2F2">
              <a:alpha val="50196"/>
            </a:srgbClr>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With a=d, it is</a:t>
            </a:r>
          </a:p>
        </p:txBody>
      </p:sp>
    </p:spTree>
    <p:extLst>
      <p:ext uri="{BB962C8B-B14F-4D97-AF65-F5344CB8AC3E}">
        <p14:creationId xmlns:p14="http://schemas.microsoft.com/office/powerpoint/2010/main" val="2478426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0" presetClass="path" presetSubtype="0" accel="50000" decel="50000" fill="hold" nodeType="clickEffect">
                                  <p:stCondLst>
                                    <p:cond delay="0"/>
                                  </p:stCondLst>
                                  <p:childTnLst>
                                    <p:animMotion origin="layout" path="M -0.00091 0.00509 L -0.00091 0.00532 L 0.09336 0.00416 C 0.09505 0.00393 0.09675 0.00324 0.09857 0.00324 C 0.1056 0.00231 0.11276 0.00185 0.11992 0.00139 L 0.16628 0.00231 C 0.17539 0.00254 0.18464 0.00324 0.19388 0.00324 C 0.20143 0.00301 0.20912 0.00185 0.2168 0.00139 C 0.23633 2.59259E-6 0.23919 0.00046 0.25899 0.00046 L 0.25899 0.00069 " pathEditMode="relative" rAng="0" ptsTypes="AAAAAAAAAA">
                                      <p:cBhvr>
                                        <p:cTn id="11" dur="2000" fill="hold"/>
                                        <p:tgtEl>
                                          <p:spTgt spid="16"/>
                                        </p:tgtEl>
                                        <p:attrNameLst>
                                          <p:attrName>ppt_x</p:attrName>
                                          <p:attrName>ppt_y</p:attrName>
                                        </p:attrNameLst>
                                      </p:cBhvr>
                                      <p:rCtr x="12995" y="-231"/>
                                    </p:animMotion>
                                  </p:childTnLst>
                                </p:cTn>
                              </p:par>
                            </p:childTnLst>
                          </p:cTn>
                        </p:par>
                      </p:childTnLst>
                    </p:cTn>
                  </p:par>
                  <p:par>
                    <p:cTn id="12" fill="hold">
                      <p:stCondLst>
                        <p:cond delay="indefinite"/>
                      </p:stCondLst>
                      <p:childTnLst>
                        <p:par>
                          <p:cTn id="13" fill="hold">
                            <p:stCondLst>
                              <p:cond delay="0"/>
                            </p:stCondLst>
                            <p:childTnLst>
                              <p:par>
                                <p:cTn id="14" presetID="0" presetClass="path" presetSubtype="0" accel="50000" decel="50000" fill="hold" nodeType="clickEffect">
                                  <p:stCondLst>
                                    <p:cond delay="0"/>
                                  </p:stCondLst>
                                  <p:childTnLst>
                                    <p:animMotion origin="layout" path="M 1.66667E-6 -4.44444E-6 L 1.66667E-6 0.00047 C 0.01367 -0.00879 -0.00117 -0.00208 0.0151 -4.44444E-6 C 0.01862 -4.44444E-6 0.02213 -0.00162 0.02578 -0.00208 C 0.02721 -0.00324 0.02877 -0.00463 0.03034 -0.00416 C 0.03555 -0.0037 0.04049 -0.00208 0.04557 -4.44444E-6 C 0.04687 -4.44444E-6 0.04297 -4.44444E-6 0.04167 -4.44444E-6 L 0.04167 0.00209 " pathEditMode="relative" rAng="0" ptsTypes="AAAAAAAA">
                                      <p:cBhvr>
                                        <p:cTn id="15" dur="2000" fill="hold"/>
                                        <p:tgtEl>
                                          <p:spTgt spid="66"/>
                                        </p:tgtEl>
                                        <p:attrNameLst>
                                          <p:attrName>ppt_x</p:attrName>
                                          <p:attrName>ppt_y</p:attrName>
                                        </p:attrNameLst>
                                      </p:cBhvr>
                                      <p:rCtr x="2292"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p:cNvSpPr txBox="1"/>
              <p:nvPr/>
            </p:nvSpPr>
            <p:spPr>
              <a:xfrm>
                <a:off x="71967" y="1604433"/>
                <a:ext cx="12022666" cy="5094856"/>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sz="1700" dirty="0">
                    <a:latin typeface="Arial" panose="020B0604020202020204" pitchFamily="34" charset="0"/>
                    <a:cs typeface="Arial" panose="020B0604020202020204" pitchFamily="34" charset="0"/>
                  </a:rPr>
                  <a:t>We know how to </a:t>
                </a:r>
                <a:r>
                  <a:rPr lang="en-GB" sz="1700" dirty="0">
                    <a:solidFill>
                      <a:srgbClr val="0000FF"/>
                    </a:solidFill>
                    <a:latin typeface="Arial" panose="020B0604020202020204" pitchFamily="34" charset="0"/>
                    <a:cs typeface="Arial" panose="020B0604020202020204" pitchFamily="34" charset="0"/>
                  </a:rPr>
                  <a:t>maintain</a:t>
                </a:r>
                <a:r>
                  <a:rPr lang="en-GB" sz="1700" dirty="0">
                    <a:latin typeface="Arial" panose="020B0604020202020204" pitchFamily="34" charset="0"/>
                    <a:cs typeface="Arial" panose="020B0604020202020204" pitchFamily="34" charset="0"/>
                  </a:rPr>
                  <a:t> such population “just instead of F=0 we have F=1” and all else unchanged. We do this via DH-technology or via many generations of selfing. And we know how to </a:t>
                </a:r>
                <a:r>
                  <a:rPr lang="en-GB" sz="1700" dirty="0">
                    <a:solidFill>
                      <a:srgbClr val="0000FF"/>
                    </a:solidFill>
                    <a:latin typeface="Arial" panose="020B0604020202020204" pitchFamily="34" charset="0"/>
                    <a:cs typeface="Arial" panose="020B0604020202020204" pitchFamily="34" charset="0"/>
                  </a:rPr>
                  <a:t>lead</a:t>
                </a:r>
                <a:r>
                  <a:rPr lang="en-GB" sz="1700" dirty="0">
                    <a:latin typeface="Arial" panose="020B0604020202020204" pitchFamily="34" charset="0"/>
                    <a:cs typeface="Arial" panose="020B0604020202020204" pitchFamily="34" charset="0"/>
                  </a:rPr>
                  <a:t> such population e.g. from F=0 </a:t>
                </a:r>
                <a:r>
                  <a:rPr lang="en-GB" sz="1700" dirty="0">
                    <a:solidFill>
                      <a:srgbClr val="0000FF"/>
                    </a:solidFill>
                    <a:latin typeface="Arial" panose="020B0604020202020204" pitchFamily="34" charset="0"/>
                    <a:cs typeface="Arial" panose="020B0604020202020204" pitchFamily="34" charset="0"/>
                  </a:rPr>
                  <a:t>to</a:t>
                </a:r>
                <a:r>
                  <a:rPr lang="en-GB" sz="1700" dirty="0">
                    <a:latin typeface="Arial" panose="020B0604020202020204" pitchFamily="34" charset="0"/>
                    <a:cs typeface="Arial" panose="020B0604020202020204" pitchFamily="34" charset="0"/>
                  </a:rPr>
                  <a:t> F=½: by selfing once. Indeed, for F= ½, we just self-fertilize ‘each’ individual </a:t>
                </a:r>
                <a:br>
                  <a:rPr lang="en-GB" sz="1700" dirty="0">
                    <a:latin typeface="Arial" panose="020B0604020202020204" pitchFamily="34" charset="0"/>
                    <a:cs typeface="Arial" panose="020B0604020202020204" pitchFamily="34" charset="0"/>
                  </a:rPr>
                </a:br>
                <a:r>
                  <a:rPr lang="en-GB" sz="1700" dirty="0">
                    <a:latin typeface="Arial" panose="020B0604020202020204" pitchFamily="34" charset="0"/>
                    <a:cs typeface="Arial" panose="020B0604020202020204" pitchFamily="34" charset="0"/>
                  </a:rPr>
                  <a:t>and – that’s it. But: </a:t>
                </a:r>
                <a:br>
                  <a:rPr lang="en-GB" sz="1700" dirty="0">
                    <a:latin typeface="Arial" panose="020B0604020202020204" pitchFamily="34" charset="0"/>
                    <a:cs typeface="Arial" panose="020B0604020202020204" pitchFamily="34" charset="0"/>
                  </a:rPr>
                </a:br>
                <a:r>
                  <a:rPr lang="en-GB" sz="1700" dirty="0">
                    <a:latin typeface="Arial" panose="020B0604020202020204" pitchFamily="34" charset="0"/>
                    <a:cs typeface="Arial" panose="020B0604020202020204" pitchFamily="34" charset="0"/>
                  </a:rPr>
                  <a:t>What about the large gap between F=0 and F=½? </a:t>
                </a:r>
              </a:p>
              <a:p>
                <a:r>
                  <a:rPr lang="en-GB" sz="1700" dirty="0">
                    <a:latin typeface="Arial" panose="020B0604020202020204" pitchFamily="34" charset="0"/>
                    <a:cs typeface="Arial" panose="020B0604020202020204" pitchFamily="34" charset="0"/>
                  </a:rPr>
                  <a:t>Can we, for instance, create a version of the population, </a:t>
                </a:r>
                <a:br>
                  <a:rPr lang="en-GB" sz="1700" dirty="0">
                    <a:latin typeface="Arial" panose="020B0604020202020204" pitchFamily="34" charset="0"/>
                    <a:cs typeface="Arial" panose="020B0604020202020204" pitchFamily="34" charset="0"/>
                  </a:rPr>
                </a:br>
                <a:r>
                  <a:rPr lang="en-GB" sz="1700" dirty="0">
                    <a:latin typeface="Arial" panose="020B0604020202020204" pitchFamily="34" charset="0"/>
                    <a:cs typeface="Arial" panose="020B0604020202020204" pitchFamily="34" charset="0"/>
                  </a:rPr>
                  <a:t>unchanged, except that 0 &lt; F &lt; 0.5? Can we, for instance, </a:t>
                </a:r>
                <a:br>
                  <a:rPr lang="en-GB" sz="1700" dirty="0">
                    <a:latin typeface="Arial" panose="020B0604020202020204" pitchFamily="34" charset="0"/>
                    <a:cs typeface="Arial" panose="020B0604020202020204" pitchFamily="34" charset="0"/>
                  </a:rPr>
                </a:br>
                <a:r>
                  <a:rPr lang="en-GB" sz="1700" dirty="0">
                    <a:latin typeface="Arial" panose="020B0604020202020204" pitchFamily="34" charset="0"/>
                    <a:cs typeface="Arial" panose="020B0604020202020204" pitchFamily="34" charset="0"/>
                  </a:rPr>
                  <a:t>create a version of the population with F=0.125 or with F=</a:t>
                </a:r>
                <a14:m>
                  <m:oMath xmlns:m="http://schemas.openxmlformats.org/officeDocument/2006/math">
                    <m:r>
                      <a:rPr lang="en-GB" sz="1700" smtClean="0">
                        <a:effectLst/>
                        <a:latin typeface="Cambria Math" panose="02040503050406030204" pitchFamily="18" charset="0"/>
                        <a:ea typeface="Times New Roman" panose="02020603050405020304" pitchFamily="18" charset="0"/>
                        <a:cs typeface="Times New Roman" panose="02020603050405020304" pitchFamily="18" charset="0"/>
                      </a:rPr>
                      <m:t>0</m:t>
                    </m:r>
                    <m:r>
                      <a:rPr lang="en-GB" sz="1700" b="0" i="0" smtClean="0">
                        <a:effectLst/>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GB" sz="1700" i="1">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GB" sz="1700" i="1" smtClean="0">
                            <a:effectLst/>
                            <a:latin typeface="Cambria Math" panose="02040503050406030204" pitchFamily="18" charset="0"/>
                            <a:ea typeface="Times New Roman" panose="02020603050405020304" pitchFamily="18" charset="0"/>
                            <a:cs typeface="Times New Roman" panose="02020603050405020304" pitchFamily="18" charset="0"/>
                          </a:rPr>
                          <m:t>1</m:t>
                        </m:r>
                      </m:e>
                    </m:acc>
                    <m:r>
                      <a:rPr lang="en-GB" sz="1700" smtClean="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en-GB" sz="1700" dirty="0">
                    <a:latin typeface="Arial" panose="020B0604020202020204" pitchFamily="34" charset="0"/>
                    <a:cs typeface="Arial" panose="020B0604020202020204" pitchFamily="34" charset="0"/>
                  </a:rPr>
                  <a:t>?</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700" dirty="0">
                    <a:latin typeface="Arial" panose="020B0604020202020204" pitchFamily="34" charset="0"/>
                    <a:cs typeface="Arial" panose="020B0604020202020204" pitchFamily="34" charset="0"/>
                  </a:rPr>
                  <a:t>I am not asking for a Drift-based narrowing of the population. Sure, if you take 4 of its non-inbred members and create from them a new sub-version of the population, then due to  ΔF = 1/2N, with N=4 we come to F=1/8 = 0.125.</a:t>
                </a:r>
              </a:p>
              <a:p>
                <a:r>
                  <a:rPr lang="en-GB" sz="1700" dirty="0">
                    <a:latin typeface="Arial" panose="020B0604020202020204" pitchFamily="34" charset="0"/>
                    <a:cs typeface="Arial" panose="020B0604020202020204" pitchFamily="34" charset="0"/>
                  </a:rPr>
                  <a:t>But this is not the ‘</a:t>
                </a:r>
                <a:r>
                  <a:rPr lang="en-GB" sz="1700" dirty="0">
                    <a:solidFill>
                      <a:srgbClr val="0000FF"/>
                    </a:solidFill>
                    <a:latin typeface="Arial" panose="020B0604020202020204" pitchFamily="34" charset="0"/>
                    <a:cs typeface="Arial" panose="020B0604020202020204" pitchFamily="34" charset="0"/>
                  </a:rPr>
                  <a:t>same</a:t>
                </a:r>
                <a:r>
                  <a:rPr lang="en-GB" sz="1700" dirty="0">
                    <a:latin typeface="Arial" panose="020B0604020202020204" pitchFamily="34" charset="0"/>
                    <a:cs typeface="Arial" panose="020B0604020202020204" pitchFamily="34" charset="0"/>
                  </a:rPr>
                  <a:t>’ population anymore! Allele frequencies are then changed (in particular, rare alleles which were not covered by these 4 genotypes are now missing). I am asking instead for the equivalent to „after once selfing them </a:t>
                </a:r>
                <a:r>
                  <a:rPr lang="en-GB" sz="1700" dirty="0">
                    <a:solidFill>
                      <a:srgbClr val="0000FF"/>
                    </a:solidFill>
                    <a:latin typeface="Arial" panose="020B0604020202020204" pitchFamily="34" charset="0"/>
                    <a:cs typeface="Arial" panose="020B0604020202020204" pitchFamily="34" charset="0"/>
                  </a:rPr>
                  <a:t>all</a:t>
                </a:r>
                <a:r>
                  <a:rPr lang="en-GB" sz="1700" dirty="0">
                    <a:latin typeface="Arial" panose="020B0604020202020204" pitchFamily="34" charset="0"/>
                    <a:cs typeface="Arial" panose="020B0604020202020204" pitchFamily="34" charset="0"/>
                  </a:rPr>
                  <a:t>“ and „after making them </a:t>
                </a:r>
                <a:r>
                  <a:rPr lang="en-GB" sz="1700" dirty="0">
                    <a:solidFill>
                      <a:srgbClr val="0000FF"/>
                    </a:solidFill>
                    <a:latin typeface="Arial" panose="020B0604020202020204" pitchFamily="34" charset="0"/>
                    <a:cs typeface="Arial" panose="020B0604020202020204" pitchFamily="34" charset="0"/>
                  </a:rPr>
                  <a:t>all</a:t>
                </a:r>
                <a:r>
                  <a:rPr lang="en-GB" sz="1700" dirty="0">
                    <a:latin typeface="Arial" panose="020B0604020202020204" pitchFamily="34" charset="0"/>
                    <a:cs typeface="Arial" panose="020B0604020202020204" pitchFamily="34" charset="0"/>
                  </a:rPr>
                  <a:t> homozygous“, just not F=1 and not F= ½, but F=0.125 or with F=</a:t>
                </a:r>
                <a14:m>
                  <m:oMath xmlns:m="http://schemas.openxmlformats.org/officeDocument/2006/math">
                    <m:r>
                      <a:rPr lang="en-GB" sz="1700" smtClean="0">
                        <a:effectLst/>
                        <a:latin typeface="Cambria Math" panose="02040503050406030204" pitchFamily="18" charset="0"/>
                        <a:ea typeface="Times New Roman" panose="02020603050405020304" pitchFamily="18" charset="0"/>
                        <a:cs typeface="Times New Roman" panose="02020603050405020304" pitchFamily="18" charset="0"/>
                      </a:rPr>
                      <m:t>0</m:t>
                    </m:r>
                    <m:r>
                      <a:rPr lang="en-GB" sz="1700" b="0" i="0" smtClean="0">
                        <a:effectLst/>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GB" sz="1700" i="1">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GB" sz="1700" i="1" smtClean="0">
                            <a:effectLst/>
                            <a:latin typeface="Cambria Math" panose="02040503050406030204" pitchFamily="18" charset="0"/>
                            <a:ea typeface="Times New Roman" panose="02020603050405020304" pitchFamily="18" charset="0"/>
                            <a:cs typeface="Times New Roman" panose="02020603050405020304" pitchFamily="18" charset="0"/>
                          </a:rPr>
                          <m:t>1</m:t>
                        </m:r>
                      </m:e>
                    </m:acc>
                    <m:r>
                      <a:rPr lang="en-GB" sz="1700" smtClean="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en-GB" sz="1700" dirty="0">
                    <a:latin typeface="Arial" panose="020B0604020202020204" pitchFamily="34" charset="0"/>
                    <a:cs typeface="Arial" panose="020B0604020202020204" pitchFamily="34" charset="0"/>
                  </a:rPr>
                  <a:t>.</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700" dirty="0">
                    <a:latin typeface="Arial" panose="020B0604020202020204" pitchFamily="34" charset="0"/>
                    <a:cs typeface="Arial" panose="020B0604020202020204" pitchFamily="34" charset="0"/>
                  </a:rPr>
                  <a:t>If we can by no means make the population 0 &lt; F &lt; 0.5, then what does </a:t>
                </a:r>
                <a:r>
                  <a:rPr lang="en-GB" sz="1700" dirty="0">
                    <a:solidFill>
                      <a:srgbClr val="0000FF"/>
                    </a:solidFill>
                    <a:latin typeface="Arial" panose="020B0604020202020204" pitchFamily="34" charset="0"/>
                    <a:cs typeface="Arial" panose="020B0604020202020204" pitchFamily="34" charset="0"/>
                  </a:rPr>
                  <a:t>this Algebra </a:t>
                </a:r>
                <a:r>
                  <a:rPr lang="en-GB" sz="1700" dirty="0">
                    <a:latin typeface="Arial" panose="020B0604020202020204" pitchFamily="34" charset="0"/>
                    <a:cs typeface="Arial" panose="020B0604020202020204" pitchFamily="34" charset="0"/>
                  </a:rPr>
                  <a:t>mean for this part of the F scale? Just phantasy? Next page shows that it is not so! We can indeed cover that part of the inbreeding scale! </a:t>
                </a:r>
              </a:p>
              <a:p>
                <a:endParaRPr lang="en-GB" sz="1700" dirty="0">
                  <a:latin typeface="Arial" panose="020B0604020202020204" pitchFamily="34" charset="0"/>
                  <a:cs typeface="Arial" panose="020B0604020202020204" pitchFamily="34" charset="0"/>
                </a:endParaRPr>
              </a:p>
              <a:p>
                <a:r>
                  <a:rPr lang="en-GB" sz="1700" dirty="0">
                    <a:solidFill>
                      <a:srgbClr val="0000FF"/>
                    </a:solidFill>
                    <a:latin typeface="Arial" panose="020B0604020202020204" pitchFamily="34" charset="0"/>
                    <a:cs typeface="Arial" panose="020B0604020202020204" pitchFamily="34" charset="0"/>
                  </a:rPr>
                  <a:t>σ²</a:t>
                </a:r>
                <a:r>
                  <a:rPr lang="en-GB" sz="1700" baseline="-25000" dirty="0">
                    <a:solidFill>
                      <a:srgbClr val="0000FF"/>
                    </a:solidFill>
                    <a:latin typeface="Arial" panose="020B0604020202020204" pitchFamily="34" charset="0"/>
                    <a:cs typeface="Arial" panose="020B0604020202020204" pitchFamily="34" charset="0"/>
                  </a:rPr>
                  <a:t>G</a:t>
                </a:r>
                <a:r>
                  <a:rPr lang="en-GB" sz="1700" dirty="0">
                    <a:solidFill>
                      <a:srgbClr val="0000FF"/>
                    </a:solidFill>
                    <a:latin typeface="Arial" panose="020B0604020202020204" pitchFamily="34" charset="0"/>
                    <a:cs typeface="Arial" panose="020B0604020202020204" pitchFamily="34" charset="0"/>
                  </a:rPr>
                  <a:t> =(1+F) σ²</a:t>
                </a:r>
                <a:r>
                  <a:rPr lang="en-GB" sz="1700" baseline="-25000" dirty="0">
                    <a:solidFill>
                      <a:srgbClr val="0000FF"/>
                    </a:solidFill>
                    <a:latin typeface="Arial" panose="020B0604020202020204" pitchFamily="34" charset="0"/>
                    <a:cs typeface="Arial" panose="020B0604020202020204" pitchFamily="34" charset="0"/>
                  </a:rPr>
                  <a:t>A</a:t>
                </a:r>
                <a:r>
                  <a:rPr lang="en-GB" sz="1700" dirty="0">
                    <a:solidFill>
                      <a:srgbClr val="0000FF"/>
                    </a:solidFill>
                    <a:latin typeface="Arial" panose="020B0604020202020204" pitchFamily="34" charset="0"/>
                    <a:cs typeface="Arial" panose="020B0604020202020204" pitchFamily="34" charset="0"/>
                  </a:rPr>
                  <a:t> + (1+F)(1-F) σ²</a:t>
                </a:r>
                <a:r>
                  <a:rPr lang="en-GB" sz="1700" baseline="-25000" dirty="0">
                    <a:solidFill>
                      <a:srgbClr val="0000FF"/>
                    </a:solidFill>
                    <a:latin typeface="Arial" panose="020B0604020202020204" pitchFamily="34" charset="0"/>
                    <a:cs typeface="Arial" panose="020B0604020202020204" pitchFamily="34" charset="0"/>
                  </a:rPr>
                  <a:t>D</a:t>
                </a:r>
                <a:r>
                  <a:rPr lang="en-GB" sz="1700" dirty="0">
                    <a:solidFill>
                      <a:srgbClr val="0000FF"/>
                    </a:solidFill>
                    <a:latin typeface="Arial" panose="020B0604020202020204" pitchFamily="34" charset="0"/>
                    <a:cs typeface="Arial" panose="020B0604020202020204" pitchFamily="34" charset="0"/>
                  </a:rPr>
                  <a:t> + 4 F D</a:t>
                </a:r>
                <a:r>
                  <a:rPr lang="en-GB" sz="1700" baseline="-25000" dirty="0">
                    <a:solidFill>
                      <a:srgbClr val="0000FF"/>
                    </a:solidFill>
                    <a:latin typeface="Arial" panose="020B0604020202020204" pitchFamily="34" charset="0"/>
                    <a:cs typeface="Arial" panose="020B0604020202020204" pitchFamily="34" charset="0"/>
                  </a:rPr>
                  <a:t>1</a:t>
                </a:r>
                <a:r>
                  <a:rPr lang="en-GB" sz="1700" dirty="0">
                    <a:solidFill>
                      <a:srgbClr val="0000FF"/>
                    </a:solidFill>
                    <a:latin typeface="Arial" panose="020B0604020202020204" pitchFamily="34" charset="0"/>
                    <a:cs typeface="Arial" panose="020B0604020202020204" pitchFamily="34" charset="0"/>
                  </a:rPr>
                  <a:t>  + F D</a:t>
                </a:r>
                <a:r>
                  <a:rPr lang="en-GB" sz="1700" baseline="-25000" dirty="0">
                    <a:solidFill>
                      <a:srgbClr val="0000FF"/>
                    </a:solidFill>
                    <a:latin typeface="Arial" panose="020B0604020202020204" pitchFamily="34" charset="0"/>
                    <a:cs typeface="Arial" panose="020B0604020202020204" pitchFamily="34" charset="0"/>
                  </a:rPr>
                  <a:t>2</a:t>
                </a:r>
                <a:r>
                  <a:rPr lang="en-GB" sz="1700" dirty="0">
                    <a:solidFill>
                      <a:srgbClr val="0000FF"/>
                    </a:solidFill>
                    <a:latin typeface="Arial" panose="020B0604020202020204" pitchFamily="34" charset="0"/>
                    <a:cs typeface="Arial" panose="020B0604020202020204" pitchFamily="34" charset="0"/>
                  </a:rPr>
                  <a:t>*     ....   </a:t>
                </a:r>
                <a:r>
                  <a:rPr lang="en-GB" sz="1700" dirty="0">
                    <a:latin typeface="Arial" panose="020B0604020202020204" pitchFamily="34" charset="0"/>
                    <a:cs typeface="Arial" panose="020B0604020202020204" pitchFamily="34" charset="0"/>
                  </a:rPr>
                  <a:t>for 0 &lt; F &lt; 0.5 ?!</a:t>
                </a:r>
                <a:endParaRPr lang="en-GB" sz="1700" dirty="0"/>
              </a:p>
            </p:txBody>
          </p:sp>
        </mc:Choice>
        <mc:Fallback xmlns="">
          <p:sp>
            <p:nvSpPr>
              <p:cNvPr id="3" name="TextBox 2"/>
              <p:cNvSpPr txBox="1">
                <a:spLocks noRot="1" noChangeAspect="1" noMove="1" noResize="1" noEditPoints="1" noAdjustHandles="1" noChangeArrowheads="1" noChangeShapeType="1" noTextEdit="1"/>
              </p:cNvSpPr>
              <p:nvPr/>
            </p:nvSpPr>
            <p:spPr>
              <a:xfrm>
                <a:off x="71967" y="1604433"/>
                <a:ext cx="12022666" cy="5094856"/>
              </a:xfrm>
              <a:prstGeom prst="rect">
                <a:avLst/>
              </a:prstGeom>
              <a:blipFill>
                <a:blip r:embed="rId2"/>
                <a:stretch>
                  <a:fillRect/>
                </a:stretch>
              </a:blipFill>
              <a:ln>
                <a:solidFill>
                  <a:schemeClr val="bg1"/>
                </a:solidFill>
              </a:ln>
              <a:effectLst>
                <a:outerShdw blurRad="50800" dist="38100" dir="2700000" algn="tl" rotWithShape="0">
                  <a:prstClr val="black">
                    <a:alpha val="40000"/>
                  </a:prstClr>
                </a:outerShdw>
              </a:effectLst>
            </p:spPr>
            <p:txBody>
              <a:bodyPr/>
              <a:lstStyle/>
              <a:p>
                <a:r>
                  <a:rPr lang="en-GB">
                    <a:noFill/>
                  </a:rPr>
                  <a:t> </a:t>
                </a:r>
              </a:p>
            </p:txBody>
          </p:sp>
        </mc:Fallback>
      </mc:AlternateContent>
      <p:sp>
        <p:nvSpPr>
          <p:cNvPr id="4" name="Textfeld 5">
            <a:extLst>
              <a:ext uri="{FF2B5EF4-FFF2-40B4-BE49-F238E27FC236}">
                <a16:creationId xmlns:a16="http://schemas.microsoft.com/office/drawing/2014/main" id="{E5CC5477-9E1D-448D-8716-EC2F46E77565}"/>
              </a:ext>
            </a:extLst>
          </p:cNvPr>
          <p:cNvSpPr txBox="1"/>
          <p:nvPr/>
        </p:nvSpPr>
        <p:spPr>
          <a:xfrm>
            <a:off x="11518642" y="6356230"/>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32</a:t>
            </a:fld>
            <a:endParaRPr lang="en-GB" sz="2400">
              <a:latin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A625246F-FDF1-4A27-B3A1-5143CEA5AE15}"/>
              </a:ext>
            </a:extLst>
          </p:cNvPr>
          <p:cNvGrpSpPr/>
          <p:nvPr/>
        </p:nvGrpSpPr>
        <p:grpSpPr>
          <a:xfrm>
            <a:off x="71967" y="84667"/>
            <a:ext cx="12022666" cy="1361911"/>
            <a:chOff x="71967" y="84667"/>
            <a:chExt cx="12022666" cy="1361911"/>
          </a:xfrm>
        </p:grpSpPr>
        <p:sp>
          <p:nvSpPr>
            <p:cNvPr id="2" name="TextBox 1"/>
            <p:cNvSpPr txBox="1"/>
            <p:nvPr/>
          </p:nvSpPr>
          <p:spPr>
            <a:xfrm>
              <a:off x="71967" y="84667"/>
              <a:ext cx="12022666" cy="136191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a:latin typeface="Arial" panose="020B0604020202020204" pitchFamily="34" charset="0"/>
                  <a:cs typeface="Arial" panose="020B0604020202020204" pitchFamily="34" charset="0"/>
                </a:rPr>
                <a:t>With σ²</a:t>
              </a:r>
              <a:r>
                <a:rPr lang="en-GB" sz="2400" baseline="-25000">
                  <a:latin typeface="Arial" panose="020B0604020202020204" pitchFamily="34" charset="0"/>
                  <a:cs typeface="Arial" panose="020B0604020202020204" pitchFamily="34" charset="0"/>
                </a:rPr>
                <a:t>G</a:t>
              </a:r>
              <a:r>
                <a:rPr lang="en-GB" sz="2400">
                  <a:latin typeface="Arial" panose="020B0604020202020204" pitchFamily="34" charset="0"/>
                  <a:cs typeface="Arial" panose="020B0604020202020204" pitchFamily="34" charset="0"/>
                </a:rPr>
                <a:t> =(1+F) σ²</a:t>
              </a:r>
              <a:r>
                <a:rPr lang="en-GB" sz="2400" baseline="-25000">
                  <a:latin typeface="Arial" panose="020B0604020202020204" pitchFamily="34" charset="0"/>
                  <a:cs typeface="Arial" panose="020B0604020202020204" pitchFamily="34" charset="0"/>
                </a:rPr>
                <a:t>A</a:t>
              </a:r>
              <a:r>
                <a:rPr lang="en-GB" sz="2400">
                  <a:latin typeface="Arial" panose="020B0604020202020204" pitchFamily="34" charset="0"/>
                  <a:cs typeface="Arial" panose="020B0604020202020204" pitchFamily="34" charset="0"/>
                </a:rPr>
                <a:t> + (1+F)(1-F) σ²</a:t>
              </a:r>
              <a:r>
                <a:rPr lang="en-GB" sz="2400" baseline="-25000">
                  <a:latin typeface="Arial" panose="020B0604020202020204" pitchFamily="34" charset="0"/>
                  <a:cs typeface="Arial" panose="020B0604020202020204" pitchFamily="34" charset="0"/>
                </a:rPr>
                <a:t>D</a:t>
              </a:r>
              <a:r>
                <a:rPr lang="en-GB" sz="2400">
                  <a:latin typeface="Arial" panose="020B0604020202020204" pitchFamily="34" charset="0"/>
                  <a:cs typeface="Arial" panose="020B0604020202020204" pitchFamily="34" charset="0"/>
                </a:rPr>
                <a:t> + 4 F D</a:t>
              </a:r>
              <a:r>
                <a:rPr lang="en-GB" sz="2400" baseline="-25000">
                  <a:latin typeface="Arial" panose="020B0604020202020204" pitchFamily="34" charset="0"/>
                  <a:cs typeface="Arial" panose="020B0604020202020204" pitchFamily="34" charset="0"/>
                </a:rPr>
                <a:t>1</a:t>
              </a:r>
              <a:r>
                <a:rPr lang="en-GB" sz="2400">
                  <a:latin typeface="Arial" panose="020B0604020202020204" pitchFamily="34" charset="0"/>
                  <a:cs typeface="Arial" panose="020B0604020202020204" pitchFamily="34" charset="0"/>
                </a:rPr>
                <a:t>  + F D</a:t>
              </a:r>
              <a:r>
                <a:rPr lang="en-GB" sz="2400" baseline="-25000">
                  <a:latin typeface="Arial" panose="020B0604020202020204" pitchFamily="34" charset="0"/>
                  <a:cs typeface="Arial" panose="020B0604020202020204" pitchFamily="34" charset="0"/>
                </a:rPr>
                <a:t>2</a:t>
              </a:r>
              <a:r>
                <a:rPr lang="en-GB" sz="2400">
                  <a:latin typeface="Arial" panose="020B0604020202020204" pitchFamily="34" charset="0"/>
                  <a:cs typeface="Arial" panose="020B0604020202020204" pitchFamily="34" charset="0"/>
                </a:rPr>
                <a:t>*, we have Algebra to quantify the genetic variance for any level of inbreeding (no other changes, hence, no Selection, Mutation, Migration, Drift). </a:t>
              </a:r>
              <a:r>
                <a:rPr lang="en-GB" sz="2400">
                  <a:effectLst>
                    <a:outerShdw blurRad="38100" dist="38100" dir="2700000" algn="tl">
                      <a:srgbClr val="000000">
                        <a:alpha val="43137"/>
                      </a:srgbClr>
                    </a:outerShdw>
                  </a:effectLst>
                  <a:latin typeface="Arial" panose="020B0604020202020204" pitchFamily="34" charset="0"/>
                  <a:cs typeface="Arial" panose="020B0604020202020204" pitchFamily="34" charset="0"/>
                </a:rPr>
                <a:t>0 ...  &lt; ..   F ..   &lt; ..   1</a:t>
              </a:r>
              <a:r>
                <a:rPr lang="en-GB" sz="2400">
                  <a:latin typeface="Arial" panose="020B0604020202020204" pitchFamily="34" charset="0"/>
                  <a:cs typeface="Arial" panose="020B0604020202020204" pitchFamily="34" charset="0"/>
                </a:rPr>
                <a:t>. </a:t>
              </a:r>
            </a:p>
            <a:p>
              <a:endParaRPr lang="en-GB" sz="105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B03B5FDC-EBF3-44B6-8702-D5FBD3B547CD}"/>
                </a:ext>
              </a:extLst>
            </p:cNvPr>
            <p:cNvSpPr txBox="1"/>
            <p:nvPr/>
          </p:nvSpPr>
          <p:spPr>
            <a:xfrm>
              <a:off x="3662267" y="828343"/>
              <a:ext cx="3121090" cy="461665"/>
            </a:xfrm>
            <a:prstGeom prst="rect">
              <a:avLst/>
            </a:prstGeom>
            <a:solidFill>
              <a:schemeClr val="accent4">
                <a:lumMod val="20000"/>
                <a:lumOff val="80000"/>
              </a:schemeClr>
            </a:solidFill>
          </p:spPr>
          <p:txBody>
            <a:bodyPr wrap="square" rtlCol="0">
              <a:spAutoFit/>
            </a:bodyPr>
            <a:lstStyle/>
            <a:p>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0 ..  &lt; ..   F ..   &lt; ..   1</a:t>
              </a:r>
              <a:endParaRPr lang="en-GB" sz="2400" dirty="0"/>
            </a:p>
          </p:txBody>
        </p:sp>
      </p:grpSp>
      <p:pic>
        <p:nvPicPr>
          <p:cNvPr id="8" name="Picture 7">
            <a:extLst>
              <a:ext uri="{FF2B5EF4-FFF2-40B4-BE49-F238E27FC236}">
                <a16:creationId xmlns:a16="http://schemas.microsoft.com/office/drawing/2014/main" id="{870D2C6D-07AA-47AC-8BBA-168FA4CB1702}"/>
              </a:ext>
            </a:extLst>
          </p:cNvPr>
          <p:cNvPicPr>
            <a:picLocks noChangeAspect="1"/>
          </p:cNvPicPr>
          <p:nvPr/>
        </p:nvPicPr>
        <p:blipFill>
          <a:blip r:embed="rId3"/>
          <a:stretch>
            <a:fillRect/>
          </a:stretch>
        </p:blipFill>
        <p:spPr>
          <a:xfrm>
            <a:off x="7461658" y="2267340"/>
            <a:ext cx="4490855" cy="139959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839466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Rectangle 284">
            <a:extLst>
              <a:ext uri="{FF2B5EF4-FFF2-40B4-BE49-F238E27FC236}">
                <a16:creationId xmlns:a16="http://schemas.microsoft.com/office/drawing/2014/main" id="{B6C0A226-F1D2-4E64-A2BB-00084F40A6B1}"/>
              </a:ext>
            </a:extLst>
          </p:cNvPr>
          <p:cNvSpPr/>
          <p:nvPr/>
        </p:nvSpPr>
        <p:spPr>
          <a:xfrm>
            <a:off x="6082464" y="1701121"/>
            <a:ext cx="6012167" cy="267395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4" name="Rectangle 283">
            <a:extLst>
              <a:ext uri="{FF2B5EF4-FFF2-40B4-BE49-F238E27FC236}">
                <a16:creationId xmlns:a16="http://schemas.microsoft.com/office/drawing/2014/main" id="{32F79564-7D95-400B-B268-2B8CBAF1C4B9}"/>
              </a:ext>
            </a:extLst>
          </p:cNvPr>
          <p:cNvSpPr/>
          <p:nvPr/>
        </p:nvSpPr>
        <p:spPr>
          <a:xfrm>
            <a:off x="82858" y="1678367"/>
            <a:ext cx="5564596" cy="267395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5" name="Oval 244">
            <a:extLst>
              <a:ext uri="{FF2B5EF4-FFF2-40B4-BE49-F238E27FC236}">
                <a16:creationId xmlns:a16="http://schemas.microsoft.com/office/drawing/2014/main" id="{F19AA5E9-85D2-4F11-9E3B-E8045FDA39B4}"/>
              </a:ext>
            </a:extLst>
          </p:cNvPr>
          <p:cNvSpPr/>
          <p:nvPr/>
        </p:nvSpPr>
        <p:spPr>
          <a:xfrm rot="18900000">
            <a:off x="6398931" y="3862097"/>
            <a:ext cx="429208" cy="396551"/>
          </a:xfrm>
          <a:prstGeom prst="ellipse">
            <a:avLst/>
          </a:prstGeom>
          <a:solidFill>
            <a:schemeClr val="bg1"/>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6" name="Oval 245">
            <a:extLst>
              <a:ext uri="{FF2B5EF4-FFF2-40B4-BE49-F238E27FC236}">
                <a16:creationId xmlns:a16="http://schemas.microsoft.com/office/drawing/2014/main" id="{BB44B939-58CF-4C90-B6DD-C4CCC426DDA3}"/>
              </a:ext>
            </a:extLst>
          </p:cNvPr>
          <p:cNvSpPr/>
          <p:nvPr/>
        </p:nvSpPr>
        <p:spPr>
          <a:xfrm rot="18900000">
            <a:off x="6614457" y="3862097"/>
            <a:ext cx="429208" cy="396551"/>
          </a:xfrm>
          <a:prstGeom prst="ellipse">
            <a:avLst/>
          </a:prstGeom>
          <a:solidFill>
            <a:schemeClr val="bg1"/>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7" name="Oval 246">
            <a:extLst>
              <a:ext uri="{FF2B5EF4-FFF2-40B4-BE49-F238E27FC236}">
                <a16:creationId xmlns:a16="http://schemas.microsoft.com/office/drawing/2014/main" id="{571C59F9-B254-4013-B34D-45C20A3DD657}"/>
              </a:ext>
            </a:extLst>
          </p:cNvPr>
          <p:cNvSpPr/>
          <p:nvPr/>
        </p:nvSpPr>
        <p:spPr>
          <a:xfrm rot="18900000">
            <a:off x="6829984" y="3862097"/>
            <a:ext cx="429208" cy="396551"/>
          </a:xfrm>
          <a:prstGeom prst="ellipse">
            <a:avLst/>
          </a:prstGeom>
          <a:solidFill>
            <a:schemeClr val="bg1"/>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8" name="Oval 247">
            <a:extLst>
              <a:ext uri="{FF2B5EF4-FFF2-40B4-BE49-F238E27FC236}">
                <a16:creationId xmlns:a16="http://schemas.microsoft.com/office/drawing/2014/main" id="{06DE2560-48D4-4232-859E-E1D9886DCBE8}"/>
              </a:ext>
            </a:extLst>
          </p:cNvPr>
          <p:cNvSpPr/>
          <p:nvPr/>
        </p:nvSpPr>
        <p:spPr>
          <a:xfrm rot="18900000">
            <a:off x="7045510" y="3862097"/>
            <a:ext cx="429208" cy="396551"/>
          </a:xfrm>
          <a:prstGeom prst="ellipse">
            <a:avLst/>
          </a:prstGeom>
          <a:solidFill>
            <a:schemeClr val="bg1"/>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3" name="Oval 142">
            <a:extLst>
              <a:ext uri="{FF2B5EF4-FFF2-40B4-BE49-F238E27FC236}">
                <a16:creationId xmlns:a16="http://schemas.microsoft.com/office/drawing/2014/main" id="{E5112098-0234-43F7-B2BF-E23F938F1DB3}"/>
              </a:ext>
            </a:extLst>
          </p:cNvPr>
          <p:cNvSpPr/>
          <p:nvPr/>
        </p:nvSpPr>
        <p:spPr>
          <a:xfrm rot="18900000">
            <a:off x="6425537" y="3351679"/>
            <a:ext cx="429208" cy="396551"/>
          </a:xfrm>
          <a:prstGeom prst="ellipse">
            <a:avLst/>
          </a:prstGeom>
          <a:solidFill>
            <a:schemeClr val="bg1"/>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4" name="Oval 143">
            <a:extLst>
              <a:ext uri="{FF2B5EF4-FFF2-40B4-BE49-F238E27FC236}">
                <a16:creationId xmlns:a16="http://schemas.microsoft.com/office/drawing/2014/main" id="{B27AB781-A685-4AF3-AAB4-F05EF4E0D6AD}"/>
              </a:ext>
            </a:extLst>
          </p:cNvPr>
          <p:cNvSpPr/>
          <p:nvPr/>
        </p:nvSpPr>
        <p:spPr>
          <a:xfrm rot="18900000">
            <a:off x="6641063" y="3351679"/>
            <a:ext cx="429208" cy="396551"/>
          </a:xfrm>
          <a:prstGeom prst="ellipse">
            <a:avLst/>
          </a:prstGeom>
          <a:solidFill>
            <a:schemeClr val="bg1"/>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5" name="Oval 144">
            <a:extLst>
              <a:ext uri="{FF2B5EF4-FFF2-40B4-BE49-F238E27FC236}">
                <a16:creationId xmlns:a16="http://schemas.microsoft.com/office/drawing/2014/main" id="{9D3097CC-CF62-487E-8594-044B1D43397A}"/>
              </a:ext>
            </a:extLst>
          </p:cNvPr>
          <p:cNvSpPr/>
          <p:nvPr/>
        </p:nvSpPr>
        <p:spPr>
          <a:xfrm rot="18900000">
            <a:off x="6856590" y="3351679"/>
            <a:ext cx="429208" cy="396551"/>
          </a:xfrm>
          <a:prstGeom prst="ellipse">
            <a:avLst/>
          </a:prstGeom>
          <a:solidFill>
            <a:schemeClr val="bg1"/>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6" name="Oval 145">
            <a:extLst>
              <a:ext uri="{FF2B5EF4-FFF2-40B4-BE49-F238E27FC236}">
                <a16:creationId xmlns:a16="http://schemas.microsoft.com/office/drawing/2014/main" id="{E1622DA6-BA4B-4965-B14C-E621ED342F34}"/>
              </a:ext>
            </a:extLst>
          </p:cNvPr>
          <p:cNvSpPr/>
          <p:nvPr/>
        </p:nvSpPr>
        <p:spPr>
          <a:xfrm rot="18900000">
            <a:off x="7072116" y="3351679"/>
            <a:ext cx="429208" cy="396551"/>
          </a:xfrm>
          <a:prstGeom prst="ellipse">
            <a:avLst/>
          </a:prstGeom>
          <a:solidFill>
            <a:schemeClr val="bg1"/>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19" name="Group 218">
            <a:extLst>
              <a:ext uri="{FF2B5EF4-FFF2-40B4-BE49-F238E27FC236}">
                <a16:creationId xmlns:a16="http://schemas.microsoft.com/office/drawing/2014/main" id="{BD39AB68-FB01-4592-A7D6-6DD9B1627056}"/>
              </a:ext>
            </a:extLst>
          </p:cNvPr>
          <p:cNvGrpSpPr/>
          <p:nvPr/>
        </p:nvGrpSpPr>
        <p:grpSpPr>
          <a:xfrm>
            <a:off x="160204" y="3850003"/>
            <a:ext cx="5386310" cy="396551"/>
            <a:chOff x="162620" y="3407315"/>
            <a:chExt cx="5386310" cy="396551"/>
          </a:xfrm>
        </p:grpSpPr>
        <p:sp>
          <p:nvSpPr>
            <p:cNvPr id="220" name="Oval 219">
              <a:extLst>
                <a:ext uri="{FF2B5EF4-FFF2-40B4-BE49-F238E27FC236}">
                  <a16:creationId xmlns:a16="http://schemas.microsoft.com/office/drawing/2014/main" id="{CA8EF1BA-CA5E-4D78-99B4-CD01B041FE20}"/>
                </a:ext>
              </a:extLst>
            </p:cNvPr>
            <p:cNvSpPr/>
            <p:nvPr/>
          </p:nvSpPr>
          <p:spPr>
            <a:xfrm rot="18900000">
              <a:off x="162620"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1" name="Oval 220">
              <a:extLst>
                <a:ext uri="{FF2B5EF4-FFF2-40B4-BE49-F238E27FC236}">
                  <a16:creationId xmlns:a16="http://schemas.microsoft.com/office/drawing/2014/main" id="{7FBCE63F-7418-455A-971F-7E744DD6FF82}"/>
                </a:ext>
              </a:extLst>
            </p:cNvPr>
            <p:cNvSpPr/>
            <p:nvPr/>
          </p:nvSpPr>
          <p:spPr>
            <a:xfrm rot="18900000">
              <a:off x="378146"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2" name="Oval 221">
              <a:extLst>
                <a:ext uri="{FF2B5EF4-FFF2-40B4-BE49-F238E27FC236}">
                  <a16:creationId xmlns:a16="http://schemas.microsoft.com/office/drawing/2014/main" id="{51936238-DCAF-4D17-93FE-2E8AA3449C4F}"/>
                </a:ext>
              </a:extLst>
            </p:cNvPr>
            <p:cNvSpPr/>
            <p:nvPr/>
          </p:nvSpPr>
          <p:spPr>
            <a:xfrm rot="18900000">
              <a:off x="593673"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3" name="Oval 222">
              <a:extLst>
                <a:ext uri="{FF2B5EF4-FFF2-40B4-BE49-F238E27FC236}">
                  <a16:creationId xmlns:a16="http://schemas.microsoft.com/office/drawing/2014/main" id="{4BE349C3-515F-4DFC-BADD-08F2A42509A8}"/>
                </a:ext>
              </a:extLst>
            </p:cNvPr>
            <p:cNvSpPr/>
            <p:nvPr/>
          </p:nvSpPr>
          <p:spPr>
            <a:xfrm rot="18900000">
              <a:off x="809199"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4" name="Oval 223">
              <a:extLst>
                <a:ext uri="{FF2B5EF4-FFF2-40B4-BE49-F238E27FC236}">
                  <a16:creationId xmlns:a16="http://schemas.microsoft.com/office/drawing/2014/main" id="{8FC9B356-D2A9-4388-9BBA-D2EAF061CDFF}"/>
                </a:ext>
              </a:extLst>
            </p:cNvPr>
            <p:cNvSpPr/>
            <p:nvPr/>
          </p:nvSpPr>
          <p:spPr>
            <a:xfrm rot="18900000">
              <a:off x="1024725"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5" name="Oval 224">
              <a:extLst>
                <a:ext uri="{FF2B5EF4-FFF2-40B4-BE49-F238E27FC236}">
                  <a16:creationId xmlns:a16="http://schemas.microsoft.com/office/drawing/2014/main" id="{1807E798-CD31-45B3-B5E3-98D178FEFEE0}"/>
                </a:ext>
              </a:extLst>
            </p:cNvPr>
            <p:cNvSpPr/>
            <p:nvPr/>
          </p:nvSpPr>
          <p:spPr>
            <a:xfrm rot="18900000">
              <a:off x="1240251"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6" name="Oval 225">
              <a:extLst>
                <a:ext uri="{FF2B5EF4-FFF2-40B4-BE49-F238E27FC236}">
                  <a16:creationId xmlns:a16="http://schemas.microsoft.com/office/drawing/2014/main" id="{CC56DBC7-BF6F-4269-A8F5-18D507DAC211}"/>
                </a:ext>
              </a:extLst>
            </p:cNvPr>
            <p:cNvSpPr/>
            <p:nvPr/>
          </p:nvSpPr>
          <p:spPr>
            <a:xfrm rot="18900000">
              <a:off x="1455777"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7" name="Oval 226">
              <a:extLst>
                <a:ext uri="{FF2B5EF4-FFF2-40B4-BE49-F238E27FC236}">
                  <a16:creationId xmlns:a16="http://schemas.microsoft.com/office/drawing/2014/main" id="{0C63FC1E-9B79-4EA7-B833-4A928A6107BB}"/>
                </a:ext>
              </a:extLst>
            </p:cNvPr>
            <p:cNvSpPr/>
            <p:nvPr/>
          </p:nvSpPr>
          <p:spPr>
            <a:xfrm rot="18900000">
              <a:off x="1671303"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8" name="Oval 227">
              <a:extLst>
                <a:ext uri="{FF2B5EF4-FFF2-40B4-BE49-F238E27FC236}">
                  <a16:creationId xmlns:a16="http://schemas.microsoft.com/office/drawing/2014/main" id="{336A96E2-4FAA-4352-B5CE-4C6C2292626D}"/>
                </a:ext>
              </a:extLst>
            </p:cNvPr>
            <p:cNvSpPr/>
            <p:nvPr/>
          </p:nvSpPr>
          <p:spPr>
            <a:xfrm rot="18900000">
              <a:off x="1886829"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9" name="Oval 228">
              <a:extLst>
                <a:ext uri="{FF2B5EF4-FFF2-40B4-BE49-F238E27FC236}">
                  <a16:creationId xmlns:a16="http://schemas.microsoft.com/office/drawing/2014/main" id="{FD4EEB65-31F9-4DB3-9A56-AAE18763C96D}"/>
                </a:ext>
              </a:extLst>
            </p:cNvPr>
            <p:cNvSpPr/>
            <p:nvPr/>
          </p:nvSpPr>
          <p:spPr>
            <a:xfrm rot="18900000">
              <a:off x="2102356"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0" name="Oval 229">
              <a:extLst>
                <a:ext uri="{FF2B5EF4-FFF2-40B4-BE49-F238E27FC236}">
                  <a16:creationId xmlns:a16="http://schemas.microsoft.com/office/drawing/2014/main" id="{F915B3D3-A53A-4AE6-AF15-6636A4D250A0}"/>
                </a:ext>
              </a:extLst>
            </p:cNvPr>
            <p:cNvSpPr/>
            <p:nvPr/>
          </p:nvSpPr>
          <p:spPr>
            <a:xfrm rot="18900000">
              <a:off x="2317882"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1" name="Oval 230">
              <a:extLst>
                <a:ext uri="{FF2B5EF4-FFF2-40B4-BE49-F238E27FC236}">
                  <a16:creationId xmlns:a16="http://schemas.microsoft.com/office/drawing/2014/main" id="{94B57F6F-C02A-40CA-8D6E-9A8CB03564A3}"/>
                </a:ext>
              </a:extLst>
            </p:cNvPr>
            <p:cNvSpPr/>
            <p:nvPr/>
          </p:nvSpPr>
          <p:spPr>
            <a:xfrm rot="18900000">
              <a:off x="2533408"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2" name="Oval 231">
              <a:extLst>
                <a:ext uri="{FF2B5EF4-FFF2-40B4-BE49-F238E27FC236}">
                  <a16:creationId xmlns:a16="http://schemas.microsoft.com/office/drawing/2014/main" id="{6D484F0F-7301-4857-821A-259AAFD82F15}"/>
                </a:ext>
              </a:extLst>
            </p:cNvPr>
            <p:cNvSpPr/>
            <p:nvPr/>
          </p:nvSpPr>
          <p:spPr>
            <a:xfrm rot="18900000">
              <a:off x="2748934"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3" name="Oval 232">
              <a:extLst>
                <a:ext uri="{FF2B5EF4-FFF2-40B4-BE49-F238E27FC236}">
                  <a16:creationId xmlns:a16="http://schemas.microsoft.com/office/drawing/2014/main" id="{F1451C53-4A6F-44DA-BB39-162C057DF123}"/>
                </a:ext>
              </a:extLst>
            </p:cNvPr>
            <p:cNvSpPr/>
            <p:nvPr/>
          </p:nvSpPr>
          <p:spPr>
            <a:xfrm rot="18900000">
              <a:off x="2964460"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4" name="Oval 233">
              <a:extLst>
                <a:ext uri="{FF2B5EF4-FFF2-40B4-BE49-F238E27FC236}">
                  <a16:creationId xmlns:a16="http://schemas.microsoft.com/office/drawing/2014/main" id="{CE276538-12CA-433C-A192-DD6E5C449087}"/>
                </a:ext>
              </a:extLst>
            </p:cNvPr>
            <p:cNvSpPr/>
            <p:nvPr/>
          </p:nvSpPr>
          <p:spPr>
            <a:xfrm rot="18900000">
              <a:off x="3179986"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5" name="Oval 234">
              <a:extLst>
                <a:ext uri="{FF2B5EF4-FFF2-40B4-BE49-F238E27FC236}">
                  <a16:creationId xmlns:a16="http://schemas.microsoft.com/office/drawing/2014/main" id="{446E94D6-5101-44D1-B257-21A7EE85C528}"/>
                </a:ext>
              </a:extLst>
            </p:cNvPr>
            <p:cNvSpPr/>
            <p:nvPr/>
          </p:nvSpPr>
          <p:spPr>
            <a:xfrm rot="18900000">
              <a:off x="3395513"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6" name="Oval 235">
              <a:extLst>
                <a:ext uri="{FF2B5EF4-FFF2-40B4-BE49-F238E27FC236}">
                  <a16:creationId xmlns:a16="http://schemas.microsoft.com/office/drawing/2014/main" id="{C5F2A9BF-074D-4642-8B3A-27B1340FF968}"/>
                </a:ext>
              </a:extLst>
            </p:cNvPr>
            <p:cNvSpPr/>
            <p:nvPr/>
          </p:nvSpPr>
          <p:spPr>
            <a:xfrm rot="18900000">
              <a:off x="3611039"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7" name="Oval 236">
              <a:extLst>
                <a:ext uri="{FF2B5EF4-FFF2-40B4-BE49-F238E27FC236}">
                  <a16:creationId xmlns:a16="http://schemas.microsoft.com/office/drawing/2014/main" id="{6BD471C2-3995-441C-8289-FEBF203482C4}"/>
                </a:ext>
              </a:extLst>
            </p:cNvPr>
            <p:cNvSpPr/>
            <p:nvPr/>
          </p:nvSpPr>
          <p:spPr>
            <a:xfrm rot="18900000">
              <a:off x="3826565"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8" name="Oval 237">
              <a:extLst>
                <a:ext uri="{FF2B5EF4-FFF2-40B4-BE49-F238E27FC236}">
                  <a16:creationId xmlns:a16="http://schemas.microsoft.com/office/drawing/2014/main" id="{432F2A12-4363-4FDC-B0F9-33F585322BC2}"/>
                </a:ext>
              </a:extLst>
            </p:cNvPr>
            <p:cNvSpPr/>
            <p:nvPr/>
          </p:nvSpPr>
          <p:spPr>
            <a:xfrm rot="18900000">
              <a:off x="4042091"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9" name="Oval 238">
              <a:extLst>
                <a:ext uri="{FF2B5EF4-FFF2-40B4-BE49-F238E27FC236}">
                  <a16:creationId xmlns:a16="http://schemas.microsoft.com/office/drawing/2014/main" id="{1A69D845-34DF-47F8-805F-EA9AB3AF4E9E}"/>
                </a:ext>
              </a:extLst>
            </p:cNvPr>
            <p:cNvSpPr/>
            <p:nvPr/>
          </p:nvSpPr>
          <p:spPr>
            <a:xfrm rot="18900000">
              <a:off x="4257617"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0" name="Oval 239">
              <a:extLst>
                <a:ext uri="{FF2B5EF4-FFF2-40B4-BE49-F238E27FC236}">
                  <a16:creationId xmlns:a16="http://schemas.microsoft.com/office/drawing/2014/main" id="{8920B9B3-D6F5-4267-8C9D-5C42B23F4A08}"/>
                </a:ext>
              </a:extLst>
            </p:cNvPr>
            <p:cNvSpPr/>
            <p:nvPr/>
          </p:nvSpPr>
          <p:spPr>
            <a:xfrm rot="18900000">
              <a:off x="4473143"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1" name="Oval 240">
              <a:extLst>
                <a:ext uri="{FF2B5EF4-FFF2-40B4-BE49-F238E27FC236}">
                  <a16:creationId xmlns:a16="http://schemas.microsoft.com/office/drawing/2014/main" id="{D7168F2C-40EA-4B54-B87D-75EE6A280FB0}"/>
                </a:ext>
              </a:extLst>
            </p:cNvPr>
            <p:cNvSpPr/>
            <p:nvPr/>
          </p:nvSpPr>
          <p:spPr>
            <a:xfrm rot="18900000">
              <a:off x="4688669"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2" name="Oval 241">
              <a:extLst>
                <a:ext uri="{FF2B5EF4-FFF2-40B4-BE49-F238E27FC236}">
                  <a16:creationId xmlns:a16="http://schemas.microsoft.com/office/drawing/2014/main" id="{26B25DC8-F06C-4279-A775-3066ADDDC9EB}"/>
                </a:ext>
              </a:extLst>
            </p:cNvPr>
            <p:cNvSpPr/>
            <p:nvPr/>
          </p:nvSpPr>
          <p:spPr>
            <a:xfrm rot="18900000">
              <a:off x="4904196"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3" name="Oval 242">
              <a:extLst>
                <a:ext uri="{FF2B5EF4-FFF2-40B4-BE49-F238E27FC236}">
                  <a16:creationId xmlns:a16="http://schemas.microsoft.com/office/drawing/2014/main" id="{2555C472-15D9-4369-A90F-B1A32706430B}"/>
                </a:ext>
              </a:extLst>
            </p:cNvPr>
            <p:cNvSpPr/>
            <p:nvPr/>
          </p:nvSpPr>
          <p:spPr>
            <a:xfrm rot="18900000">
              <a:off x="5119722"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68" name="Oval 167">
            <a:extLst>
              <a:ext uri="{FF2B5EF4-FFF2-40B4-BE49-F238E27FC236}">
                <a16:creationId xmlns:a16="http://schemas.microsoft.com/office/drawing/2014/main" id="{B9BED221-1E67-4111-80E9-0DC400B2A90C}"/>
              </a:ext>
            </a:extLst>
          </p:cNvPr>
          <p:cNvSpPr/>
          <p:nvPr/>
        </p:nvSpPr>
        <p:spPr>
          <a:xfrm rot="18900000">
            <a:off x="6411023" y="3627451"/>
            <a:ext cx="429208" cy="396551"/>
          </a:xfrm>
          <a:prstGeom prst="ellipse">
            <a:avLst/>
          </a:prstGeom>
          <a:solidFill>
            <a:schemeClr val="bg1"/>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9" name="Oval 168">
            <a:extLst>
              <a:ext uri="{FF2B5EF4-FFF2-40B4-BE49-F238E27FC236}">
                <a16:creationId xmlns:a16="http://schemas.microsoft.com/office/drawing/2014/main" id="{42B7E280-E4F2-4BE8-B70A-67B055E229D0}"/>
              </a:ext>
            </a:extLst>
          </p:cNvPr>
          <p:cNvSpPr/>
          <p:nvPr/>
        </p:nvSpPr>
        <p:spPr>
          <a:xfrm rot="18900000">
            <a:off x="6626549" y="3627451"/>
            <a:ext cx="429208" cy="396551"/>
          </a:xfrm>
          <a:prstGeom prst="ellipse">
            <a:avLst/>
          </a:prstGeom>
          <a:solidFill>
            <a:schemeClr val="bg1"/>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Oval 169">
            <a:extLst>
              <a:ext uri="{FF2B5EF4-FFF2-40B4-BE49-F238E27FC236}">
                <a16:creationId xmlns:a16="http://schemas.microsoft.com/office/drawing/2014/main" id="{4EEBC195-C3B2-4EC8-99BD-34A47FEAF81D}"/>
              </a:ext>
            </a:extLst>
          </p:cNvPr>
          <p:cNvSpPr/>
          <p:nvPr/>
        </p:nvSpPr>
        <p:spPr>
          <a:xfrm rot="18900000">
            <a:off x="6842076" y="3627451"/>
            <a:ext cx="429208" cy="396551"/>
          </a:xfrm>
          <a:prstGeom prst="ellipse">
            <a:avLst/>
          </a:prstGeom>
          <a:solidFill>
            <a:schemeClr val="bg1"/>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1" name="Oval 170">
            <a:extLst>
              <a:ext uri="{FF2B5EF4-FFF2-40B4-BE49-F238E27FC236}">
                <a16:creationId xmlns:a16="http://schemas.microsoft.com/office/drawing/2014/main" id="{BB2BA94B-AE5F-4EAF-87F2-B23591DC7B8F}"/>
              </a:ext>
            </a:extLst>
          </p:cNvPr>
          <p:cNvSpPr/>
          <p:nvPr/>
        </p:nvSpPr>
        <p:spPr>
          <a:xfrm rot="18900000">
            <a:off x="7057602" y="3627451"/>
            <a:ext cx="429208" cy="396551"/>
          </a:xfrm>
          <a:prstGeom prst="ellipse">
            <a:avLst/>
          </a:prstGeom>
          <a:solidFill>
            <a:schemeClr val="bg1"/>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p:cNvSpPr txBox="1"/>
          <p:nvPr/>
        </p:nvSpPr>
        <p:spPr>
          <a:xfrm>
            <a:off x="71967" y="84667"/>
            <a:ext cx="12022666" cy="120032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a:latin typeface="Arial" panose="020B0604020202020204" pitchFamily="34" charset="0"/>
                <a:cs typeface="Arial" panose="020B0604020202020204" pitchFamily="34" charset="0"/>
              </a:rPr>
              <a:t>With σ²</a:t>
            </a:r>
            <a:r>
              <a:rPr lang="en-GB" sz="2400" baseline="-25000">
                <a:latin typeface="Arial" panose="020B0604020202020204" pitchFamily="34" charset="0"/>
                <a:cs typeface="Arial" panose="020B0604020202020204" pitchFamily="34" charset="0"/>
              </a:rPr>
              <a:t>G</a:t>
            </a:r>
            <a:r>
              <a:rPr lang="en-GB" sz="2400">
                <a:latin typeface="Arial" panose="020B0604020202020204" pitchFamily="34" charset="0"/>
                <a:cs typeface="Arial" panose="020B0604020202020204" pitchFamily="34" charset="0"/>
              </a:rPr>
              <a:t> =(1+F) σ²</a:t>
            </a:r>
            <a:r>
              <a:rPr lang="en-GB" sz="2400" baseline="-25000">
                <a:latin typeface="Arial" panose="020B0604020202020204" pitchFamily="34" charset="0"/>
                <a:cs typeface="Arial" panose="020B0604020202020204" pitchFamily="34" charset="0"/>
              </a:rPr>
              <a:t>A</a:t>
            </a:r>
            <a:r>
              <a:rPr lang="en-GB" sz="2400">
                <a:latin typeface="Arial" panose="020B0604020202020204" pitchFamily="34" charset="0"/>
                <a:cs typeface="Arial" panose="020B0604020202020204" pitchFamily="34" charset="0"/>
              </a:rPr>
              <a:t> + (1+F)(1-F) σ²</a:t>
            </a:r>
            <a:r>
              <a:rPr lang="en-GB" sz="2400" baseline="-25000">
                <a:latin typeface="Arial" panose="020B0604020202020204" pitchFamily="34" charset="0"/>
                <a:cs typeface="Arial" panose="020B0604020202020204" pitchFamily="34" charset="0"/>
              </a:rPr>
              <a:t>D</a:t>
            </a:r>
            <a:r>
              <a:rPr lang="en-GB" sz="2400">
                <a:latin typeface="Arial" panose="020B0604020202020204" pitchFamily="34" charset="0"/>
                <a:cs typeface="Arial" panose="020B0604020202020204" pitchFamily="34" charset="0"/>
              </a:rPr>
              <a:t> + 4 F D</a:t>
            </a:r>
            <a:r>
              <a:rPr lang="en-GB" sz="2400" baseline="-25000">
                <a:latin typeface="Arial" panose="020B0604020202020204" pitchFamily="34" charset="0"/>
                <a:cs typeface="Arial" panose="020B0604020202020204" pitchFamily="34" charset="0"/>
              </a:rPr>
              <a:t>1</a:t>
            </a:r>
            <a:r>
              <a:rPr lang="en-GB" sz="2400">
                <a:latin typeface="Arial" panose="020B0604020202020204" pitchFamily="34" charset="0"/>
                <a:cs typeface="Arial" panose="020B0604020202020204" pitchFamily="34" charset="0"/>
              </a:rPr>
              <a:t>  + F D</a:t>
            </a:r>
            <a:r>
              <a:rPr lang="en-GB" sz="2400" baseline="-25000">
                <a:latin typeface="Arial" panose="020B0604020202020204" pitchFamily="34" charset="0"/>
                <a:cs typeface="Arial" panose="020B0604020202020204" pitchFamily="34" charset="0"/>
              </a:rPr>
              <a:t>2</a:t>
            </a:r>
            <a:r>
              <a:rPr lang="en-GB" sz="2400">
                <a:latin typeface="Arial" panose="020B0604020202020204" pitchFamily="34" charset="0"/>
                <a:cs typeface="Arial" panose="020B0604020202020204" pitchFamily="34" charset="0"/>
              </a:rPr>
              <a:t>*, we have Algebra to quantify the genetic variance for any level of inbreeding (no other changes, hence, no Selection, Mutation, Migration, Drift). 0&lt;F&lt;1. </a:t>
            </a:r>
            <a:endParaRPr lang="en-GB" sz="1050">
              <a:latin typeface="Arial" panose="020B0604020202020204" pitchFamily="34" charset="0"/>
              <a:cs typeface="Arial" panose="020B0604020202020204" pitchFamily="34" charset="0"/>
            </a:endParaRPr>
          </a:p>
        </p:txBody>
      </p:sp>
      <p:cxnSp>
        <p:nvCxnSpPr>
          <p:cNvPr id="80" name="Straight Arrow Connector 79">
            <a:extLst>
              <a:ext uri="{FF2B5EF4-FFF2-40B4-BE49-F238E27FC236}">
                <a16:creationId xmlns:a16="http://schemas.microsoft.com/office/drawing/2014/main" id="{149533F5-3C9B-4FE1-A075-4E8009E50B09}"/>
              </a:ext>
            </a:extLst>
          </p:cNvPr>
          <p:cNvCxnSpPr>
            <a:stCxn id="4" idx="3"/>
            <a:endCxn id="30" idx="7"/>
          </p:cNvCxnSpPr>
          <p:nvPr/>
        </p:nvCxnSpPr>
        <p:spPr>
          <a:xfrm>
            <a:off x="381151" y="2184011"/>
            <a:ext cx="4238" cy="1215140"/>
          </a:xfrm>
          <a:prstGeom prst="straightConnector1">
            <a:avLst/>
          </a:prstGeom>
          <a:ln w="12700">
            <a:solidFill>
              <a:srgbClr val="6666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3E80EA4E-96A8-4295-BC3F-CA2949DFC7F9}"/>
              </a:ext>
            </a:extLst>
          </p:cNvPr>
          <p:cNvCxnSpPr/>
          <p:nvPr/>
        </p:nvCxnSpPr>
        <p:spPr>
          <a:xfrm>
            <a:off x="557741" y="2186433"/>
            <a:ext cx="4238" cy="1215140"/>
          </a:xfrm>
          <a:prstGeom prst="straightConnector1">
            <a:avLst/>
          </a:prstGeom>
          <a:ln w="12700">
            <a:solidFill>
              <a:srgbClr val="6666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D2A49722-130F-4596-B369-465645523EB0}"/>
              </a:ext>
            </a:extLst>
          </p:cNvPr>
          <p:cNvCxnSpPr/>
          <p:nvPr/>
        </p:nvCxnSpPr>
        <p:spPr>
          <a:xfrm>
            <a:off x="765775" y="2191271"/>
            <a:ext cx="4238" cy="1215140"/>
          </a:xfrm>
          <a:prstGeom prst="straightConnector1">
            <a:avLst/>
          </a:prstGeom>
          <a:ln w="12700">
            <a:solidFill>
              <a:srgbClr val="6666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427523CD-1D54-4D9E-968F-842FB823F0E0}"/>
              </a:ext>
            </a:extLst>
          </p:cNvPr>
          <p:cNvCxnSpPr/>
          <p:nvPr/>
        </p:nvCxnSpPr>
        <p:spPr>
          <a:xfrm>
            <a:off x="1002845" y="2191271"/>
            <a:ext cx="4238" cy="1215140"/>
          </a:xfrm>
          <a:prstGeom prst="straightConnector1">
            <a:avLst/>
          </a:prstGeom>
          <a:ln w="12700">
            <a:solidFill>
              <a:srgbClr val="6666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ACA78452-6026-4431-8C3C-B21FCEEEDD4C}"/>
              </a:ext>
            </a:extLst>
          </p:cNvPr>
          <p:cNvCxnSpPr/>
          <p:nvPr/>
        </p:nvCxnSpPr>
        <p:spPr>
          <a:xfrm>
            <a:off x="1206045" y="2191271"/>
            <a:ext cx="4238" cy="1215140"/>
          </a:xfrm>
          <a:prstGeom prst="straightConnector1">
            <a:avLst/>
          </a:prstGeom>
          <a:ln w="12700">
            <a:solidFill>
              <a:srgbClr val="6666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BE149E67-2936-44DA-BEF4-BF3025198197}"/>
              </a:ext>
            </a:extLst>
          </p:cNvPr>
          <p:cNvCxnSpPr/>
          <p:nvPr/>
        </p:nvCxnSpPr>
        <p:spPr>
          <a:xfrm>
            <a:off x="1382635" y="2193693"/>
            <a:ext cx="4238" cy="1215140"/>
          </a:xfrm>
          <a:prstGeom prst="straightConnector1">
            <a:avLst/>
          </a:prstGeom>
          <a:ln w="12700">
            <a:solidFill>
              <a:srgbClr val="6666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E3D80D9E-E746-490E-AC99-6EA15419B17A}"/>
              </a:ext>
            </a:extLst>
          </p:cNvPr>
          <p:cNvCxnSpPr/>
          <p:nvPr/>
        </p:nvCxnSpPr>
        <p:spPr>
          <a:xfrm>
            <a:off x="1590669" y="2198531"/>
            <a:ext cx="4238" cy="1215140"/>
          </a:xfrm>
          <a:prstGeom prst="straightConnector1">
            <a:avLst/>
          </a:prstGeom>
          <a:ln w="12700">
            <a:solidFill>
              <a:srgbClr val="6666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B9D1FF42-14F9-4EEB-A22C-399D3CC60866}"/>
              </a:ext>
            </a:extLst>
          </p:cNvPr>
          <p:cNvCxnSpPr/>
          <p:nvPr/>
        </p:nvCxnSpPr>
        <p:spPr>
          <a:xfrm>
            <a:off x="1827739" y="2198531"/>
            <a:ext cx="4238" cy="1215140"/>
          </a:xfrm>
          <a:prstGeom prst="straightConnector1">
            <a:avLst/>
          </a:prstGeom>
          <a:ln w="12700">
            <a:solidFill>
              <a:srgbClr val="6666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190EF3C7-1A52-45E4-9415-CD71469A902B}"/>
              </a:ext>
            </a:extLst>
          </p:cNvPr>
          <p:cNvCxnSpPr/>
          <p:nvPr/>
        </p:nvCxnSpPr>
        <p:spPr>
          <a:xfrm>
            <a:off x="2057547" y="2196109"/>
            <a:ext cx="4238" cy="1215140"/>
          </a:xfrm>
          <a:prstGeom prst="straightConnector1">
            <a:avLst/>
          </a:prstGeom>
          <a:ln w="12700">
            <a:solidFill>
              <a:srgbClr val="6666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B79DB8D1-E9C1-4DD6-9235-4C15605EAA03}"/>
              </a:ext>
            </a:extLst>
          </p:cNvPr>
          <p:cNvCxnSpPr/>
          <p:nvPr/>
        </p:nvCxnSpPr>
        <p:spPr>
          <a:xfrm>
            <a:off x="2234137" y="2198531"/>
            <a:ext cx="4238" cy="1215140"/>
          </a:xfrm>
          <a:prstGeom prst="straightConnector1">
            <a:avLst/>
          </a:prstGeom>
          <a:ln w="12700">
            <a:solidFill>
              <a:srgbClr val="6666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0F515EE6-88B0-45F6-9075-894BD7060A51}"/>
              </a:ext>
            </a:extLst>
          </p:cNvPr>
          <p:cNvCxnSpPr/>
          <p:nvPr/>
        </p:nvCxnSpPr>
        <p:spPr>
          <a:xfrm>
            <a:off x="2442171" y="2203369"/>
            <a:ext cx="4238" cy="1215140"/>
          </a:xfrm>
          <a:prstGeom prst="straightConnector1">
            <a:avLst/>
          </a:prstGeom>
          <a:ln w="12700">
            <a:solidFill>
              <a:srgbClr val="6666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358BD452-4E88-48EE-8B44-4CECCA33CB4A}"/>
              </a:ext>
            </a:extLst>
          </p:cNvPr>
          <p:cNvCxnSpPr/>
          <p:nvPr/>
        </p:nvCxnSpPr>
        <p:spPr>
          <a:xfrm>
            <a:off x="2679241" y="2203369"/>
            <a:ext cx="4238" cy="1215140"/>
          </a:xfrm>
          <a:prstGeom prst="straightConnector1">
            <a:avLst/>
          </a:prstGeom>
          <a:ln w="12700">
            <a:solidFill>
              <a:srgbClr val="6666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1505D7A6-7F30-42B5-BB31-6B62F8F65A26}"/>
              </a:ext>
            </a:extLst>
          </p:cNvPr>
          <p:cNvCxnSpPr/>
          <p:nvPr/>
        </p:nvCxnSpPr>
        <p:spPr>
          <a:xfrm>
            <a:off x="2933246" y="2191271"/>
            <a:ext cx="4238" cy="1215140"/>
          </a:xfrm>
          <a:prstGeom prst="straightConnector1">
            <a:avLst/>
          </a:prstGeom>
          <a:ln w="12700">
            <a:solidFill>
              <a:srgbClr val="6666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02BAD1C0-63DA-47D5-9ECD-9DD88A046664}"/>
              </a:ext>
            </a:extLst>
          </p:cNvPr>
          <p:cNvCxnSpPr/>
          <p:nvPr/>
        </p:nvCxnSpPr>
        <p:spPr>
          <a:xfrm>
            <a:off x="3109836" y="2193693"/>
            <a:ext cx="4238" cy="1215140"/>
          </a:xfrm>
          <a:prstGeom prst="straightConnector1">
            <a:avLst/>
          </a:prstGeom>
          <a:ln w="12700">
            <a:solidFill>
              <a:srgbClr val="6666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E688D2F3-190F-4670-810A-0C9240B50339}"/>
              </a:ext>
            </a:extLst>
          </p:cNvPr>
          <p:cNvCxnSpPr/>
          <p:nvPr/>
        </p:nvCxnSpPr>
        <p:spPr>
          <a:xfrm>
            <a:off x="3317870" y="2198531"/>
            <a:ext cx="4238" cy="1215140"/>
          </a:xfrm>
          <a:prstGeom prst="straightConnector1">
            <a:avLst/>
          </a:prstGeom>
          <a:ln w="12700">
            <a:solidFill>
              <a:srgbClr val="6666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D9C1ABB9-3C3A-4AD3-A985-09E23321B924}"/>
              </a:ext>
            </a:extLst>
          </p:cNvPr>
          <p:cNvCxnSpPr/>
          <p:nvPr/>
        </p:nvCxnSpPr>
        <p:spPr>
          <a:xfrm>
            <a:off x="3554940" y="2198531"/>
            <a:ext cx="4238" cy="1215140"/>
          </a:xfrm>
          <a:prstGeom prst="straightConnector1">
            <a:avLst/>
          </a:prstGeom>
          <a:ln w="12700">
            <a:solidFill>
              <a:srgbClr val="6666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20B6ACB2-0A6B-4033-B0E0-C791BAD06E88}"/>
              </a:ext>
            </a:extLst>
          </p:cNvPr>
          <p:cNvCxnSpPr/>
          <p:nvPr/>
        </p:nvCxnSpPr>
        <p:spPr>
          <a:xfrm>
            <a:off x="3775076" y="2171919"/>
            <a:ext cx="4238" cy="1215140"/>
          </a:xfrm>
          <a:prstGeom prst="straightConnector1">
            <a:avLst/>
          </a:prstGeom>
          <a:ln w="12700">
            <a:solidFill>
              <a:srgbClr val="6666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C8109629-F6A5-4233-AA04-79AA71B57BC9}"/>
              </a:ext>
            </a:extLst>
          </p:cNvPr>
          <p:cNvCxnSpPr/>
          <p:nvPr/>
        </p:nvCxnSpPr>
        <p:spPr>
          <a:xfrm>
            <a:off x="3951666" y="2174341"/>
            <a:ext cx="4238" cy="1215140"/>
          </a:xfrm>
          <a:prstGeom prst="straightConnector1">
            <a:avLst/>
          </a:prstGeom>
          <a:ln w="12700">
            <a:solidFill>
              <a:srgbClr val="6666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D9D7EEFB-E7AC-459B-9C05-4577257EDB8A}"/>
              </a:ext>
            </a:extLst>
          </p:cNvPr>
          <p:cNvCxnSpPr/>
          <p:nvPr/>
        </p:nvCxnSpPr>
        <p:spPr>
          <a:xfrm>
            <a:off x="4159700" y="2179179"/>
            <a:ext cx="4238" cy="1215140"/>
          </a:xfrm>
          <a:prstGeom prst="straightConnector1">
            <a:avLst/>
          </a:prstGeom>
          <a:ln w="12700">
            <a:solidFill>
              <a:srgbClr val="6666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283192B3-0340-4D85-94DA-547D21A333AD}"/>
              </a:ext>
            </a:extLst>
          </p:cNvPr>
          <p:cNvCxnSpPr/>
          <p:nvPr/>
        </p:nvCxnSpPr>
        <p:spPr>
          <a:xfrm>
            <a:off x="4396770" y="2179179"/>
            <a:ext cx="4238" cy="1215140"/>
          </a:xfrm>
          <a:prstGeom prst="straightConnector1">
            <a:avLst/>
          </a:prstGeom>
          <a:ln w="12700">
            <a:solidFill>
              <a:srgbClr val="6666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7F6A4618-D0EC-443C-B947-6CF65F66319A}"/>
              </a:ext>
            </a:extLst>
          </p:cNvPr>
          <p:cNvCxnSpPr/>
          <p:nvPr/>
        </p:nvCxnSpPr>
        <p:spPr>
          <a:xfrm>
            <a:off x="4674960" y="2186433"/>
            <a:ext cx="4238" cy="1215140"/>
          </a:xfrm>
          <a:prstGeom prst="straightConnector1">
            <a:avLst/>
          </a:prstGeom>
          <a:ln w="12700">
            <a:solidFill>
              <a:srgbClr val="6666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C8327160-02B0-4231-B106-F4A0E11BD63E}"/>
              </a:ext>
            </a:extLst>
          </p:cNvPr>
          <p:cNvCxnSpPr/>
          <p:nvPr/>
        </p:nvCxnSpPr>
        <p:spPr>
          <a:xfrm>
            <a:off x="4851550" y="2188855"/>
            <a:ext cx="4238" cy="1215140"/>
          </a:xfrm>
          <a:prstGeom prst="straightConnector1">
            <a:avLst/>
          </a:prstGeom>
          <a:ln w="12700">
            <a:solidFill>
              <a:srgbClr val="6666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4342ABC3-79B4-4A0C-B9EF-2734576C106F}"/>
              </a:ext>
            </a:extLst>
          </p:cNvPr>
          <p:cNvCxnSpPr/>
          <p:nvPr/>
        </p:nvCxnSpPr>
        <p:spPr>
          <a:xfrm>
            <a:off x="5059584" y="2193693"/>
            <a:ext cx="4238" cy="1215140"/>
          </a:xfrm>
          <a:prstGeom prst="straightConnector1">
            <a:avLst/>
          </a:prstGeom>
          <a:ln w="12700">
            <a:solidFill>
              <a:srgbClr val="6666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C8699C9A-24E7-41AB-8DF2-315F0C078795}"/>
              </a:ext>
            </a:extLst>
          </p:cNvPr>
          <p:cNvCxnSpPr/>
          <p:nvPr/>
        </p:nvCxnSpPr>
        <p:spPr>
          <a:xfrm>
            <a:off x="5296654" y="2193693"/>
            <a:ext cx="4238" cy="1215140"/>
          </a:xfrm>
          <a:prstGeom prst="straightConnector1">
            <a:avLst/>
          </a:prstGeom>
          <a:ln w="12700">
            <a:solidFill>
              <a:srgbClr val="666633"/>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5" name="TextBox 104">
            <a:extLst>
              <a:ext uri="{FF2B5EF4-FFF2-40B4-BE49-F238E27FC236}">
                <a16:creationId xmlns:a16="http://schemas.microsoft.com/office/drawing/2014/main" id="{6B83658D-18F9-45B1-8918-5AA70C8FC218}"/>
              </a:ext>
            </a:extLst>
          </p:cNvPr>
          <p:cNvSpPr txBox="1"/>
          <p:nvPr/>
        </p:nvSpPr>
        <p:spPr>
          <a:xfrm>
            <a:off x="1699699" y="2598058"/>
            <a:ext cx="2092583"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atin typeface="Arial" panose="020B0604020202020204" pitchFamily="34" charset="0"/>
                <a:cs typeface="Arial" panose="020B0604020202020204" pitchFamily="34" charset="0"/>
              </a:rPr>
              <a:t>Once selfing each</a:t>
            </a:r>
          </a:p>
        </p:txBody>
      </p:sp>
      <p:grpSp>
        <p:nvGrpSpPr>
          <p:cNvPr id="135" name="Group 134">
            <a:extLst>
              <a:ext uri="{FF2B5EF4-FFF2-40B4-BE49-F238E27FC236}">
                <a16:creationId xmlns:a16="http://schemas.microsoft.com/office/drawing/2014/main" id="{229F5688-75CA-45A4-836C-76EA2DD26FE4}"/>
              </a:ext>
            </a:extLst>
          </p:cNvPr>
          <p:cNvGrpSpPr/>
          <p:nvPr/>
        </p:nvGrpSpPr>
        <p:grpSpPr>
          <a:xfrm>
            <a:off x="174712" y="1603834"/>
            <a:ext cx="5386310" cy="572013"/>
            <a:chOff x="174712" y="1603834"/>
            <a:chExt cx="5386310" cy="572013"/>
          </a:xfrm>
        </p:grpSpPr>
        <p:sp>
          <p:nvSpPr>
            <p:cNvPr id="4" name="Oval 3">
              <a:extLst>
                <a:ext uri="{FF2B5EF4-FFF2-40B4-BE49-F238E27FC236}">
                  <a16:creationId xmlns:a16="http://schemas.microsoft.com/office/drawing/2014/main" id="{79CE420A-1EFC-4B5E-8298-152564B8F3E8}"/>
                </a:ext>
              </a:extLst>
            </p:cNvPr>
            <p:cNvSpPr/>
            <p:nvPr/>
          </p:nvSpPr>
          <p:spPr>
            <a:xfrm rot="18900000">
              <a:off x="174712" y="1779296"/>
              <a:ext cx="429208" cy="396551"/>
            </a:xfrm>
            <a:prstGeom prst="ellipse">
              <a:avLst/>
            </a:prstGeom>
            <a:solidFill>
              <a:srgbClr val="FFFFFF"/>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3728F683-C7CB-4EAE-B489-1461B0B6BCD1}"/>
                </a:ext>
              </a:extLst>
            </p:cNvPr>
            <p:cNvSpPr/>
            <p:nvPr/>
          </p:nvSpPr>
          <p:spPr>
            <a:xfrm rot="18900000">
              <a:off x="390238" y="1779296"/>
              <a:ext cx="429208" cy="396551"/>
            </a:xfrm>
            <a:prstGeom prst="ellipse">
              <a:avLst/>
            </a:prstGeom>
            <a:solidFill>
              <a:srgbClr val="FFFFFF"/>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1C068246-BD9E-4A10-BD7D-C3D09926A645}"/>
                </a:ext>
              </a:extLst>
            </p:cNvPr>
            <p:cNvSpPr/>
            <p:nvPr/>
          </p:nvSpPr>
          <p:spPr>
            <a:xfrm rot="18900000">
              <a:off x="605765" y="1779296"/>
              <a:ext cx="429208" cy="396551"/>
            </a:xfrm>
            <a:prstGeom prst="ellipse">
              <a:avLst/>
            </a:prstGeom>
            <a:solidFill>
              <a:srgbClr val="FFFFFF"/>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077AEEA6-DC0F-477F-8860-9E37ECB377FE}"/>
                </a:ext>
              </a:extLst>
            </p:cNvPr>
            <p:cNvSpPr/>
            <p:nvPr/>
          </p:nvSpPr>
          <p:spPr>
            <a:xfrm rot="18900000">
              <a:off x="821291" y="1779296"/>
              <a:ext cx="429208" cy="396551"/>
            </a:xfrm>
            <a:prstGeom prst="ellipse">
              <a:avLst/>
            </a:prstGeom>
            <a:solidFill>
              <a:srgbClr val="FFFFFF"/>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C3D161A6-1034-4188-BFF1-08BB8B80093A}"/>
                </a:ext>
              </a:extLst>
            </p:cNvPr>
            <p:cNvSpPr/>
            <p:nvPr/>
          </p:nvSpPr>
          <p:spPr>
            <a:xfrm rot="18900000">
              <a:off x="1036817" y="1779296"/>
              <a:ext cx="429208" cy="396551"/>
            </a:xfrm>
            <a:prstGeom prst="ellipse">
              <a:avLst/>
            </a:prstGeom>
            <a:solidFill>
              <a:srgbClr val="FFFFFF"/>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325101FF-B54B-42B0-B594-EF2A2582A58C}"/>
                </a:ext>
              </a:extLst>
            </p:cNvPr>
            <p:cNvSpPr/>
            <p:nvPr/>
          </p:nvSpPr>
          <p:spPr>
            <a:xfrm rot="18900000">
              <a:off x="1252343" y="1779296"/>
              <a:ext cx="429208" cy="396551"/>
            </a:xfrm>
            <a:prstGeom prst="ellipse">
              <a:avLst/>
            </a:prstGeom>
            <a:solidFill>
              <a:srgbClr val="FFFFFF"/>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EB25DDD9-4707-4B77-93D0-657A44065B40}"/>
                </a:ext>
              </a:extLst>
            </p:cNvPr>
            <p:cNvSpPr/>
            <p:nvPr/>
          </p:nvSpPr>
          <p:spPr>
            <a:xfrm rot="18900000">
              <a:off x="1467869" y="1779296"/>
              <a:ext cx="429208" cy="396551"/>
            </a:xfrm>
            <a:prstGeom prst="ellipse">
              <a:avLst/>
            </a:prstGeom>
            <a:solidFill>
              <a:srgbClr val="FFFFFF"/>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84D400C3-4D23-408C-B8AA-BB63806892BC}"/>
                </a:ext>
              </a:extLst>
            </p:cNvPr>
            <p:cNvSpPr/>
            <p:nvPr/>
          </p:nvSpPr>
          <p:spPr>
            <a:xfrm rot="18900000">
              <a:off x="1683395" y="1779296"/>
              <a:ext cx="429208" cy="396551"/>
            </a:xfrm>
            <a:prstGeom prst="ellipse">
              <a:avLst/>
            </a:prstGeom>
            <a:solidFill>
              <a:srgbClr val="FFFFFF"/>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7AE478A4-FCCC-48A3-A568-FC00310790E6}"/>
                </a:ext>
              </a:extLst>
            </p:cNvPr>
            <p:cNvSpPr/>
            <p:nvPr/>
          </p:nvSpPr>
          <p:spPr>
            <a:xfrm rot="18900000">
              <a:off x="1898921" y="1779296"/>
              <a:ext cx="429208" cy="396551"/>
            </a:xfrm>
            <a:prstGeom prst="ellipse">
              <a:avLst/>
            </a:prstGeom>
            <a:solidFill>
              <a:srgbClr val="FFFFFF"/>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FA9298C1-BD01-4E3D-A3CC-6F7DD1626CCB}"/>
                </a:ext>
              </a:extLst>
            </p:cNvPr>
            <p:cNvSpPr/>
            <p:nvPr/>
          </p:nvSpPr>
          <p:spPr>
            <a:xfrm rot="18900000">
              <a:off x="2114448" y="1779296"/>
              <a:ext cx="429208" cy="396551"/>
            </a:xfrm>
            <a:prstGeom prst="ellipse">
              <a:avLst/>
            </a:prstGeom>
            <a:solidFill>
              <a:srgbClr val="FFFFFF"/>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80463C75-F3F1-4674-B131-5B6C314AFECC}"/>
                </a:ext>
              </a:extLst>
            </p:cNvPr>
            <p:cNvSpPr/>
            <p:nvPr/>
          </p:nvSpPr>
          <p:spPr>
            <a:xfrm rot="18900000">
              <a:off x="2329974" y="1779296"/>
              <a:ext cx="429208" cy="396551"/>
            </a:xfrm>
            <a:prstGeom prst="ellipse">
              <a:avLst/>
            </a:prstGeom>
            <a:solidFill>
              <a:srgbClr val="FFFFFF"/>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D92ED805-008B-42A0-93AE-D61AC5C25E08}"/>
                </a:ext>
              </a:extLst>
            </p:cNvPr>
            <p:cNvSpPr/>
            <p:nvPr/>
          </p:nvSpPr>
          <p:spPr>
            <a:xfrm rot="18900000">
              <a:off x="2545500" y="1779296"/>
              <a:ext cx="429208" cy="396551"/>
            </a:xfrm>
            <a:prstGeom prst="ellipse">
              <a:avLst/>
            </a:prstGeom>
            <a:solidFill>
              <a:srgbClr val="FFFFFF"/>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C44B4A93-6AAB-4075-940D-9A32F9B42FA0}"/>
                </a:ext>
              </a:extLst>
            </p:cNvPr>
            <p:cNvSpPr/>
            <p:nvPr/>
          </p:nvSpPr>
          <p:spPr>
            <a:xfrm rot="18900000">
              <a:off x="2761026" y="1779296"/>
              <a:ext cx="429208" cy="396551"/>
            </a:xfrm>
            <a:prstGeom prst="ellipse">
              <a:avLst/>
            </a:prstGeom>
            <a:solidFill>
              <a:srgbClr val="FFFFFF"/>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FAB20700-FD26-4D2B-BA95-0A15DCB20CFD}"/>
                </a:ext>
              </a:extLst>
            </p:cNvPr>
            <p:cNvSpPr/>
            <p:nvPr/>
          </p:nvSpPr>
          <p:spPr>
            <a:xfrm rot="18900000">
              <a:off x="2976552" y="1779296"/>
              <a:ext cx="429208" cy="396551"/>
            </a:xfrm>
            <a:prstGeom prst="ellipse">
              <a:avLst/>
            </a:prstGeom>
            <a:solidFill>
              <a:srgbClr val="FFFFFF"/>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6B79AF1E-B1D3-4724-A32B-F3844C514FFF}"/>
                </a:ext>
              </a:extLst>
            </p:cNvPr>
            <p:cNvSpPr/>
            <p:nvPr/>
          </p:nvSpPr>
          <p:spPr>
            <a:xfrm rot="18900000">
              <a:off x="3192078" y="1779296"/>
              <a:ext cx="429208" cy="396551"/>
            </a:xfrm>
            <a:prstGeom prst="ellipse">
              <a:avLst/>
            </a:prstGeom>
            <a:solidFill>
              <a:srgbClr val="FFFFFF"/>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DD531188-E034-4C2E-BC6F-CFD848F2C7EE}"/>
                </a:ext>
              </a:extLst>
            </p:cNvPr>
            <p:cNvSpPr/>
            <p:nvPr/>
          </p:nvSpPr>
          <p:spPr>
            <a:xfrm rot="18900000">
              <a:off x="3407605" y="1779296"/>
              <a:ext cx="429208" cy="396551"/>
            </a:xfrm>
            <a:prstGeom prst="ellipse">
              <a:avLst/>
            </a:prstGeom>
            <a:solidFill>
              <a:srgbClr val="FFFFFF"/>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99F3172F-B523-41B1-BDAF-6135B61D53C6}"/>
                </a:ext>
              </a:extLst>
            </p:cNvPr>
            <p:cNvSpPr/>
            <p:nvPr/>
          </p:nvSpPr>
          <p:spPr>
            <a:xfrm rot="18900000">
              <a:off x="3623131" y="1779296"/>
              <a:ext cx="429208" cy="396551"/>
            </a:xfrm>
            <a:prstGeom prst="ellipse">
              <a:avLst/>
            </a:prstGeom>
            <a:solidFill>
              <a:srgbClr val="FFFFFF"/>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B01FD6CC-93A8-4070-8B9B-D475E8BD75A8}"/>
                </a:ext>
              </a:extLst>
            </p:cNvPr>
            <p:cNvSpPr/>
            <p:nvPr/>
          </p:nvSpPr>
          <p:spPr>
            <a:xfrm rot="18900000">
              <a:off x="3838657" y="1779296"/>
              <a:ext cx="429208" cy="396551"/>
            </a:xfrm>
            <a:prstGeom prst="ellipse">
              <a:avLst/>
            </a:prstGeom>
            <a:solidFill>
              <a:srgbClr val="FFFFFF"/>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69C4F55F-1075-47FC-A73E-073B7AB12617}"/>
                </a:ext>
              </a:extLst>
            </p:cNvPr>
            <p:cNvSpPr/>
            <p:nvPr/>
          </p:nvSpPr>
          <p:spPr>
            <a:xfrm rot="18900000">
              <a:off x="4054183" y="1779296"/>
              <a:ext cx="429208" cy="396551"/>
            </a:xfrm>
            <a:prstGeom prst="ellipse">
              <a:avLst/>
            </a:prstGeom>
            <a:solidFill>
              <a:srgbClr val="FFFFFF"/>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980C6F9E-7414-4D5C-8BB6-EF3CEF1BBF3D}"/>
                </a:ext>
              </a:extLst>
            </p:cNvPr>
            <p:cNvSpPr/>
            <p:nvPr/>
          </p:nvSpPr>
          <p:spPr>
            <a:xfrm rot="18900000">
              <a:off x="4269709" y="1779296"/>
              <a:ext cx="429208" cy="396551"/>
            </a:xfrm>
            <a:prstGeom prst="ellipse">
              <a:avLst/>
            </a:prstGeom>
            <a:solidFill>
              <a:srgbClr val="FFFFFF"/>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35531ADA-1099-45F8-9E46-DDDF84CC72D3}"/>
                </a:ext>
              </a:extLst>
            </p:cNvPr>
            <p:cNvSpPr/>
            <p:nvPr/>
          </p:nvSpPr>
          <p:spPr>
            <a:xfrm rot="18900000">
              <a:off x="4485235" y="1779296"/>
              <a:ext cx="429208" cy="396551"/>
            </a:xfrm>
            <a:prstGeom prst="ellipse">
              <a:avLst/>
            </a:prstGeom>
            <a:solidFill>
              <a:srgbClr val="FFFFFF"/>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B906DE85-E4BF-499E-83E5-5B7EDB700651}"/>
                </a:ext>
              </a:extLst>
            </p:cNvPr>
            <p:cNvSpPr/>
            <p:nvPr/>
          </p:nvSpPr>
          <p:spPr>
            <a:xfrm rot="18900000">
              <a:off x="4700761" y="1779296"/>
              <a:ext cx="429208" cy="396551"/>
            </a:xfrm>
            <a:prstGeom prst="ellipse">
              <a:avLst/>
            </a:prstGeom>
            <a:solidFill>
              <a:srgbClr val="FFFFFF"/>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661AC91B-CA12-4770-9332-045713DF38BB}"/>
                </a:ext>
              </a:extLst>
            </p:cNvPr>
            <p:cNvSpPr/>
            <p:nvPr/>
          </p:nvSpPr>
          <p:spPr>
            <a:xfrm rot="18900000">
              <a:off x="4916288" y="1779296"/>
              <a:ext cx="429208" cy="396551"/>
            </a:xfrm>
            <a:prstGeom prst="ellipse">
              <a:avLst/>
            </a:prstGeom>
            <a:solidFill>
              <a:srgbClr val="FFFFFF"/>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89B0D68A-F65B-4FEB-B039-74F074498345}"/>
                </a:ext>
              </a:extLst>
            </p:cNvPr>
            <p:cNvSpPr/>
            <p:nvPr/>
          </p:nvSpPr>
          <p:spPr>
            <a:xfrm rot="18900000">
              <a:off x="5131814" y="1779296"/>
              <a:ext cx="429208" cy="396551"/>
            </a:xfrm>
            <a:prstGeom prst="ellipse">
              <a:avLst/>
            </a:prstGeom>
            <a:solidFill>
              <a:srgbClr val="FFFFFF"/>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 name="TextBox 105">
              <a:extLst>
                <a:ext uri="{FF2B5EF4-FFF2-40B4-BE49-F238E27FC236}">
                  <a16:creationId xmlns:a16="http://schemas.microsoft.com/office/drawing/2014/main" id="{C57CB1A4-6C3B-4CE1-8BB3-29AD3C78743E}"/>
                </a:ext>
              </a:extLst>
            </p:cNvPr>
            <p:cNvSpPr txBox="1"/>
            <p:nvPr/>
          </p:nvSpPr>
          <p:spPr>
            <a:xfrm>
              <a:off x="2490720" y="1603834"/>
              <a:ext cx="601547"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atin typeface="Arial" panose="020B0604020202020204" pitchFamily="34" charset="0"/>
                  <a:cs typeface="Arial" panose="020B0604020202020204" pitchFamily="34" charset="0"/>
                </a:rPr>
                <a:t>F=0</a:t>
              </a:r>
            </a:p>
          </p:txBody>
        </p:sp>
      </p:grpSp>
      <p:grpSp>
        <p:nvGrpSpPr>
          <p:cNvPr id="192" name="Group 191">
            <a:extLst>
              <a:ext uri="{FF2B5EF4-FFF2-40B4-BE49-F238E27FC236}">
                <a16:creationId xmlns:a16="http://schemas.microsoft.com/office/drawing/2014/main" id="{A5A74885-3666-4AAA-A22D-8C76272EBC82}"/>
              </a:ext>
            </a:extLst>
          </p:cNvPr>
          <p:cNvGrpSpPr/>
          <p:nvPr/>
        </p:nvGrpSpPr>
        <p:grpSpPr>
          <a:xfrm>
            <a:off x="162620" y="3407315"/>
            <a:ext cx="5386310" cy="396551"/>
            <a:chOff x="162620" y="3407315"/>
            <a:chExt cx="5386310" cy="396551"/>
          </a:xfrm>
        </p:grpSpPr>
        <p:sp>
          <p:nvSpPr>
            <p:cNvPr id="30" name="Oval 29">
              <a:extLst>
                <a:ext uri="{FF2B5EF4-FFF2-40B4-BE49-F238E27FC236}">
                  <a16:creationId xmlns:a16="http://schemas.microsoft.com/office/drawing/2014/main" id="{D9F5D6D7-4C29-4A99-8C61-F30437B55945}"/>
                </a:ext>
              </a:extLst>
            </p:cNvPr>
            <p:cNvSpPr/>
            <p:nvPr/>
          </p:nvSpPr>
          <p:spPr>
            <a:xfrm rot="18900000">
              <a:off x="162620"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E9F739BA-EAE2-4E47-8C31-2279EAB600A3}"/>
                </a:ext>
              </a:extLst>
            </p:cNvPr>
            <p:cNvSpPr/>
            <p:nvPr/>
          </p:nvSpPr>
          <p:spPr>
            <a:xfrm rot="18900000">
              <a:off x="378146"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a:extLst>
                <a:ext uri="{FF2B5EF4-FFF2-40B4-BE49-F238E27FC236}">
                  <a16:creationId xmlns:a16="http://schemas.microsoft.com/office/drawing/2014/main" id="{37AD2370-FE5F-4181-A6E3-2BC4FA58BD24}"/>
                </a:ext>
              </a:extLst>
            </p:cNvPr>
            <p:cNvSpPr/>
            <p:nvPr/>
          </p:nvSpPr>
          <p:spPr>
            <a:xfrm rot="18900000">
              <a:off x="593673"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Oval 32">
              <a:extLst>
                <a:ext uri="{FF2B5EF4-FFF2-40B4-BE49-F238E27FC236}">
                  <a16:creationId xmlns:a16="http://schemas.microsoft.com/office/drawing/2014/main" id="{12C2E7CC-9A57-49C5-BCD6-57CBD501FCB3}"/>
                </a:ext>
              </a:extLst>
            </p:cNvPr>
            <p:cNvSpPr/>
            <p:nvPr/>
          </p:nvSpPr>
          <p:spPr>
            <a:xfrm rot="18900000">
              <a:off x="809199"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Oval 33">
              <a:extLst>
                <a:ext uri="{FF2B5EF4-FFF2-40B4-BE49-F238E27FC236}">
                  <a16:creationId xmlns:a16="http://schemas.microsoft.com/office/drawing/2014/main" id="{1CA47A35-0E0F-4226-BB0E-690FD9393F5C}"/>
                </a:ext>
              </a:extLst>
            </p:cNvPr>
            <p:cNvSpPr/>
            <p:nvPr/>
          </p:nvSpPr>
          <p:spPr>
            <a:xfrm rot="18900000">
              <a:off x="1024725"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val 34">
              <a:extLst>
                <a:ext uri="{FF2B5EF4-FFF2-40B4-BE49-F238E27FC236}">
                  <a16:creationId xmlns:a16="http://schemas.microsoft.com/office/drawing/2014/main" id="{48B5D0F9-7E1B-462A-B6C3-52F96EA2FCA6}"/>
                </a:ext>
              </a:extLst>
            </p:cNvPr>
            <p:cNvSpPr/>
            <p:nvPr/>
          </p:nvSpPr>
          <p:spPr>
            <a:xfrm rot="18900000">
              <a:off x="1240251"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Oval 35">
              <a:extLst>
                <a:ext uri="{FF2B5EF4-FFF2-40B4-BE49-F238E27FC236}">
                  <a16:creationId xmlns:a16="http://schemas.microsoft.com/office/drawing/2014/main" id="{819CC3BC-7033-4E08-BC25-C1844B0A3A1A}"/>
                </a:ext>
              </a:extLst>
            </p:cNvPr>
            <p:cNvSpPr/>
            <p:nvPr/>
          </p:nvSpPr>
          <p:spPr>
            <a:xfrm rot="18900000">
              <a:off x="1455777"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a:extLst>
                <a:ext uri="{FF2B5EF4-FFF2-40B4-BE49-F238E27FC236}">
                  <a16:creationId xmlns:a16="http://schemas.microsoft.com/office/drawing/2014/main" id="{335A965A-9F2E-49F7-883B-4E661BBDF442}"/>
                </a:ext>
              </a:extLst>
            </p:cNvPr>
            <p:cNvSpPr/>
            <p:nvPr/>
          </p:nvSpPr>
          <p:spPr>
            <a:xfrm rot="18900000">
              <a:off x="1671303"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Oval 37">
              <a:extLst>
                <a:ext uri="{FF2B5EF4-FFF2-40B4-BE49-F238E27FC236}">
                  <a16:creationId xmlns:a16="http://schemas.microsoft.com/office/drawing/2014/main" id="{88AA8F32-FEF9-4655-88E2-CDFB7388F5CE}"/>
                </a:ext>
              </a:extLst>
            </p:cNvPr>
            <p:cNvSpPr/>
            <p:nvPr/>
          </p:nvSpPr>
          <p:spPr>
            <a:xfrm rot="18900000">
              <a:off x="1886829"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Oval 38">
              <a:extLst>
                <a:ext uri="{FF2B5EF4-FFF2-40B4-BE49-F238E27FC236}">
                  <a16:creationId xmlns:a16="http://schemas.microsoft.com/office/drawing/2014/main" id="{E46255A4-E754-4A2B-9F7F-80D7D0496D1C}"/>
                </a:ext>
              </a:extLst>
            </p:cNvPr>
            <p:cNvSpPr/>
            <p:nvPr/>
          </p:nvSpPr>
          <p:spPr>
            <a:xfrm rot="18900000">
              <a:off x="2102356"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Oval 39">
              <a:extLst>
                <a:ext uri="{FF2B5EF4-FFF2-40B4-BE49-F238E27FC236}">
                  <a16:creationId xmlns:a16="http://schemas.microsoft.com/office/drawing/2014/main" id="{3C92EB0C-2A0C-42E8-943C-241522983855}"/>
                </a:ext>
              </a:extLst>
            </p:cNvPr>
            <p:cNvSpPr/>
            <p:nvPr/>
          </p:nvSpPr>
          <p:spPr>
            <a:xfrm rot="18900000">
              <a:off x="2317882"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Oval 40">
              <a:extLst>
                <a:ext uri="{FF2B5EF4-FFF2-40B4-BE49-F238E27FC236}">
                  <a16:creationId xmlns:a16="http://schemas.microsoft.com/office/drawing/2014/main" id="{1A76C7B0-520C-42C2-B0A6-DF1FF67D078C}"/>
                </a:ext>
              </a:extLst>
            </p:cNvPr>
            <p:cNvSpPr/>
            <p:nvPr/>
          </p:nvSpPr>
          <p:spPr>
            <a:xfrm rot="18900000">
              <a:off x="2533408"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Oval 41">
              <a:extLst>
                <a:ext uri="{FF2B5EF4-FFF2-40B4-BE49-F238E27FC236}">
                  <a16:creationId xmlns:a16="http://schemas.microsoft.com/office/drawing/2014/main" id="{109E0848-D9B2-4F99-9114-8873B68C07C9}"/>
                </a:ext>
              </a:extLst>
            </p:cNvPr>
            <p:cNvSpPr/>
            <p:nvPr/>
          </p:nvSpPr>
          <p:spPr>
            <a:xfrm rot="18900000">
              <a:off x="2748934"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Oval 42">
              <a:extLst>
                <a:ext uri="{FF2B5EF4-FFF2-40B4-BE49-F238E27FC236}">
                  <a16:creationId xmlns:a16="http://schemas.microsoft.com/office/drawing/2014/main" id="{121E0577-4378-4ADE-85BB-121C451B7C98}"/>
                </a:ext>
              </a:extLst>
            </p:cNvPr>
            <p:cNvSpPr/>
            <p:nvPr/>
          </p:nvSpPr>
          <p:spPr>
            <a:xfrm rot="18900000">
              <a:off x="2964460"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Oval 43">
              <a:extLst>
                <a:ext uri="{FF2B5EF4-FFF2-40B4-BE49-F238E27FC236}">
                  <a16:creationId xmlns:a16="http://schemas.microsoft.com/office/drawing/2014/main" id="{EA577394-044D-4062-8E8D-CD22B5A716E4}"/>
                </a:ext>
              </a:extLst>
            </p:cNvPr>
            <p:cNvSpPr/>
            <p:nvPr/>
          </p:nvSpPr>
          <p:spPr>
            <a:xfrm rot="18900000">
              <a:off x="3179986"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Oval 44">
              <a:extLst>
                <a:ext uri="{FF2B5EF4-FFF2-40B4-BE49-F238E27FC236}">
                  <a16:creationId xmlns:a16="http://schemas.microsoft.com/office/drawing/2014/main" id="{74E43883-1A01-4EE6-A3D2-63A4994565D4}"/>
                </a:ext>
              </a:extLst>
            </p:cNvPr>
            <p:cNvSpPr/>
            <p:nvPr/>
          </p:nvSpPr>
          <p:spPr>
            <a:xfrm rot="18900000">
              <a:off x="3395513"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Oval 45">
              <a:extLst>
                <a:ext uri="{FF2B5EF4-FFF2-40B4-BE49-F238E27FC236}">
                  <a16:creationId xmlns:a16="http://schemas.microsoft.com/office/drawing/2014/main" id="{8B87D04F-F92D-4452-9644-AAF2553EB4B0}"/>
                </a:ext>
              </a:extLst>
            </p:cNvPr>
            <p:cNvSpPr/>
            <p:nvPr/>
          </p:nvSpPr>
          <p:spPr>
            <a:xfrm rot="18900000">
              <a:off x="3611039"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Oval 46">
              <a:extLst>
                <a:ext uri="{FF2B5EF4-FFF2-40B4-BE49-F238E27FC236}">
                  <a16:creationId xmlns:a16="http://schemas.microsoft.com/office/drawing/2014/main" id="{EE6BB450-7281-491E-9A29-99BE69E61EF5}"/>
                </a:ext>
              </a:extLst>
            </p:cNvPr>
            <p:cNvSpPr/>
            <p:nvPr/>
          </p:nvSpPr>
          <p:spPr>
            <a:xfrm rot="18900000">
              <a:off x="3826565"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Oval 47">
              <a:extLst>
                <a:ext uri="{FF2B5EF4-FFF2-40B4-BE49-F238E27FC236}">
                  <a16:creationId xmlns:a16="http://schemas.microsoft.com/office/drawing/2014/main" id="{240BED1A-4A3F-4442-8958-5FDF0063ECA5}"/>
                </a:ext>
              </a:extLst>
            </p:cNvPr>
            <p:cNvSpPr/>
            <p:nvPr/>
          </p:nvSpPr>
          <p:spPr>
            <a:xfrm rot="18900000">
              <a:off x="4042091"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Oval 48">
              <a:extLst>
                <a:ext uri="{FF2B5EF4-FFF2-40B4-BE49-F238E27FC236}">
                  <a16:creationId xmlns:a16="http://schemas.microsoft.com/office/drawing/2014/main" id="{E514CE4B-F236-412A-8740-2EEE943A7A5D}"/>
                </a:ext>
              </a:extLst>
            </p:cNvPr>
            <p:cNvSpPr/>
            <p:nvPr/>
          </p:nvSpPr>
          <p:spPr>
            <a:xfrm rot="18900000">
              <a:off x="4257617"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Oval 49">
              <a:extLst>
                <a:ext uri="{FF2B5EF4-FFF2-40B4-BE49-F238E27FC236}">
                  <a16:creationId xmlns:a16="http://schemas.microsoft.com/office/drawing/2014/main" id="{1F56EF90-6273-4A32-9FCA-A4D1003CD4AF}"/>
                </a:ext>
              </a:extLst>
            </p:cNvPr>
            <p:cNvSpPr/>
            <p:nvPr/>
          </p:nvSpPr>
          <p:spPr>
            <a:xfrm rot="18900000">
              <a:off x="4473143"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Oval 50">
              <a:extLst>
                <a:ext uri="{FF2B5EF4-FFF2-40B4-BE49-F238E27FC236}">
                  <a16:creationId xmlns:a16="http://schemas.microsoft.com/office/drawing/2014/main" id="{D6817C9E-4161-475E-B612-FF489B2BB66D}"/>
                </a:ext>
              </a:extLst>
            </p:cNvPr>
            <p:cNvSpPr/>
            <p:nvPr/>
          </p:nvSpPr>
          <p:spPr>
            <a:xfrm rot="18900000">
              <a:off x="4688669"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Oval 51">
              <a:extLst>
                <a:ext uri="{FF2B5EF4-FFF2-40B4-BE49-F238E27FC236}">
                  <a16:creationId xmlns:a16="http://schemas.microsoft.com/office/drawing/2014/main" id="{3F174316-80CD-4CB2-88C9-F389496D5648}"/>
                </a:ext>
              </a:extLst>
            </p:cNvPr>
            <p:cNvSpPr/>
            <p:nvPr/>
          </p:nvSpPr>
          <p:spPr>
            <a:xfrm rot="18900000">
              <a:off x="4904196"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Oval 52">
              <a:extLst>
                <a:ext uri="{FF2B5EF4-FFF2-40B4-BE49-F238E27FC236}">
                  <a16:creationId xmlns:a16="http://schemas.microsoft.com/office/drawing/2014/main" id="{0B8A5551-CA8C-40D0-9EBE-60388E322A19}"/>
                </a:ext>
              </a:extLst>
            </p:cNvPr>
            <p:cNvSpPr/>
            <p:nvPr/>
          </p:nvSpPr>
          <p:spPr>
            <a:xfrm rot="18900000">
              <a:off x="5119722"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9" name="Oval 108">
            <a:extLst>
              <a:ext uri="{FF2B5EF4-FFF2-40B4-BE49-F238E27FC236}">
                <a16:creationId xmlns:a16="http://schemas.microsoft.com/office/drawing/2014/main" id="{DB86CC9A-66A2-49BF-B988-FFE42D51475A}"/>
              </a:ext>
            </a:extLst>
          </p:cNvPr>
          <p:cNvSpPr/>
          <p:nvPr/>
        </p:nvSpPr>
        <p:spPr>
          <a:xfrm rot="18900000">
            <a:off x="6413439" y="1772042"/>
            <a:ext cx="429208" cy="396551"/>
          </a:xfrm>
          <a:prstGeom prst="ellipse">
            <a:avLst/>
          </a:prstGeom>
          <a:solidFill>
            <a:schemeClr val="bg1"/>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0" name="Oval 109">
            <a:extLst>
              <a:ext uri="{FF2B5EF4-FFF2-40B4-BE49-F238E27FC236}">
                <a16:creationId xmlns:a16="http://schemas.microsoft.com/office/drawing/2014/main" id="{655645E5-E28C-41EC-9775-5E9939B38228}"/>
              </a:ext>
            </a:extLst>
          </p:cNvPr>
          <p:cNvSpPr/>
          <p:nvPr/>
        </p:nvSpPr>
        <p:spPr>
          <a:xfrm rot="18900000">
            <a:off x="6628965" y="1772042"/>
            <a:ext cx="429208" cy="396551"/>
          </a:xfrm>
          <a:prstGeom prst="ellipse">
            <a:avLst/>
          </a:prstGeom>
          <a:solidFill>
            <a:schemeClr val="bg1"/>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Oval 110">
            <a:extLst>
              <a:ext uri="{FF2B5EF4-FFF2-40B4-BE49-F238E27FC236}">
                <a16:creationId xmlns:a16="http://schemas.microsoft.com/office/drawing/2014/main" id="{41FF9532-7E26-4A51-BF36-9910A891D48E}"/>
              </a:ext>
            </a:extLst>
          </p:cNvPr>
          <p:cNvSpPr/>
          <p:nvPr/>
        </p:nvSpPr>
        <p:spPr>
          <a:xfrm rot="18900000">
            <a:off x="6844492" y="1772042"/>
            <a:ext cx="429208" cy="396551"/>
          </a:xfrm>
          <a:prstGeom prst="ellipse">
            <a:avLst/>
          </a:prstGeom>
          <a:solidFill>
            <a:schemeClr val="bg1"/>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Oval 111">
            <a:extLst>
              <a:ext uri="{FF2B5EF4-FFF2-40B4-BE49-F238E27FC236}">
                <a16:creationId xmlns:a16="http://schemas.microsoft.com/office/drawing/2014/main" id="{E7B2B879-0360-4A69-83A3-F7C6AD241C87}"/>
              </a:ext>
            </a:extLst>
          </p:cNvPr>
          <p:cNvSpPr/>
          <p:nvPr/>
        </p:nvSpPr>
        <p:spPr>
          <a:xfrm rot="18900000">
            <a:off x="7060018" y="1772042"/>
            <a:ext cx="429208" cy="396551"/>
          </a:xfrm>
          <a:prstGeom prst="ellipse">
            <a:avLst/>
          </a:prstGeom>
          <a:solidFill>
            <a:schemeClr val="bg1"/>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3" name="Left Brace 132">
            <a:extLst>
              <a:ext uri="{FF2B5EF4-FFF2-40B4-BE49-F238E27FC236}">
                <a16:creationId xmlns:a16="http://schemas.microsoft.com/office/drawing/2014/main" id="{9A5558D7-D192-49A6-BD1F-622C6A23E289}"/>
              </a:ext>
            </a:extLst>
          </p:cNvPr>
          <p:cNvSpPr/>
          <p:nvPr/>
        </p:nvSpPr>
        <p:spPr>
          <a:xfrm rot="16200000">
            <a:off x="6701699" y="2008502"/>
            <a:ext cx="431053" cy="885371"/>
          </a:xfrm>
          <a:prstGeom prst="leftBrace">
            <a:avLst/>
          </a:prstGeom>
          <a:ln w="1905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193" name="Group 192">
            <a:extLst>
              <a:ext uri="{FF2B5EF4-FFF2-40B4-BE49-F238E27FC236}">
                <a16:creationId xmlns:a16="http://schemas.microsoft.com/office/drawing/2014/main" id="{72A60265-BF9A-48E0-91A0-748553B711FA}"/>
              </a:ext>
            </a:extLst>
          </p:cNvPr>
          <p:cNvGrpSpPr/>
          <p:nvPr/>
        </p:nvGrpSpPr>
        <p:grpSpPr>
          <a:xfrm>
            <a:off x="160204" y="3627447"/>
            <a:ext cx="5386310" cy="498670"/>
            <a:chOff x="162620" y="3407315"/>
            <a:chExt cx="5386310" cy="498670"/>
          </a:xfrm>
        </p:grpSpPr>
        <p:sp>
          <p:nvSpPr>
            <p:cNvPr id="194" name="Oval 193">
              <a:extLst>
                <a:ext uri="{FF2B5EF4-FFF2-40B4-BE49-F238E27FC236}">
                  <a16:creationId xmlns:a16="http://schemas.microsoft.com/office/drawing/2014/main" id="{77327007-4B1C-476F-8E67-572066171A80}"/>
                </a:ext>
              </a:extLst>
            </p:cNvPr>
            <p:cNvSpPr/>
            <p:nvPr/>
          </p:nvSpPr>
          <p:spPr>
            <a:xfrm rot="18900000">
              <a:off x="162620"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5" name="Oval 194">
              <a:extLst>
                <a:ext uri="{FF2B5EF4-FFF2-40B4-BE49-F238E27FC236}">
                  <a16:creationId xmlns:a16="http://schemas.microsoft.com/office/drawing/2014/main" id="{2025555B-60D0-4198-B51B-3D8387D3F81D}"/>
                </a:ext>
              </a:extLst>
            </p:cNvPr>
            <p:cNvSpPr/>
            <p:nvPr/>
          </p:nvSpPr>
          <p:spPr>
            <a:xfrm rot="18900000">
              <a:off x="378146"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6" name="Oval 195">
              <a:extLst>
                <a:ext uri="{FF2B5EF4-FFF2-40B4-BE49-F238E27FC236}">
                  <a16:creationId xmlns:a16="http://schemas.microsoft.com/office/drawing/2014/main" id="{CC99249D-F160-4937-A143-38773C7AF263}"/>
                </a:ext>
              </a:extLst>
            </p:cNvPr>
            <p:cNvSpPr/>
            <p:nvPr/>
          </p:nvSpPr>
          <p:spPr>
            <a:xfrm rot="18900000">
              <a:off x="593673"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7" name="Oval 196">
              <a:extLst>
                <a:ext uri="{FF2B5EF4-FFF2-40B4-BE49-F238E27FC236}">
                  <a16:creationId xmlns:a16="http://schemas.microsoft.com/office/drawing/2014/main" id="{A666701A-666F-4458-9A47-065970D5709A}"/>
                </a:ext>
              </a:extLst>
            </p:cNvPr>
            <p:cNvSpPr/>
            <p:nvPr/>
          </p:nvSpPr>
          <p:spPr>
            <a:xfrm rot="18900000">
              <a:off x="809199"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8" name="Oval 197">
              <a:extLst>
                <a:ext uri="{FF2B5EF4-FFF2-40B4-BE49-F238E27FC236}">
                  <a16:creationId xmlns:a16="http://schemas.microsoft.com/office/drawing/2014/main" id="{1A791AD9-4503-4406-8BA7-585F19C180CC}"/>
                </a:ext>
              </a:extLst>
            </p:cNvPr>
            <p:cNvSpPr/>
            <p:nvPr/>
          </p:nvSpPr>
          <p:spPr>
            <a:xfrm rot="18900000">
              <a:off x="1024725"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9" name="Oval 198">
              <a:extLst>
                <a:ext uri="{FF2B5EF4-FFF2-40B4-BE49-F238E27FC236}">
                  <a16:creationId xmlns:a16="http://schemas.microsoft.com/office/drawing/2014/main" id="{45F92BEF-76E7-4F20-8784-B39812F345E4}"/>
                </a:ext>
              </a:extLst>
            </p:cNvPr>
            <p:cNvSpPr/>
            <p:nvPr/>
          </p:nvSpPr>
          <p:spPr>
            <a:xfrm rot="18900000">
              <a:off x="1240251"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0" name="Oval 199">
              <a:extLst>
                <a:ext uri="{FF2B5EF4-FFF2-40B4-BE49-F238E27FC236}">
                  <a16:creationId xmlns:a16="http://schemas.microsoft.com/office/drawing/2014/main" id="{8843A881-34E6-46A8-91C8-D6C90BD21013}"/>
                </a:ext>
              </a:extLst>
            </p:cNvPr>
            <p:cNvSpPr/>
            <p:nvPr/>
          </p:nvSpPr>
          <p:spPr>
            <a:xfrm rot="18900000">
              <a:off x="1455777"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1" name="Oval 200">
              <a:extLst>
                <a:ext uri="{FF2B5EF4-FFF2-40B4-BE49-F238E27FC236}">
                  <a16:creationId xmlns:a16="http://schemas.microsoft.com/office/drawing/2014/main" id="{A2A594D8-5048-4C42-B4E8-77D30BCB81D8}"/>
                </a:ext>
              </a:extLst>
            </p:cNvPr>
            <p:cNvSpPr/>
            <p:nvPr/>
          </p:nvSpPr>
          <p:spPr>
            <a:xfrm rot="18900000">
              <a:off x="1671303"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2" name="Oval 201">
              <a:extLst>
                <a:ext uri="{FF2B5EF4-FFF2-40B4-BE49-F238E27FC236}">
                  <a16:creationId xmlns:a16="http://schemas.microsoft.com/office/drawing/2014/main" id="{0A371AD4-23BC-4C2D-BB73-DC6381D3CD51}"/>
                </a:ext>
              </a:extLst>
            </p:cNvPr>
            <p:cNvSpPr/>
            <p:nvPr/>
          </p:nvSpPr>
          <p:spPr>
            <a:xfrm rot="18900000">
              <a:off x="1886829"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3" name="Oval 202">
              <a:extLst>
                <a:ext uri="{FF2B5EF4-FFF2-40B4-BE49-F238E27FC236}">
                  <a16:creationId xmlns:a16="http://schemas.microsoft.com/office/drawing/2014/main" id="{5FE8D33D-3E02-4741-84F3-8472751821AE}"/>
                </a:ext>
              </a:extLst>
            </p:cNvPr>
            <p:cNvSpPr/>
            <p:nvPr/>
          </p:nvSpPr>
          <p:spPr>
            <a:xfrm rot="18900000">
              <a:off x="2102356"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4" name="Oval 203">
              <a:extLst>
                <a:ext uri="{FF2B5EF4-FFF2-40B4-BE49-F238E27FC236}">
                  <a16:creationId xmlns:a16="http://schemas.microsoft.com/office/drawing/2014/main" id="{413B05D6-99F9-4E75-8A85-985BAFBBDCFB}"/>
                </a:ext>
              </a:extLst>
            </p:cNvPr>
            <p:cNvSpPr/>
            <p:nvPr/>
          </p:nvSpPr>
          <p:spPr>
            <a:xfrm rot="18900000">
              <a:off x="2317882"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5" name="Oval 204">
              <a:extLst>
                <a:ext uri="{FF2B5EF4-FFF2-40B4-BE49-F238E27FC236}">
                  <a16:creationId xmlns:a16="http://schemas.microsoft.com/office/drawing/2014/main" id="{E4608317-CF2F-4CEC-B6FA-DA8390AD43A1}"/>
                </a:ext>
              </a:extLst>
            </p:cNvPr>
            <p:cNvSpPr/>
            <p:nvPr/>
          </p:nvSpPr>
          <p:spPr>
            <a:xfrm rot="18900000">
              <a:off x="2533408"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6" name="Oval 205">
              <a:extLst>
                <a:ext uri="{FF2B5EF4-FFF2-40B4-BE49-F238E27FC236}">
                  <a16:creationId xmlns:a16="http://schemas.microsoft.com/office/drawing/2014/main" id="{D39221CC-0BF1-4D80-8FA6-06CDBDC2A2B9}"/>
                </a:ext>
              </a:extLst>
            </p:cNvPr>
            <p:cNvSpPr/>
            <p:nvPr/>
          </p:nvSpPr>
          <p:spPr>
            <a:xfrm rot="18900000">
              <a:off x="2748934"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7" name="Oval 206">
              <a:extLst>
                <a:ext uri="{FF2B5EF4-FFF2-40B4-BE49-F238E27FC236}">
                  <a16:creationId xmlns:a16="http://schemas.microsoft.com/office/drawing/2014/main" id="{120AA649-6E15-47B1-988C-EEA86038897F}"/>
                </a:ext>
              </a:extLst>
            </p:cNvPr>
            <p:cNvSpPr/>
            <p:nvPr/>
          </p:nvSpPr>
          <p:spPr>
            <a:xfrm rot="18900000">
              <a:off x="2964460"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8" name="Oval 207">
              <a:extLst>
                <a:ext uri="{FF2B5EF4-FFF2-40B4-BE49-F238E27FC236}">
                  <a16:creationId xmlns:a16="http://schemas.microsoft.com/office/drawing/2014/main" id="{7927142A-3935-47DF-A9C8-C42D7253BAED}"/>
                </a:ext>
              </a:extLst>
            </p:cNvPr>
            <p:cNvSpPr/>
            <p:nvPr/>
          </p:nvSpPr>
          <p:spPr>
            <a:xfrm rot="18900000">
              <a:off x="3179986"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9" name="Oval 208">
              <a:extLst>
                <a:ext uri="{FF2B5EF4-FFF2-40B4-BE49-F238E27FC236}">
                  <a16:creationId xmlns:a16="http://schemas.microsoft.com/office/drawing/2014/main" id="{EFA1D571-B322-46D5-B4A1-4BE97B6FDB31}"/>
                </a:ext>
              </a:extLst>
            </p:cNvPr>
            <p:cNvSpPr/>
            <p:nvPr/>
          </p:nvSpPr>
          <p:spPr>
            <a:xfrm rot="18900000">
              <a:off x="3395513"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0" name="Oval 209">
              <a:extLst>
                <a:ext uri="{FF2B5EF4-FFF2-40B4-BE49-F238E27FC236}">
                  <a16:creationId xmlns:a16="http://schemas.microsoft.com/office/drawing/2014/main" id="{68EE342D-7449-4D97-9940-62327C98437C}"/>
                </a:ext>
              </a:extLst>
            </p:cNvPr>
            <p:cNvSpPr/>
            <p:nvPr/>
          </p:nvSpPr>
          <p:spPr>
            <a:xfrm rot="18900000">
              <a:off x="3611039"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1" name="Oval 210">
              <a:extLst>
                <a:ext uri="{FF2B5EF4-FFF2-40B4-BE49-F238E27FC236}">
                  <a16:creationId xmlns:a16="http://schemas.microsoft.com/office/drawing/2014/main" id="{34535D53-4921-4D6E-B737-322DFF3D72E8}"/>
                </a:ext>
              </a:extLst>
            </p:cNvPr>
            <p:cNvSpPr/>
            <p:nvPr/>
          </p:nvSpPr>
          <p:spPr>
            <a:xfrm rot="18900000">
              <a:off x="3826565"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2" name="Oval 211">
              <a:extLst>
                <a:ext uri="{FF2B5EF4-FFF2-40B4-BE49-F238E27FC236}">
                  <a16:creationId xmlns:a16="http://schemas.microsoft.com/office/drawing/2014/main" id="{AB8F2302-D485-417A-AD12-E70D18F1A497}"/>
                </a:ext>
              </a:extLst>
            </p:cNvPr>
            <p:cNvSpPr/>
            <p:nvPr/>
          </p:nvSpPr>
          <p:spPr>
            <a:xfrm rot="18900000">
              <a:off x="4042091"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3" name="Oval 212">
              <a:extLst>
                <a:ext uri="{FF2B5EF4-FFF2-40B4-BE49-F238E27FC236}">
                  <a16:creationId xmlns:a16="http://schemas.microsoft.com/office/drawing/2014/main" id="{74529976-2ED9-4288-B462-2B71799461AD}"/>
                </a:ext>
              </a:extLst>
            </p:cNvPr>
            <p:cNvSpPr/>
            <p:nvPr/>
          </p:nvSpPr>
          <p:spPr>
            <a:xfrm rot="18900000">
              <a:off x="4257617"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4" name="Oval 213">
              <a:extLst>
                <a:ext uri="{FF2B5EF4-FFF2-40B4-BE49-F238E27FC236}">
                  <a16:creationId xmlns:a16="http://schemas.microsoft.com/office/drawing/2014/main" id="{5A61104D-3245-427F-9204-5A502562CC71}"/>
                </a:ext>
              </a:extLst>
            </p:cNvPr>
            <p:cNvSpPr/>
            <p:nvPr/>
          </p:nvSpPr>
          <p:spPr>
            <a:xfrm rot="18900000">
              <a:off x="4473143"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5" name="Oval 214">
              <a:extLst>
                <a:ext uri="{FF2B5EF4-FFF2-40B4-BE49-F238E27FC236}">
                  <a16:creationId xmlns:a16="http://schemas.microsoft.com/office/drawing/2014/main" id="{F5101DD7-BA92-4001-A240-CE756D54E566}"/>
                </a:ext>
              </a:extLst>
            </p:cNvPr>
            <p:cNvSpPr/>
            <p:nvPr/>
          </p:nvSpPr>
          <p:spPr>
            <a:xfrm rot="18900000">
              <a:off x="4688669"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6" name="Oval 215">
              <a:extLst>
                <a:ext uri="{FF2B5EF4-FFF2-40B4-BE49-F238E27FC236}">
                  <a16:creationId xmlns:a16="http://schemas.microsoft.com/office/drawing/2014/main" id="{7ED07376-5CCF-4FFE-A0B3-506DB53FA024}"/>
                </a:ext>
              </a:extLst>
            </p:cNvPr>
            <p:cNvSpPr/>
            <p:nvPr/>
          </p:nvSpPr>
          <p:spPr>
            <a:xfrm rot="18900000">
              <a:off x="4904196"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7" name="Oval 216">
              <a:extLst>
                <a:ext uri="{FF2B5EF4-FFF2-40B4-BE49-F238E27FC236}">
                  <a16:creationId xmlns:a16="http://schemas.microsoft.com/office/drawing/2014/main" id="{D8BAAB7D-F0DF-49FC-85BB-BCD5795CB8D7}"/>
                </a:ext>
              </a:extLst>
            </p:cNvPr>
            <p:cNvSpPr/>
            <p:nvPr/>
          </p:nvSpPr>
          <p:spPr>
            <a:xfrm rot="18900000">
              <a:off x="5119722" y="3407315"/>
              <a:ext cx="429208" cy="396551"/>
            </a:xfrm>
            <a:prstGeom prst="ellipse">
              <a:avLst/>
            </a:prstGeom>
            <a:solidFill>
              <a:srgbClr val="CC9900"/>
            </a:solidFill>
            <a:ln w="28575">
              <a:solidFill>
                <a:srgbClr val="6666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8" name="TextBox 217">
              <a:extLst>
                <a:ext uri="{FF2B5EF4-FFF2-40B4-BE49-F238E27FC236}">
                  <a16:creationId xmlns:a16="http://schemas.microsoft.com/office/drawing/2014/main" id="{DEA5C894-6030-4D8D-83A4-B899D64D8DA3}"/>
                </a:ext>
              </a:extLst>
            </p:cNvPr>
            <p:cNvSpPr txBox="1"/>
            <p:nvPr/>
          </p:nvSpPr>
          <p:spPr>
            <a:xfrm>
              <a:off x="2493142" y="3536653"/>
              <a:ext cx="719356"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 ½</a:t>
              </a:r>
            </a:p>
          </p:txBody>
        </p:sp>
      </p:grpSp>
      <p:cxnSp>
        <p:nvCxnSpPr>
          <p:cNvPr id="269" name="Straight Arrow Connector 268">
            <a:extLst>
              <a:ext uri="{FF2B5EF4-FFF2-40B4-BE49-F238E27FC236}">
                <a16:creationId xmlns:a16="http://schemas.microsoft.com/office/drawing/2014/main" id="{2A7D93AA-DB13-43F7-923F-929F16024CBE}"/>
              </a:ext>
            </a:extLst>
          </p:cNvPr>
          <p:cNvCxnSpPr>
            <a:cxnSpLocks/>
            <a:stCxn id="133" idx="1"/>
            <a:endCxn id="170" idx="0"/>
          </p:cNvCxnSpPr>
          <p:nvPr/>
        </p:nvCxnSpPr>
        <p:spPr>
          <a:xfrm flipH="1">
            <a:off x="6916478" y="2666714"/>
            <a:ext cx="748" cy="1018811"/>
          </a:xfrm>
          <a:prstGeom prst="straightConnector1">
            <a:avLst/>
          </a:prstGeom>
          <a:ln w="12700">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41" name="TextBox 140">
            <a:extLst>
              <a:ext uri="{FF2B5EF4-FFF2-40B4-BE49-F238E27FC236}">
                <a16:creationId xmlns:a16="http://schemas.microsoft.com/office/drawing/2014/main" id="{B56E4F56-4750-40F5-BE67-2DA040D2D4A4}"/>
              </a:ext>
            </a:extLst>
          </p:cNvPr>
          <p:cNvSpPr txBox="1"/>
          <p:nvPr/>
        </p:nvSpPr>
        <p:spPr>
          <a:xfrm>
            <a:off x="6530541" y="2818190"/>
            <a:ext cx="5245383"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a:effectLst>
                  <a:outerShdw blurRad="38100" dist="38100" dir="2700000" algn="tl">
                    <a:srgbClr val="000000">
                      <a:alpha val="43137"/>
                    </a:srgbClr>
                  </a:outerShdw>
                </a:effectLst>
                <a:latin typeface="Arial" panose="020B0604020202020204" pitchFamily="34" charset="0"/>
                <a:cs typeface="Arial" panose="020B0604020202020204" pitchFamily="34" charset="0"/>
              </a:rPr>
              <a:t>Repeatedly r</a:t>
            </a:r>
            <a:r>
              <a:rPr lang="en-GB">
                <a:latin typeface="Arial" panose="020B0604020202020204" pitchFamily="34" charset="0"/>
                <a:cs typeface="Arial" panose="020B0604020202020204" pitchFamily="34" charset="0"/>
              </a:rPr>
              <a:t>andom mating each sub-population</a:t>
            </a:r>
          </a:p>
        </p:txBody>
      </p:sp>
      <p:grpSp>
        <p:nvGrpSpPr>
          <p:cNvPr id="29" name="Group 28">
            <a:extLst>
              <a:ext uri="{FF2B5EF4-FFF2-40B4-BE49-F238E27FC236}">
                <a16:creationId xmlns:a16="http://schemas.microsoft.com/office/drawing/2014/main" id="{384F935D-7166-44AD-B4ED-3710206DBD25}"/>
              </a:ext>
            </a:extLst>
          </p:cNvPr>
          <p:cNvGrpSpPr/>
          <p:nvPr/>
        </p:nvGrpSpPr>
        <p:grpSpPr>
          <a:xfrm>
            <a:off x="7261036" y="1772042"/>
            <a:ext cx="4550811" cy="2486606"/>
            <a:chOff x="7261036" y="1772042"/>
            <a:chExt cx="4550811" cy="2486606"/>
          </a:xfrm>
        </p:grpSpPr>
        <p:sp>
          <p:nvSpPr>
            <p:cNvPr id="249" name="Oval 248">
              <a:extLst>
                <a:ext uri="{FF2B5EF4-FFF2-40B4-BE49-F238E27FC236}">
                  <a16:creationId xmlns:a16="http://schemas.microsoft.com/office/drawing/2014/main" id="{44E433EA-C3AA-44DC-BD9D-E8B75168E2C3}"/>
                </a:ext>
              </a:extLst>
            </p:cNvPr>
            <p:cNvSpPr/>
            <p:nvPr/>
          </p:nvSpPr>
          <p:spPr>
            <a:xfrm rot="18900000">
              <a:off x="7261036" y="3862097"/>
              <a:ext cx="429208" cy="396551"/>
            </a:xfrm>
            <a:prstGeom prst="ellipse">
              <a:avLst/>
            </a:prstGeom>
            <a:solidFill>
              <a:schemeClr val="bg1"/>
            </a:solidFill>
            <a:ln w="28575">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0" name="Oval 249">
              <a:extLst>
                <a:ext uri="{FF2B5EF4-FFF2-40B4-BE49-F238E27FC236}">
                  <a16:creationId xmlns:a16="http://schemas.microsoft.com/office/drawing/2014/main" id="{3B1E3A72-74B4-4ECF-8470-127AC1B4CED1}"/>
                </a:ext>
              </a:extLst>
            </p:cNvPr>
            <p:cNvSpPr/>
            <p:nvPr/>
          </p:nvSpPr>
          <p:spPr>
            <a:xfrm rot="18900000">
              <a:off x="7476562" y="3862097"/>
              <a:ext cx="429208" cy="396551"/>
            </a:xfrm>
            <a:prstGeom prst="ellipse">
              <a:avLst/>
            </a:prstGeom>
            <a:solidFill>
              <a:schemeClr val="bg1"/>
            </a:solidFill>
            <a:ln w="28575">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1" name="Oval 250">
              <a:extLst>
                <a:ext uri="{FF2B5EF4-FFF2-40B4-BE49-F238E27FC236}">
                  <a16:creationId xmlns:a16="http://schemas.microsoft.com/office/drawing/2014/main" id="{FF7A07F1-23F2-45E3-8535-DF3D6807A8D0}"/>
                </a:ext>
              </a:extLst>
            </p:cNvPr>
            <p:cNvSpPr/>
            <p:nvPr/>
          </p:nvSpPr>
          <p:spPr>
            <a:xfrm rot="18900000">
              <a:off x="7692088" y="3862097"/>
              <a:ext cx="429208" cy="396551"/>
            </a:xfrm>
            <a:prstGeom prst="ellipse">
              <a:avLst/>
            </a:prstGeom>
            <a:solidFill>
              <a:schemeClr val="bg1"/>
            </a:solidFill>
            <a:ln w="28575">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2" name="Oval 251">
              <a:extLst>
                <a:ext uri="{FF2B5EF4-FFF2-40B4-BE49-F238E27FC236}">
                  <a16:creationId xmlns:a16="http://schemas.microsoft.com/office/drawing/2014/main" id="{82C820AC-3CE9-4818-AB5E-0DD4C52F8469}"/>
                </a:ext>
              </a:extLst>
            </p:cNvPr>
            <p:cNvSpPr/>
            <p:nvPr/>
          </p:nvSpPr>
          <p:spPr>
            <a:xfrm rot="18900000">
              <a:off x="7907614" y="3862097"/>
              <a:ext cx="429208" cy="396551"/>
            </a:xfrm>
            <a:prstGeom prst="ellipse">
              <a:avLst/>
            </a:prstGeom>
            <a:solidFill>
              <a:schemeClr val="bg1"/>
            </a:solidFill>
            <a:ln w="28575">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3" name="Oval 252">
              <a:extLst>
                <a:ext uri="{FF2B5EF4-FFF2-40B4-BE49-F238E27FC236}">
                  <a16:creationId xmlns:a16="http://schemas.microsoft.com/office/drawing/2014/main" id="{BFA3BA61-882A-4C4C-9118-1CE7E6E1A239}"/>
                </a:ext>
              </a:extLst>
            </p:cNvPr>
            <p:cNvSpPr/>
            <p:nvPr/>
          </p:nvSpPr>
          <p:spPr>
            <a:xfrm rot="18900000">
              <a:off x="8123140" y="3862097"/>
              <a:ext cx="429208" cy="396551"/>
            </a:xfrm>
            <a:prstGeom prst="ellipse">
              <a:avLst/>
            </a:prstGeom>
            <a:solidFill>
              <a:schemeClr val="bg1"/>
            </a:solidFill>
            <a:ln w="28575">
              <a:solidFill>
                <a:srgbClr val="00B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4" name="Oval 253">
              <a:extLst>
                <a:ext uri="{FF2B5EF4-FFF2-40B4-BE49-F238E27FC236}">
                  <a16:creationId xmlns:a16="http://schemas.microsoft.com/office/drawing/2014/main" id="{6C1BBBFF-0997-459D-A04C-72093E657950}"/>
                </a:ext>
              </a:extLst>
            </p:cNvPr>
            <p:cNvSpPr/>
            <p:nvPr/>
          </p:nvSpPr>
          <p:spPr>
            <a:xfrm rot="18900000">
              <a:off x="8338667" y="3862097"/>
              <a:ext cx="429208" cy="396551"/>
            </a:xfrm>
            <a:prstGeom prst="ellipse">
              <a:avLst/>
            </a:prstGeom>
            <a:solidFill>
              <a:schemeClr val="bg1"/>
            </a:solidFill>
            <a:ln w="28575">
              <a:solidFill>
                <a:srgbClr val="00B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5" name="Oval 254">
              <a:extLst>
                <a:ext uri="{FF2B5EF4-FFF2-40B4-BE49-F238E27FC236}">
                  <a16:creationId xmlns:a16="http://schemas.microsoft.com/office/drawing/2014/main" id="{F45410CA-4BFA-42C9-810F-5D7E34D14000}"/>
                </a:ext>
              </a:extLst>
            </p:cNvPr>
            <p:cNvSpPr/>
            <p:nvPr/>
          </p:nvSpPr>
          <p:spPr>
            <a:xfrm rot="18900000">
              <a:off x="8554193" y="3862097"/>
              <a:ext cx="429208" cy="396551"/>
            </a:xfrm>
            <a:prstGeom prst="ellipse">
              <a:avLst/>
            </a:prstGeom>
            <a:solidFill>
              <a:schemeClr val="bg1"/>
            </a:solidFill>
            <a:ln w="28575">
              <a:solidFill>
                <a:srgbClr val="00B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6" name="Oval 255">
              <a:extLst>
                <a:ext uri="{FF2B5EF4-FFF2-40B4-BE49-F238E27FC236}">
                  <a16:creationId xmlns:a16="http://schemas.microsoft.com/office/drawing/2014/main" id="{4035083F-B417-46B5-8D7C-D6E27DDBB946}"/>
                </a:ext>
              </a:extLst>
            </p:cNvPr>
            <p:cNvSpPr/>
            <p:nvPr/>
          </p:nvSpPr>
          <p:spPr>
            <a:xfrm rot="18900000">
              <a:off x="8769719" y="3862097"/>
              <a:ext cx="429208" cy="396551"/>
            </a:xfrm>
            <a:prstGeom prst="ellipse">
              <a:avLst/>
            </a:prstGeom>
            <a:solidFill>
              <a:schemeClr val="bg1"/>
            </a:solidFill>
            <a:ln w="28575">
              <a:solidFill>
                <a:srgbClr val="00B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7" name="Oval 256">
              <a:extLst>
                <a:ext uri="{FF2B5EF4-FFF2-40B4-BE49-F238E27FC236}">
                  <a16:creationId xmlns:a16="http://schemas.microsoft.com/office/drawing/2014/main" id="{829103DC-F3D4-4454-AC88-45AD00D63E06}"/>
                </a:ext>
              </a:extLst>
            </p:cNvPr>
            <p:cNvSpPr/>
            <p:nvPr/>
          </p:nvSpPr>
          <p:spPr>
            <a:xfrm rot="18900000">
              <a:off x="8985245" y="3862097"/>
              <a:ext cx="429208" cy="396551"/>
            </a:xfrm>
            <a:prstGeom prst="ellipse">
              <a:avLst/>
            </a:prstGeom>
            <a:solidFill>
              <a:schemeClr val="bg1"/>
            </a:solidFill>
            <a:ln w="28575">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8" name="Oval 257">
              <a:extLst>
                <a:ext uri="{FF2B5EF4-FFF2-40B4-BE49-F238E27FC236}">
                  <a16:creationId xmlns:a16="http://schemas.microsoft.com/office/drawing/2014/main" id="{A45C4FAF-ED89-408C-AC01-FE7706B343BA}"/>
                </a:ext>
              </a:extLst>
            </p:cNvPr>
            <p:cNvSpPr/>
            <p:nvPr/>
          </p:nvSpPr>
          <p:spPr>
            <a:xfrm rot="18900000">
              <a:off x="9200771" y="3862097"/>
              <a:ext cx="429208" cy="396551"/>
            </a:xfrm>
            <a:prstGeom prst="ellipse">
              <a:avLst/>
            </a:prstGeom>
            <a:solidFill>
              <a:schemeClr val="bg1"/>
            </a:solidFill>
            <a:ln w="28575">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9" name="Oval 258">
              <a:extLst>
                <a:ext uri="{FF2B5EF4-FFF2-40B4-BE49-F238E27FC236}">
                  <a16:creationId xmlns:a16="http://schemas.microsoft.com/office/drawing/2014/main" id="{0893D909-7881-4AFD-A1E6-595ED9BACD41}"/>
                </a:ext>
              </a:extLst>
            </p:cNvPr>
            <p:cNvSpPr/>
            <p:nvPr/>
          </p:nvSpPr>
          <p:spPr>
            <a:xfrm rot="18900000">
              <a:off x="9416297" y="3862097"/>
              <a:ext cx="429208" cy="396551"/>
            </a:xfrm>
            <a:prstGeom prst="ellipse">
              <a:avLst/>
            </a:prstGeom>
            <a:solidFill>
              <a:schemeClr val="bg1"/>
            </a:solidFill>
            <a:ln w="28575">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0" name="Oval 259">
              <a:extLst>
                <a:ext uri="{FF2B5EF4-FFF2-40B4-BE49-F238E27FC236}">
                  <a16:creationId xmlns:a16="http://schemas.microsoft.com/office/drawing/2014/main" id="{1EEEE84D-8551-4C21-A2EC-E5039060645E}"/>
                </a:ext>
              </a:extLst>
            </p:cNvPr>
            <p:cNvSpPr/>
            <p:nvPr/>
          </p:nvSpPr>
          <p:spPr>
            <a:xfrm rot="18900000">
              <a:off x="9631824" y="3862097"/>
              <a:ext cx="429208" cy="396551"/>
            </a:xfrm>
            <a:prstGeom prst="ellipse">
              <a:avLst/>
            </a:prstGeom>
            <a:solidFill>
              <a:schemeClr val="bg1"/>
            </a:solidFill>
            <a:ln w="28575">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1" name="Oval 260">
              <a:extLst>
                <a:ext uri="{FF2B5EF4-FFF2-40B4-BE49-F238E27FC236}">
                  <a16:creationId xmlns:a16="http://schemas.microsoft.com/office/drawing/2014/main" id="{A212827C-5614-4FB5-80E4-5F598D9E3EC6}"/>
                </a:ext>
              </a:extLst>
            </p:cNvPr>
            <p:cNvSpPr/>
            <p:nvPr/>
          </p:nvSpPr>
          <p:spPr>
            <a:xfrm rot="18900000">
              <a:off x="9847350" y="3862097"/>
              <a:ext cx="429208" cy="396551"/>
            </a:xfrm>
            <a:prstGeom prst="ellipse">
              <a:avLst/>
            </a:prstGeom>
            <a:solidFill>
              <a:schemeClr val="bg1"/>
            </a:solidFill>
            <a:ln w="28575">
              <a:solidFill>
                <a:srgbClr val="CC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2" name="Oval 261">
              <a:extLst>
                <a:ext uri="{FF2B5EF4-FFF2-40B4-BE49-F238E27FC236}">
                  <a16:creationId xmlns:a16="http://schemas.microsoft.com/office/drawing/2014/main" id="{AD0972C3-FCF1-4F2C-8F9B-AA2178C0797A}"/>
                </a:ext>
              </a:extLst>
            </p:cNvPr>
            <p:cNvSpPr/>
            <p:nvPr/>
          </p:nvSpPr>
          <p:spPr>
            <a:xfrm rot="18900000">
              <a:off x="10062876" y="3862097"/>
              <a:ext cx="429208" cy="396551"/>
            </a:xfrm>
            <a:prstGeom prst="ellipse">
              <a:avLst/>
            </a:prstGeom>
            <a:solidFill>
              <a:schemeClr val="bg1"/>
            </a:solidFill>
            <a:ln w="28575">
              <a:solidFill>
                <a:srgbClr val="CC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3" name="Oval 262">
              <a:extLst>
                <a:ext uri="{FF2B5EF4-FFF2-40B4-BE49-F238E27FC236}">
                  <a16:creationId xmlns:a16="http://schemas.microsoft.com/office/drawing/2014/main" id="{F7A849E9-AA1B-458D-8C30-D4B11DA2ABA8}"/>
                </a:ext>
              </a:extLst>
            </p:cNvPr>
            <p:cNvSpPr/>
            <p:nvPr/>
          </p:nvSpPr>
          <p:spPr>
            <a:xfrm rot="18900000">
              <a:off x="10278402" y="3862097"/>
              <a:ext cx="429208" cy="396551"/>
            </a:xfrm>
            <a:prstGeom prst="ellipse">
              <a:avLst/>
            </a:prstGeom>
            <a:solidFill>
              <a:schemeClr val="bg1"/>
            </a:solidFill>
            <a:ln w="28575">
              <a:solidFill>
                <a:srgbClr val="CC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4" name="Oval 263">
              <a:extLst>
                <a:ext uri="{FF2B5EF4-FFF2-40B4-BE49-F238E27FC236}">
                  <a16:creationId xmlns:a16="http://schemas.microsoft.com/office/drawing/2014/main" id="{16C4F734-9A24-43F5-AB74-2AEA6EF5ED73}"/>
                </a:ext>
              </a:extLst>
            </p:cNvPr>
            <p:cNvSpPr/>
            <p:nvPr/>
          </p:nvSpPr>
          <p:spPr>
            <a:xfrm rot="18900000">
              <a:off x="10493928" y="3862097"/>
              <a:ext cx="429208" cy="396551"/>
            </a:xfrm>
            <a:prstGeom prst="ellipse">
              <a:avLst/>
            </a:prstGeom>
            <a:solidFill>
              <a:schemeClr val="bg1"/>
            </a:solidFill>
            <a:ln w="28575">
              <a:solidFill>
                <a:srgbClr val="CC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5" name="Oval 264">
              <a:extLst>
                <a:ext uri="{FF2B5EF4-FFF2-40B4-BE49-F238E27FC236}">
                  <a16:creationId xmlns:a16="http://schemas.microsoft.com/office/drawing/2014/main" id="{9F9E555C-5779-4399-B03A-625390527833}"/>
                </a:ext>
              </a:extLst>
            </p:cNvPr>
            <p:cNvSpPr/>
            <p:nvPr/>
          </p:nvSpPr>
          <p:spPr>
            <a:xfrm rot="18900000">
              <a:off x="10709454" y="3862097"/>
              <a:ext cx="429208" cy="396551"/>
            </a:xfrm>
            <a:prstGeom prst="ellipse">
              <a:avLst/>
            </a:prstGeom>
            <a:solidFill>
              <a:schemeClr val="bg1"/>
            </a:solidFill>
            <a:ln w="28575">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6" name="Oval 265">
              <a:extLst>
                <a:ext uri="{FF2B5EF4-FFF2-40B4-BE49-F238E27FC236}">
                  <a16:creationId xmlns:a16="http://schemas.microsoft.com/office/drawing/2014/main" id="{0A791132-B595-4A70-889E-3C39C1ACD781}"/>
                </a:ext>
              </a:extLst>
            </p:cNvPr>
            <p:cNvSpPr/>
            <p:nvPr/>
          </p:nvSpPr>
          <p:spPr>
            <a:xfrm rot="18900000">
              <a:off x="10924980" y="3862097"/>
              <a:ext cx="429208" cy="396551"/>
            </a:xfrm>
            <a:prstGeom prst="ellipse">
              <a:avLst/>
            </a:prstGeom>
            <a:solidFill>
              <a:schemeClr val="bg1"/>
            </a:solidFill>
            <a:ln w="28575">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7" name="Oval 266">
              <a:extLst>
                <a:ext uri="{FF2B5EF4-FFF2-40B4-BE49-F238E27FC236}">
                  <a16:creationId xmlns:a16="http://schemas.microsoft.com/office/drawing/2014/main" id="{4073EF58-BDDA-43BA-8469-B54C4968A085}"/>
                </a:ext>
              </a:extLst>
            </p:cNvPr>
            <p:cNvSpPr/>
            <p:nvPr/>
          </p:nvSpPr>
          <p:spPr>
            <a:xfrm rot="18900000">
              <a:off x="11140507" y="3862097"/>
              <a:ext cx="429208" cy="396551"/>
            </a:xfrm>
            <a:prstGeom prst="ellipse">
              <a:avLst/>
            </a:prstGeom>
            <a:solidFill>
              <a:schemeClr val="bg1"/>
            </a:solidFill>
            <a:ln w="28575">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8" name="Oval 267">
              <a:extLst>
                <a:ext uri="{FF2B5EF4-FFF2-40B4-BE49-F238E27FC236}">
                  <a16:creationId xmlns:a16="http://schemas.microsoft.com/office/drawing/2014/main" id="{B1CA2A9D-A092-4860-8A53-2B12604E6408}"/>
                </a:ext>
              </a:extLst>
            </p:cNvPr>
            <p:cNvSpPr/>
            <p:nvPr/>
          </p:nvSpPr>
          <p:spPr>
            <a:xfrm rot="18900000">
              <a:off x="11356033" y="3862097"/>
              <a:ext cx="429208" cy="396551"/>
            </a:xfrm>
            <a:prstGeom prst="ellipse">
              <a:avLst/>
            </a:prstGeom>
            <a:solidFill>
              <a:schemeClr val="bg1"/>
            </a:solidFill>
            <a:ln w="28575">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7" name="Oval 146">
              <a:extLst>
                <a:ext uri="{FF2B5EF4-FFF2-40B4-BE49-F238E27FC236}">
                  <a16:creationId xmlns:a16="http://schemas.microsoft.com/office/drawing/2014/main" id="{E2C15E53-727D-46C2-843E-31B14EBAF963}"/>
                </a:ext>
              </a:extLst>
            </p:cNvPr>
            <p:cNvSpPr/>
            <p:nvPr/>
          </p:nvSpPr>
          <p:spPr>
            <a:xfrm rot="18900000">
              <a:off x="7287642" y="3351679"/>
              <a:ext cx="429208" cy="396551"/>
            </a:xfrm>
            <a:prstGeom prst="ellipse">
              <a:avLst/>
            </a:prstGeom>
            <a:solidFill>
              <a:schemeClr val="bg1"/>
            </a:solidFill>
            <a:ln w="28575">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8" name="Oval 147">
              <a:extLst>
                <a:ext uri="{FF2B5EF4-FFF2-40B4-BE49-F238E27FC236}">
                  <a16:creationId xmlns:a16="http://schemas.microsoft.com/office/drawing/2014/main" id="{4A64AA54-FC27-41C3-94FA-F6C9C5E06A44}"/>
                </a:ext>
              </a:extLst>
            </p:cNvPr>
            <p:cNvSpPr/>
            <p:nvPr/>
          </p:nvSpPr>
          <p:spPr>
            <a:xfrm rot="18900000">
              <a:off x="7503168" y="3351679"/>
              <a:ext cx="429208" cy="396551"/>
            </a:xfrm>
            <a:prstGeom prst="ellipse">
              <a:avLst/>
            </a:prstGeom>
            <a:solidFill>
              <a:schemeClr val="bg1"/>
            </a:solidFill>
            <a:ln w="28575">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9" name="Oval 148">
              <a:extLst>
                <a:ext uri="{FF2B5EF4-FFF2-40B4-BE49-F238E27FC236}">
                  <a16:creationId xmlns:a16="http://schemas.microsoft.com/office/drawing/2014/main" id="{77D48637-E6FB-4BE6-BE5A-D7E32296B86D}"/>
                </a:ext>
              </a:extLst>
            </p:cNvPr>
            <p:cNvSpPr/>
            <p:nvPr/>
          </p:nvSpPr>
          <p:spPr>
            <a:xfrm rot="18900000">
              <a:off x="7718694" y="3351679"/>
              <a:ext cx="429208" cy="396551"/>
            </a:xfrm>
            <a:prstGeom prst="ellipse">
              <a:avLst/>
            </a:prstGeom>
            <a:solidFill>
              <a:schemeClr val="bg1"/>
            </a:solidFill>
            <a:ln w="28575">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0" name="Oval 149">
              <a:extLst>
                <a:ext uri="{FF2B5EF4-FFF2-40B4-BE49-F238E27FC236}">
                  <a16:creationId xmlns:a16="http://schemas.microsoft.com/office/drawing/2014/main" id="{5260E957-98DF-404B-B7ED-12D570483AAD}"/>
                </a:ext>
              </a:extLst>
            </p:cNvPr>
            <p:cNvSpPr/>
            <p:nvPr/>
          </p:nvSpPr>
          <p:spPr>
            <a:xfrm rot="18900000">
              <a:off x="7934220" y="3351679"/>
              <a:ext cx="429208" cy="396551"/>
            </a:xfrm>
            <a:prstGeom prst="ellipse">
              <a:avLst/>
            </a:prstGeom>
            <a:solidFill>
              <a:schemeClr val="bg1"/>
            </a:solidFill>
            <a:ln w="28575">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1" name="Oval 150">
              <a:extLst>
                <a:ext uri="{FF2B5EF4-FFF2-40B4-BE49-F238E27FC236}">
                  <a16:creationId xmlns:a16="http://schemas.microsoft.com/office/drawing/2014/main" id="{8B341EA0-C67D-4E9F-93D7-91688CADC294}"/>
                </a:ext>
              </a:extLst>
            </p:cNvPr>
            <p:cNvSpPr/>
            <p:nvPr/>
          </p:nvSpPr>
          <p:spPr>
            <a:xfrm rot="18900000">
              <a:off x="8149746" y="3351679"/>
              <a:ext cx="429208" cy="396551"/>
            </a:xfrm>
            <a:prstGeom prst="ellipse">
              <a:avLst/>
            </a:prstGeom>
            <a:solidFill>
              <a:schemeClr val="bg1"/>
            </a:solidFill>
            <a:ln w="28575">
              <a:solidFill>
                <a:srgbClr val="00B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2" name="Oval 151">
              <a:extLst>
                <a:ext uri="{FF2B5EF4-FFF2-40B4-BE49-F238E27FC236}">
                  <a16:creationId xmlns:a16="http://schemas.microsoft.com/office/drawing/2014/main" id="{85B99F21-3EFA-4492-8BD7-F474D3045012}"/>
                </a:ext>
              </a:extLst>
            </p:cNvPr>
            <p:cNvSpPr/>
            <p:nvPr/>
          </p:nvSpPr>
          <p:spPr>
            <a:xfrm rot="18900000">
              <a:off x="8365273" y="3351679"/>
              <a:ext cx="429208" cy="396551"/>
            </a:xfrm>
            <a:prstGeom prst="ellipse">
              <a:avLst/>
            </a:prstGeom>
            <a:solidFill>
              <a:schemeClr val="bg1"/>
            </a:solidFill>
            <a:ln w="28575">
              <a:solidFill>
                <a:srgbClr val="00B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3" name="Oval 152">
              <a:extLst>
                <a:ext uri="{FF2B5EF4-FFF2-40B4-BE49-F238E27FC236}">
                  <a16:creationId xmlns:a16="http://schemas.microsoft.com/office/drawing/2014/main" id="{12071E94-6CC8-4505-A1F7-4A534004B0C7}"/>
                </a:ext>
              </a:extLst>
            </p:cNvPr>
            <p:cNvSpPr/>
            <p:nvPr/>
          </p:nvSpPr>
          <p:spPr>
            <a:xfrm rot="18900000">
              <a:off x="8580799" y="3351679"/>
              <a:ext cx="429208" cy="396551"/>
            </a:xfrm>
            <a:prstGeom prst="ellipse">
              <a:avLst/>
            </a:prstGeom>
            <a:solidFill>
              <a:schemeClr val="bg1"/>
            </a:solidFill>
            <a:ln w="28575">
              <a:solidFill>
                <a:srgbClr val="00B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4" name="Oval 153">
              <a:extLst>
                <a:ext uri="{FF2B5EF4-FFF2-40B4-BE49-F238E27FC236}">
                  <a16:creationId xmlns:a16="http://schemas.microsoft.com/office/drawing/2014/main" id="{AD856AC5-6D06-4F02-ADEB-2A78E8BF7A1D}"/>
                </a:ext>
              </a:extLst>
            </p:cNvPr>
            <p:cNvSpPr/>
            <p:nvPr/>
          </p:nvSpPr>
          <p:spPr>
            <a:xfrm rot="18900000">
              <a:off x="8796325" y="3351679"/>
              <a:ext cx="429208" cy="396551"/>
            </a:xfrm>
            <a:prstGeom prst="ellipse">
              <a:avLst/>
            </a:prstGeom>
            <a:solidFill>
              <a:schemeClr val="bg1"/>
            </a:solidFill>
            <a:ln w="28575">
              <a:solidFill>
                <a:srgbClr val="00B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5" name="Oval 154">
              <a:extLst>
                <a:ext uri="{FF2B5EF4-FFF2-40B4-BE49-F238E27FC236}">
                  <a16:creationId xmlns:a16="http://schemas.microsoft.com/office/drawing/2014/main" id="{4F93C7A2-FD93-468E-9579-B5DEB9F830BF}"/>
                </a:ext>
              </a:extLst>
            </p:cNvPr>
            <p:cNvSpPr/>
            <p:nvPr/>
          </p:nvSpPr>
          <p:spPr>
            <a:xfrm rot="18900000">
              <a:off x="9011851" y="3351679"/>
              <a:ext cx="429208" cy="396551"/>
            </a:xfrm>
            <a:prstGeom prst="ellipse">
              <a:avLst/>
            </a:prstGeom>
            <a:solidFill>
              <a:schemeClr val="bg1"/>
            </a:solidFill>
            <a:ln w="28575">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6" name="Oval 155">
              <a:extLst>
                <a:ext uri="{FF2B5EF4-FFF2-40B4-BE49-F238E27FC236}">
                  <a16:creationId xmlns:a16="http://schemas.microsoft.com/office/drawing/2014/main" id="{A634B8E2-F10A-4967-A10E-E6C04F96C457}"/>
                </a:ext>
              </a:extLst>
            </p:cNvPr>
            <p:cNvSpPr/>
            <p:nvPr/>
          </p:nvSpPr>
          <p:spPr>
            <a:xfrm rot="18900000">
              <a:off x="9227377" y="3351679"/>
              <a:ext cx="429208" cy="396551"/>
            </a:xfrm>
            <a:prstGeom prst="ellipse">
              <a:avLst/>
            </a:prstGeom>
            <a:solidFill>
              <a:schemeClr val="bg1"/>
            </a:solidFill>
            <a:ln w="28575">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7" name="Oval 156">
              <a:extLst>
                <a:ext uri="{FF2B5EF4-FFF2-40B4-BE49-F238E27FC236}">
                  <a16:creationId xmlns:a16="http://schemas.microsoft.com/office/drawing/2014/main" id="{2B9BF6FF-AFC8-4BBE-9479-7C841D1F73D4}"/>
                </a:ext>
              </a:extLst>
            </p:cNvPr>
            <p:cNvSpPr/>
            <p:nvPr/>
          </p:nvSpPr>
          <p:spPr>
            <a:xfrm rot="18900000">
              <a:off x="9442903" y="3351679"/>
              <a:ext cx="429208" cy="396551"/>
            </a:xfrm>
            <a:prstGeom prst="ellipse">
              <a:avLst/>
            </a:prstGeom>
            <a:solidFill>
              <a:schemeClr val="bg1"/>
            </a:solidFill>
            <a:ln w="28575">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8" name="Oval 157">
              <a:extLst>
                <a:ext uri="{FF2B5EF4-FFF2-40B4-BE49-F238E27FC236}">
                  <a16:creationId xmlns:a16="http://schemas.microsoft.com/office/drawing/2014/main" id="{89C13795-F158-421D-A314-ED5E0B24FA0C}"/>
                </a:ext>
              </a:extLst>
            </p:cNvPr>
            <p:cNvSpPr/>
            <p:nvPr/>
          </p:nvSpPr>
          <p:spPr>
            <a:xfrm rot="18900000">
              <a:off x="9658430" y="3351679"/>
              <a:ext cx="429208" cy="396551"/>
            </a:xfrm>
            <a:prstGeom prst="ellipse">
              <a:avLst/>
            </a:prstGeom>
            <a:solidFill>
              <a:schemeClr val="bg1"/>
            </a:solidFill>
            <a:ln w="28575">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9" name="Oval 158">
              <a:extLst>
                <a:ext uri="{FF2B5EF4-FFF2-40B4-BE49-F238E27FC236}">
                  <a16:creationId xmlns:a16="http://schemas.microsoft.com/office/drawing/2014/main" id="{E98ECE50-341B-4C25-B135-89812D7D3B7F}"/>
                </a:ext>
              </a:extLst>
            </p:cNvPr>
            <p:cNvSpPr/>
            <p:nvPr/>
          </p:nvSpPr>
          <p:spPr>
            <a:xfrm rot="18900000">
              <a:off x="9873956" y="3351679"/>
              <a:ext cx="429208" cy="396551"/>
            </a:xfrm>
            <a:prstGeom prst="ellipse">
              <a:avLst/>
            </a:prstGeom>
            <a:solidFill>
              <a:schemeClr val="bg1"/>
            </a:solidFill>
            <a:ln w="28575">
              <a:solidFill>
                <a:srgbClr val="CC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0" name="Oval 159">
              <a:extLst>
                <a:ext uri="{FF2B5EF4-FFF2-40B4-BE49-F238E27FC236}">
                  <a16:creationId xmlns:a16="http://schemas.microsoft.com/office/drawing/2014/main" id="{26EFB6E0-462C-460C-B359-5A28C47DAF7C}"/>
                </a:ext>
              </a:extLst>
            </p:cNvPr>
            <p:cNvSpPr/>
            <p:nvPr/>
          </p:nvSpPr>
          <p:spPr>
            <a:xfrm rot="18900000">
              <a:off x="10089482" y="3351679"/>
              <a:ext cx="429208" cy="396551"/>
            </a:xfrm>
            <a:prstGeom prst="ellipse">
              <a:avLst/>
            </a:prstGeom>
            <a:solidFill>
              <a:schemeClr val="bg1"/>
            </a:solidFill>
            <a:ln w="28575">
              <a:solidFill>
                <a:srgbClr val="CC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1" name="Oval 160">
              <a:extLst>
                <a:ext uri="{FF2B5EF4-FFF2-40B4-BE49-F238E27FC236}">
                  <a16:creationId xmlns:a16="http://schemas.microsoft.com/office/drawing/2014/main" id="{43AB1DCD-F8B0-4675-AAA0-197A7EAD5DBB}"/>
                </a:ext>
              </a:extLst>
            </p:cNvPr>
            <p:cNvSpPr/>
            <p:nvPr/>
          </p:nvSpPr>
          <p:spPr>
            <a:xfrm rot="18900000">
              <a:off x="10305008" y="3351679"/>
              <a:ext cx="429208" cy="396551"/>
            </a:xfrm>
            <a:prstGeom prst="ellipse">
              <a:avLst/>
            </a:prstGeom>
            <a:solidFill>
              <a:schemeClr val="bg1"/>
            </a:solidFill>
            <a:ln w="28575">
              <a:solidFill>
                <a:srgbClr val="CC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2" name="Oval 161">
              <a:extLst>
                <a:ext uri="{FF2B5EF4-FFF2-40B4-BE49-F238E27FC236}">
                  <a16:creationId xmlns:a16="http://schemas.microsoft.com/office/drawing/2014/main" id="{4169C63C-7550-4848-8B47-FA7FDB1EFC38}"/>
                </a:ext>
              </a:extLst>
            </p:cNvPr>
            <p:cNvSpPr/>
            <p:nvPr/>
          </p:nvSpPr>
          <p:spPr>
            <a:xfrm rot="18900000">
              <a:off x="10520534" y="3351679"/>
              <a:ext cx="429208" cy="396551"/>
            </a:xfrm>
            <a:prstGeom prst="ellipse">
              <a:avLst/>
            </a:prstGeom>
            <a:solidFill>
              <a:schemeClr val="bg1"/>
            </a:solidFill>
            <a:ln w="28575">
              <a:solidFill>
                <a:srgbClr val="CC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3" name="Oval 162">
              <a:extLst>
                <a:ext uri="{FF2B5EF4-FFF2-40B4-BE49-F238E27FC236}">
                  <a16:creationId xmlns:a16="http://schemas.microsoft.com/office/drawing/2014/main" id="{14B975CF-5F41-489B-A134-A0616D81A581}"/>
                </a:ext>
              </a:extLst>
            </p:cNvPr>
            <p:cNvSpPr/>
            <p:nvPr/>
          </p:nvSpPr>
          <p:spPr>
            <a:xfrm rot="18900000">
              <a:off x="10736060" y="3351679"/>
              <a:ext cx="429208" cy="396551"/>
            </a:xfrm>
            <a:prstGeom prst="ellipse">
              <a:avLst/>
            </a:prstGeom>
            <a:solidFill>
              <a:schemeClr val="bg1"/>
            </a:solidFill>
            <a:ln w="28575">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4" name="Oval 163">
              <a:extLst>
                <a:ext uri="{FF2B5EF4-FFF2-40B4-BE49-F238E27FC236}">
                  <a16:creationId xmlns:a16="http://schemas.microsoft.com/office/drawing/2014/main" id="{3CC13F16-93BC-4A78-A75F-E5EA365DB3CE}"/>
                </a:ext>
              </a:extLst>
            </p:cNvPr>
            <p:cNvSpPr/>
            <p:nvPr/>
          </p:nvSpPr>
          <p:spPr>
            <a:xfrm rot="18900000">
              <a:off x="10951586" y="3351679"/>
              <a:ext cx="429208" cy="396551"/>
            </a:xfrm>
            <a:prstGeom prst="ellipse">
              <a:avLst/>
            </a:prstGeom>
            <a:solidFill>
              <a:schemeClr val="bg1"/>
            </a:solidFill>
            <a:ln w="28575">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5" name="Oval 164">
              <a:extLst>
                <a:ext uri="{FF2B5EF4-FFF2-40B4-BE49-F238E27FC236}">
                  <a16:creationId xmlns:a16="http://schemas.microsoft.com/office/drawing/2014/main" id="{50110290-7B14-4F84-B9C0-C169E6362067}"/>
                </a:ext>
              </a:extLst>
            </p:cNvPr>
            <p:cNvSpPr/>
            <p:nvPr/>
          </p:nvSpPr>
          <p:spPr>
            <a:xfrm rot="18900000">
              <a:off x="11167113" y="3351679"/>
              <a:ext cx="429208" cy="396551"/>
            </a:xfrm>
            <a:prstGeom prst="ellipse">
              <a:avLst/>
            </a:prstGeom>
            <a:solidFill>
              <a:schemeClr val="bg1"/>
            </a:solidFill>
            <a:ln w="28575">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6" name="Oval 165">
              <a:extLst>
                <a:ext uri="{FF2B5EF4-FFF2-40B4-BE49-F238E27FC236}">
                  <a16:creationId xmlns:a16="http://schemas.microsoft.com/office/drawing/2014/main" id="{734FC38E-B00B-470E-A80A-697853B7DB29}"/>
                </a:ext>
              </a:extLst>
            </p:cNvPr>
            <p:cNvSpPr/>
            <p:nvPr/>
          </p:nvSpPr>
          <p:spPr>
            <a:xfrm rot="18900000">
              <a:off x="11382639" y="3351679"/>
              <a:ext cx="429208" cy="396551"/>
            </a:xfrm>
            <a:prstGeom prst="ellipse">
              <a:avLst/>
            </a:prstGeom>
            <a:solidFill>
              <a:schemeClr val="bg1"/>
            </a:solidFill>
            <a:ln w="28575">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2" name="Oval 171">
              <a:extLst>
                <a:ext uri="{FF2B5EF4-FFF2-40B4-BE49-F238E27FC236}">
                  <a16:creationId xmlns:a16="http://schemas.microsoft.com/office/drawing/2014/main" id="{083C4E20-C129-4E47-BE64-83F344F19D67}"/>
                </a:ext>
              </a:extLst>
            </p:cNvPr>
            <p:cNvSpPr/>
            <p:nvPr/>
          </p:nvSpPr>
          <p:spPr>
            <a:xfrm rot="18900000">
              <a:off x="7273128" y="3627451"/>
              <a:ext cx="429208" cy="396551"/>
            </a:xfrm>
            <a:prstGeom prst="ellipse">
              <a:avLst/>
            </a:prstGeom>
            <a:solidFill>
              <a:schemeClr val="bg1"/>
            </a:solidFill>
            <a:ln w="28575">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3" name="Oval 172">
              <a:extLst>
                <a:ext uri="{FF2B5EF4-FFF2-40B4-BE49-F238E27FC236}">
                  <a16:creationId xmlns:a16="http://schemas.microsoft.com/office/drawing/2014/main" id="{6309D4DA-1A87-4DAF-BF53-E755941D2FE0}"/>
                </a:ext>
              </a:extLst>
            </p:cNvPr>
            <p:cNvSpPr/>
            <p:nvPr/>
          </p:nvSpPr>
          <p:spPr>
            <a:xfrm rot="18900000">
              <a:off x="7488654" y="3627451"/>
              <a:ext cx="429208" cy="396551"/>
            </a:xfrm>
            <a:prstGeom prst="ellipse">
              <a:avLst/>
            </a:prstGeom>
            <a:solidFill>
              <a:schemeClr val="bg1"/>
            </a:solidFill>
            <a:ln w="28575">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4" name="Oval 173">
              <a:extLst>
                <a:ext uri="{FF2B5EF4-FFF2-40B4-BE49-F238E27FC236}">
                  <a16:creationId xmlns:a16="http://schemas.microsoft.com/office/drawing/2014/main" id="{AD687575-06D7-4855-A2E3-EE62F9F1EFAF}"/>
                </a:ext>
              </a:extLst>
            </p:cNvPr>
            <p:cNvSpPr/>
            <p:nvPr/>
          </p:nvSpPr>
          <p:spPr>
            <a:xfrm rot="18900000">
              <a:off x="7704180" y="3627451"/>
              <a:ext cx="429208" cy="396551"/>
            </a:xfrm>
            <a:prstGeom prst="ellipse">
              <a:avLst/>
            </a:prstGeom>
            <a:solidFill>
              <a:schemeClr val="bg1"/>
            </a:solidFill>
            <a:ln w="28575">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5" name="Oval 174">
              <a:extLst>
                <a:ext uri="{FF2B5EF4-FFF2-40B4-BE49-F238E27FC236}">
                  <a16:creationId xmlns:a16="http://schemas.microsoft.com/office/drawing/2014/main" id="{44B5E613-7727-479A-9CEC-90B979C8A658}"/>
                </a:ext>
              </a:extLst>
            </p:cNvPr>
            <p:cNvSpPr/>
            <p:nvPr/>
          </p:nvSpPr>
          <p:spPr>
            <a:xfrm rot="18900000">
              <a:off x="7919706" y="3627451"/>
              <a:ext cx="429208" cy="396551"/>
            </a:xfrm>
            <a:prstGeom prst="ellipse">
              <a:avLst/>
            </a:prstGeom>
            <a:solidFill>
              <a:schemeClr val="bg1"/>
            </a:solidFill>
            <a:ln w="28575">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6" name="Oval 175">
              <a:extLst>
                <a:ext uri="{FF2B5EF4-FFF2-40B4-BE49-F238E27FC236}">
                  <a16:creationId xmlns:a16="http://schemas.microsoft.com/office/drawing/2014/main" id="{323F3711-19C5-4000-A124-1508EBF02496}"/>
                </a:ext>
              </a:extLst>
            </p:cNvPr>
            <p:cNvSpPr/>
            <p:nvPr/>
          </p:nvSpPr>
          <p:spPr>
            <a:xfrm rot="18900000">
              <a:off x="8135232" y="3627451"/>
              <a:ext cx="429208" cy="396551"/>
            </a:xfrm>
            <a:prstGeom prst="ellipse">
              <a:avLst/>
            </a:prstGeom>
            <a:solidFill>
              <a:schemeClr val="bg1"/>
            </a:solidFill>
            <a:ln w="28575">
              <a:solidFill>
                <a:srgbClr val="00B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7" name="Oval 176">
              <a:extLst>
                <a:ext uri="{FF2B5EF4-FFF2-40B4-BE49-F238E27FC236}">
                  <a16:creationId xmlns:a16="http://schemas.microsoft.com/office/drawing/2014/main" id="{514AE7EE-4BFC-4757-8B6F-306CA834B730}"/>
                </a:ext>
              </a:extLst>
            </p:cNvPr>
            <p:cNvSpPr/>
            <p:nvPr/>
          </p:nvSpPr>
          <p:spPr>
            <a:xfrm rot="18900000">
              <a:off x="8350759" y="3627451"/>
              <a:ext cx="429208" cy="396551"/>
            </a:xfrm>
            <a:prstGeom prst="ellipse">
              <a:avLst/>
            </a:prstGeom>
            <a:solidFill>
              <a:schemeClr val="bg1"/>
            </a:solidFill>
            <a:ln w="28575">
              <a:solidFill>
                <a:srgbClr val="00B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8" name="Oval 177">
              <a:extLst>
                <a:ext uri="{FF2B5EF4-FFF2-40B4-BE49-F238E27FC236}">
                  <a16:creationId xmlns:a16="http://schemas.microsoft.com/office/drawing/2014/main" id="{ADCBB5B7-D95A-4DB4-9A89-FBC055C1DA11}"/>
                </a:ext>
              </a:extLst>
            </p:cNvPr>
            <p:cNvSpPr/>
            <p:nvPr/>
          </p:nvSpPr>
          <p:spPr>
            <a:xfrm rot="18900000">
              <a:off x="8566285" y="3627451"/>
              <a:ext cx="429208" cy="396551"/>
            </a:xfrm>
            <a:prstGeom prst="ellipse">
              <a:avLst/>
            </a:prstGeom>
            <a:solidFill>
              <a:schemeClr val="bg1"/>
            </a:solidFill>
            <a:ln w="28575">
              <a:solidFill>
                <a:srgbClr val="00B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9" name="Oval 178">
              <a:extLst>
                <a:ext uri="{FF2B5EF4-FFF2-40B4-BE49-F238E27FC236}">
                  <a16:creationId xmlns:a16="http://schemas.microsoft.com/office/drawing/2014/main" id="{C2CDB6C0-9FC4-45B5-BE91-DB3D0F01588F}"/>
                </a:ext>
              </a:extLst>
            </p:cNvPr>
            <p:cNvSpPr/>
            <p:nvPr/>
          </p:nvSpPr>
          <p:spPr>
            <a:xfrm rot="18900000">
              <a:off x="8781811" y="3627451"/>
              <a:ext cx="429208" cy="396551"/>
            </a:xfrm>
            <a:prstGeom prst="ellipse">
              <a:avLst/>
            </a:prstGeom>
            <a:solidFill>
              <a:schemeClr val="bg1"/>
            </a:solidFill>
            <a:ln w="28575">
              <a:solidFill>
                <a:srgbClr val="00B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0" name="Oval 179">
              <a:extLst>
                <a:ext uri="{FF2B5EF4-FFF2-40B4-BE49-F238E27FC236}">
                  <a16:creationId xmlns:a16="http://schemas.microsoft.com/office/drawing/2014/main" id="{3CC2F5C0-4BCD-47A7-80F5-D6B47BF0354D}"/>
                </a:ext>
              </a:extLst>
            </p:cNvPr>
            <p:cNvSpPr/>
            <p:nvPr/>
          </p:nvSpPr>
          <p:spPr>
            <a:xfrm rot="18900000">
              <a:off x="8997337" y="3627451"/>
              <a:ext cx="429208" cy="396551"/>
            </a:xfrm>
            <a:prstGeom prst="ellipse">
              <a:avLst/>
            </a:prstGeom>
            <a:solidFill>
              <a:schemeClr val="bg1"/>
            </a:solidFill>
            <a:ln w="28575">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1" name="Oval 180">
              <a:extLst>
                <a:ext uri="{FF2B5EF4-FFF2-40B4-BE49-F238E27FC236}">
                  <a16:creationId xmlns:a16="http://schemas.microsoft.com/office/drawing/2014/main" id="{13E3E45F-8DC6-4E5D-868A-4FCD8356D9FD}"/>
                </a:ext>
              </a:extLst>
            </p:cNvPr>
            <p:cNvSpPr/>
            <p:nvPr/>
          </p:nvSpPr>
          <p:spPr>
            <a:xfrm rot="18900000">
              <a:off x="9212863" y="3627451"/>
              <a:ext cx="429208" cy="396551"/>
            </a:xfrm>
            <a:prstGeom prst="ellipse">
              <a:avLst/>
            </a:prstGeom>
            <a:solidFill>
              <a:schemeClr val="bg1"/>
            </a:solidFill>
            <a:ln w="28575">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2" name="Oval 181">
              <a:extLst>
                <a:ext uri="{FF2B5EF4-FFF2-40B4-BE49-F238E27FC236}">
                  <a16:creationId xmlns:a16="http://schemas.microsoft.com/office/drawing/2014/main" id="{520D2C6E-8313-4D5E-BF31-52EFA3BFEDEC}"/>
                </a:ext>
              </a:extLst>
            </p:cNvPr>
            <p:cNvSpPr/>
            <p:nvPr/>
          </p:nvSpPr>
          <p:spPr>
            <a:xfrm rot="18900000">
              <a:off x="9428389" y="3627451"/>
              <a:ext cx="429208" cy="396551"/>
            </a:xfrm>
            <a:prstGeom prst="ellipse">
              <a:avLst/>
            </a:prstGeom>
            <a:solidFill>
              <a:schemeClr val="bg1"/>
            </a:solidFill>
            <a:ln w="28575">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3" name="Oval 182">
              <a:extLst>
                <a:ext uri="{FF2B5EF4-FFF2-40B4-BE49-F238E27FC236}">
                  <a16:creationId xmlns:a16="http://schemas.microsoft.com/office/drawing/2014/main" id="{4827D339-5BC3-484D-AC12-A2A1C83A99E1}"/>
                </a:ext>
              </a:extLst>
            </p:cNvPr>
            <p:cNvSpPr/>
            <p:nvPr/>
          </p:nvSpPr>
          <p:spPr>
            <a:xfrm rot="18900000">
              <a:off x="9643916" y="3627451"/>
              <a:ext cx="429208" cy="396551"/>
            </a:xfrm>
            <a:prstGeom prst="ellipse">
              <a:avLst/>
            </a:prstGeom>
            <a:solidFill>
              <a:schemeClr val="bg1"/>
            </a:solidFill>
            <a:ln w="28575">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4" name="Oval 183">
              <a:extLst>
                <a:ext uri="{FF2B5EF4-FFF2-40B4-BE49-F238E27FC236}">
                  <a16:creationId xmlns:a16="http://schemas.microsoft.com/office/drawing/2014/main" id="{2DCB198F-FE9B-47F1-BB6F-3A8DDF7F4319}"/>
                </a:ext>
              </a:extLst>
            </p:cNvPr>
            <p:cNvSpPr/>
            <p:nvPr/>
          </p:nvSpPr>
          <p:spPr>
            <a:xfrm rot="18900000">
              <a:off x="9859442" y="3627451"/>
              <a:ext cx="429208" cy="396551"/>
            </a:xfrm>
            <a:prstGeom prst="ellipse">
              <a:avLst/>
            </a:prstGeom>
            <a:solidFill>
              <a:schemeClr val="bg1"/>
            </a:solidFill>
            <a:ln w="28575">
              <a:solidFill>
                <a:srgbClr val="CC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5" name="Oval 184">
              <a:extLst>
                <a:ext uri="{FF2B5EF4-FFF2-40B4-BE49-F238E27FC236}">
                  <a16:creationId xmlns:a16="http://schemas.microsoft.com/office/drawing/2014/main" id="{CCDEA645-6FEE-477F-9AF4-67534199DE89}"/>
                </a:ext>
              </a:extLst>
            </p:cNvPr>
            <p:cNvSpPr/>
            <p:nvPr/>
          </p:nvSpPr>
          <p:spPr>
            <a:xfrm rot="18900000">
              <a:off x="10074968" y="3627451"/>
              <a:ext cx="429208" cy="396551"/>
            </a:xfrm>
            <a:prstGeom prst="ellipse">
              <a:avLst/>
            </a:prstGeom>
            <a:solidFill>
              <a:schemeClr val="bg1"/>
            </a:solidFill>
            <a:ln w="28575">
              <a:solidFill>
                <a:srgbClr val="CC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6" name="Oval 185">
              <a:extLst>
                <a:ext uri="{FF2B5EF4-FFF2-40B4-BE49-F238E27FC236}">
                  <a16:creationId xmlns:a16="http://schemas.microsoft.com/office/drawing/2014/main" id="{92A43C49-A9E5-4A39-B070-B76BFA783E7A}"/>
                </a:ext>
              </a:extLst>
            </p:cNvPr>
            <p:cNvSpPr/>
            <p:nvPr/>
          </p:nvSpPr>
          <p:spPr>
            <a:xfrm rot="18900000">
              <a:off x="10290494" y="3627451"/>
              <a:ext cx="429208" cy="396551"/>
            </a:xfrm>
            <a:prstGeom prst="ellipse">
              <a:avLst/>
            </a:prstGeom>
            <a:solidFill>
              <a:schemeClr val="bg1"/>
            </a:solidFill>
            <a:ln w="28575">
              <a:solidFill>
                <a:srgbClr val="CC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7" name="Oval 186">
              <a:extLst>
                <a:ext uri="{FF2B5EF4-FFF2-40B4-BE49-F238E27FC236}">
                  <a16:creationId xmlns:a16="http://schemas.microsoft.com/office/drawing/2014/main" id="{8068D5E7-C23B-4AE1-9300-F1E8AAA7E62E}"/>
                </a:ext>
              </a:extLst>
            </p:cNvPr>
            <p:cNvSpPr/>
            <p:nvPr/>
          </p:nvSpPr>
          <p:spPr>
            <a:xfrm rot="18900000">
              <a:off x="10506020" y="3627451"/>
              <a:ext cx="429208" cy="396551"/>
            </a:xfrm>
            <a:prstGeom prst="ellipse">
              <a:avLst/>
            </a:prstGeom>
            <a:solidFill>
              <a:schemeClr val="bg1"/>
            </a:solidFill>
            <a:ln w="28575">
              <a:solidFill>
                <a:srgbClr val="CC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8" name="Oval 187">
              <a:extLst>
                <a:ext uri="{FF2B5EF4-FFF2-40B4-BE49-F238E27FC236}">
                  <a16:creationId xmlns:a16="http://schemas.microsoft.com/office/drawing/2014/main" id="{5AE838F9-853E-451A-8348-591B221CAD4B}"/>
                </a:ext>
              </a:extLst>
            </p:cNvPr>
            <p:cNvSpPr/>
            <p:nvPr/>
          </p:nvSpPr>
          <p:spPr>
            <a:xfrm rot="18900000">
              <a:off x="10721546" y="3627451"/>
              <a:ext cx="429208" cy="396551"/>
            </a:xfrm>
            <a:prstGeom prst="ellipse">
              <a:avLst/>
            </a:prstGeom>
            <a:solidFill>
              <a:schemeClr val="bg1"/>
            </a:solidFill>
            <a:ln w="28575">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9" name="Oval 188">
              <a:extLst>
                <a:ext uri="{FF2B5EF4-FFF2-40B4-BE49-F238E27FC236}">
                  <a16:creationId xmlns:a16="http://schemas.microsoft.com/office/drawing/2014/main" id="{280D1F81-478B-47A0-9A66-72A21DFC1237}"/>
                </a:ext>
              </a:extLst>
            </p:cNvPr>
            <p:cNvSpPr/>
            <p:nvPr/>
          </p:nvSpPr>
          <p:spPr>
            <a:xfrm rot="18900000">
              <a:off x="10937072" y="3627451"/>
              <a:ext cx="429208" cy="396551"/>
            </a:xfrm>
            <a:prstGeom prst="ellipse">
              <a:avLst/>
            </a:prstGeom>
            <a:solidFill>
              <a:schemeClr val="bg1"/>
            </a:solidFill>
            <a:ln w="28575">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0" name="Oval 189">
              <a:extLst>
                <a:ext uri="{FF2B5EF4-FFF2-40B4-BE49-F238E27FC236}">
                  <a16:creationId xmlns:a16="http://schemas.microsoft.com/office/drawing/2014/main" id="{0EEAB93A-1268-4409-8C68-6FF1DB8341D0}"/>
                </a:ext>
              </a:extLst>
            </p:cNvPr>
            <p:cNvSpPr/>
            <p:nvPr/>
          </p:nvSpPr>
          <p:spPr>
            <a:xfrm rot="18900000">
              <a:off x="11152599" y="3627451"/>
              <a:ext cx="429208" cy="396551"/>
            </a:xfrm>
            <a:prstGeom prst="ellipse">
              <a:avLst/>
            </a:prstGeom>
            <a:solidFill>
              <a:schemeClr val="bg1"/>
            </a:solidFill>
            <a:ln w="28575">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1" name="Oval 190">
              <a:extLst>
                <a:ext uri="{FF2B5EF4-FFF2-40B4-BE49-F238E27FC236}">
                  <a16:creationId xmlns:a16="http://schemas.microsoft.com/office/drawing/2014/main" id="{5228BE9E-8607-4F88-AAD8-07DBA6785957}"/>
                </a:ext>
              </a:extLst>
            </p:cNvPr>
            <p:cNvSpPr/>
            <p:nvPr/>
          </p:nvSpPr>
          <p:spPr>
            <a:xfrm rot="18900000">
              <a:off x="11368125" y="3627451"/>
              <a:ext cx="429208" cy="396551"/>
            </a:xfrm>
            <a:prstGeom prst="ellipse">
              <a:avLst/>
            </a:prstGeom>
            <a:solidFill>
              <a:schemeClr val="bg1"/>
            </a:solidFill>
            <a:ln w="28575">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Oval 112">
              <a:extLst>
                <a:ext uri="{FF2B5EF4-FFF2-40B4-BE49-F238E27FC236}">
                  <a16:creationId xmlns:a16="http://schemas.microsoft.com/office/drawing/2014/main" id="{8FB401EE-5C32-4282-BEB7-A2CE7EB2F428}"/>
                </a:ext>
              </a:extLst>
            </p:cNvPr>
            <p:cNvSpPr/>
            <p:nvPr/>
          </p:nvSpPr>
          <p:spPr>
            <a:xfrm rot="18900000">
              <a:off x="7275544" y="1772042"/>
              <a:ext cx="429208" cy="396551"/>
            </a:xfrm>
            <a:prstGeom prst="ellipse">
              <a:avLst/>
            </a:prstGeom>
            <a:solidFill>
              <a:schemeClr val="bg1"/>
            </a:solidFill>
            <a:ln w="28575">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4" name="Oval 113">
              <a:extLst>
                <a:ext uri="{FF2B5EF4-FFF2-40B4-BE49-F238E27FC236}">
                  <a16:creationId xmlns:a16="http://schemas.microsoft.com/office/drawing/2014/main" id="{3E9A0407-7CAF-4392-A703-5DCFAAFC7663}"/>
                </a:ext>
              </a:extLst>
            </p:cNvPr>
            <p:cNvSpPr/>
            <p:nvPr/>
          </p:nvSpPr>
          <p:spPr>
            <a:xfrm rot="18900000">
              <a:off x="7491070" y="1772042"/>
              <a:ext cx="429208" cy="396551"/>
            </a:xfrm>
            <a:prstGeom prst="ellipse">
              <a:avLst/>
            </a:prstGeom>
            <a:solidFill>
              <a:schemeClr val="bg1"/>
            </a:solidFill>
            <a:ln w="28575">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5" name="Oval 114">
              <a:extLst>
                <a:ext uri="{FF2B5EF4-FFF2-40B4-BE49-F238E27FC236}">
                  <a16:creationId xmlns:a16="http://schemas.microsoft.com/office/drawing/2014/main" id="{92743F7D-7BAC-4F02-9EF7-C2F731791466}"/>
                </a:ext>
              </a:extLst>
            </p:cNvPr>
            <p:cNvSpPr/>
            <p:nvPr/>
          </p:nvSpPr>
          <p:spPr>
            <a:xfrm rot="18900000">
              <a:off x="7706596" y="1772042"/>
              <a:ext cx="429208" cy="396551"/>
            </a:xfrm>
            <a:prstGeom prst="ellipse">
              <a:avLst/>
            </a:prstGeom>
            <a:solidFill>
              <a:schemeClr val="bg1"/>
            </a:solidFill>
            <a:ln w="28575">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6" name="Oval 115">
              <a:extLst>
                <a:ext uri="{FF2B5EF4-FFF2-40B4-BE49-F238E27FC236}">
                  <a16:creationId xmlns:a16="http://schemas.microsoft.com/office/drawing/2014/main" id="{B80A0BF8-516C-4BDD-8A27-05E7124C8236}"/>
                </a:ext>
              </a:extLst>
            </p:cNvPr>
            <p:cNvSpPr/>
            <p:nvPr/>
          </p:nvSpPr>
          <p:spPr>
            <a:xfrm rot="18900000">
              <a:off x="7922122" y="1772042"/>
              <a:ext cx="429208" cy="396551"/>
            </a:xfrm>
            <a:prstGeom prst="ellipse">
              <a:avLst/>
            </a:prstGeom>
            <a:solidFill>
              <a:schemeClr val="bg1"/>
            </a:solidFill>
            <a:ln w="28575">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7" name="Oval 116">
              <a:extLst>
                <a:ext uri="{FF2B5EF4-FFF2-40B4-BE49-F238E27FC236}">
                  <a16:creationId xmlns:a16="http://schemas.microsoft.com/office/drawing/2014/main" id="{BF49B41B-69C7-4BC0-95C4-0EA532628139}"/>
                </a:ext>
              </a:extLst>
            </p:cNvPr>
            <p:cNvSpPr/>
            <p:nvPr/>
          </p:nvSpPr>
          <p:spPr>
            <a:xfrm rot="18900000">
              <a:off x="8137648" y="1772042"/>
              <a:ext cx="429208" cy="396551"/>
            </a:xfrm>
            <a:prstGeom prst="ellipse">
              <a:avLst/>
            </a:prstGeom>
            <a:solidFill>
              <a:schemeClr val="bg1"/>
            </a:solidFill>
            <a:ln w="28575">
              <a:solidFill>
                <a:srgbClr val="00B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8" name="Oval 117">
              <a:extLst>
                <a:ext uri="{FF2B5EF4-FFF2-40B4-BE49-F238E27FC236}">
                  <a16:creationId xmlns:a16="http://schemas.microsoft.com/office/drawing/2014/main" id="{8580315A-2B44-4A35-9113-B8DD4A5469AC}"/>
                </a:ext>
              </a:extLst>
            </p:cNvPr>
            <p:cNvSpPr/>
            <p:nvPr/>
          </p:nvSpPr>
          <p:spPr>
            <a:xfrm rot="18900000">
              <a:off x="8353175" y="1772042"/>
              <a:ext cx="429208" cy="396551"/>
            </a:xfrm>
            <a:prstGeom prst="ellipse">
              <a:avLst/>
            </a:prstGeom>
            <a:solidFill>
              <a:schemeClr val="bg1"/>
            </a:solidFill>
            <a:ln w="28575">
              <a:solidFill>
                <a:srgbClr val="00B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9" name="Oval 118">
              <a:extLst>
                <a:ext uri="{FF2B5EF4-FFF2-40B4-BE49-F238E27FC236}">
                  <a16:creationId xmlns:a16="http://schemas.microsoft.com/office/drawing/2014/main" id="{4FAC5CD9-742E-4E8E-83C9-064EE02FAE41}"/>
                </a:ext>
              </a:extLst>
            </p:cNvPr>
            <p:cNvSpPr/>
            <p:nvPr/>
          </p:nvSpPr>
          <p:spPr>
            <a:xfrm rot="18900000">
              <a:off x="8568701" y="1772042"/>
              <a:ext cx="429208" cy="396551"/>
            </a:xfrm>
            <a:prstGeom prst="ellipse">
              <a:avLst/>
            </a:prstGeom>
            <a:solidFill>
              <a:schemeClr val="bg1"/>
            </a:solidFill>
            <a:ln w="28575">
              <a:solidFill>
                <a:srgbClr val="00B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0" name="Oval 119">
              <a:extLst>
                <a:ext uri="{FF2B5EF4-FFF2-40B4-BE49-F238E27FC236}">
                  <a16:creationId xmlns:a16="http://schemas.microsoft.com/office/drawing/2014/main" id="{87C2F1F3-C3C6-477B-A697-5AEB3540E03A}"/>
                </a:ext>
              </a:extLst>
            </p:cNvPr>
            <p:cNvSpPr/>
            <p:nvPr/>
          </p:nvSpPr>
          <p:spPr>
            <a:xfrm rot="18900000">
              <a:off x="8784227" y="1772042"/>
              <a:ext cx="429208" cy="396551"/>
            </a:xfrm>
            <a:prstGeom prst="ellipse">
              <a:avLst/>
            </a:prstGeom>
            <a:solidFill>
              <a:schemeClr val="bg1"/>
            </a:solidFill>
            <a:ln w="28575">
              <a:solidFill>
                <a:srgbClr val="00B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1" name="Oval 120">
              <a:extLst>
                <a:ext uri="{FF2B5EF4-FFF2-40B4-BE49-F238E27FC236}">
                  <a16:creationId xmlns:a16="http://schemas.microsoft.com/office/drawing/2014/main" id="{D9E60394-0951-4CD0-95B8-6CCD4A285318}"/>
                </a:ext>
              </a:extLst>
            </p:cNvPr>
            <p:cNvSpPr/>
            <p:nvPr/>
          </p:nvSpPr>
          <p:spPr>
            <a:xfrm rot="18900000">
              <a:off x="8999753" y="1772042"/>
              <a:ext cx="429208" cy="396551"/>
            </a:xfrm>
            <a:prstGeom prst="ellipse">
              <a:avLst/>
            </a:prstGeom>
            <a:solidFill>
              <a:schemeClr val="bg1"/>
            </a:solidFill>
            <a:ln w="28575">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2" name="Oval 121">
              <a:extLst>
                <a:ext uri="{FF2B5EF4-FFF2-40B4-BE49-F238E27FC236}">
                  <a16:creationId xmlns:a16="http://schemas.microsoft.com/office/drawing/2014/main" id="{072146CA-B5DA-4337-9956-DAC5089C37C9}"/>
                </a:ext>
              </a:extLst>
            </p:cNvPr>
            <p:cNvSpPr/>
            <p:nvPr/>
          </p:nvSpPr>
          <p:spPr>
            <a:xfrm rot="18900000">
              <a:off x="9215279" y="1772042"/>
              <a:ext cx="429208" cy="396551"/>
            </a:xfrm>
            <a:prstGeom prst="ellipse">
              <a:avLst/>
            </a:prstGeom>
            <a:solidFill>
              <a:schemeClr val="bg1"/>
            </a:solidFill>
            <a:ln w="28575">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3" name="Oval 122">
              <a:extLst>
                <a:ext uri="{FF2B5EF4-FFF2-40B4-BE49-F238E27FC236}">
                  <a16:creationId xmlns:a16="http://schemas.microsoft.com/office/drawing/2014/main" id="{057F2F77-BE3A-4D43-A0B6-ECC804BF25C4}"/>
                </a:ext>
              </a:extLst>
            </p:cNvPr>
            <p:cNvSpPr/>
            <p:nvPr/>
          </p:nvSpPr>
          <p:spPr>
            <a:xfrm rot="18900000">
              <a:off x="9430805" y="1772042"/>
              <a:ext cx="429208" cy="396551"/>
            </a:xfrm>
            <a:prstGeom prst="ellipse">
              <a:avLst/>
            </a:prstGeom>
            <a:solidFill>
              <a:schemeClr val="bg1"/>
            </a:solidFill>
            <a:ln w="28575">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4" name="Oval 123">
              <a:extLst>
                <a:ext uri="{FF2B5EF4-FFF2-40B4-BE49-F238E27FC236}">
                  <a16:creationId xmlns:a16="http://schemas.microsoft.com/office/drawing/2014/main" id="{7FED1C04-CACA-4980-8768-9AFEE020FFDD}"/>
                </a:ext>
              </a:extLst>
            </p:cNvPr>
            <p:cNvSpPr/>
            <p:nvPr/>
          </p:nvSpPr>
          <p:spPr>
            <a:xfrm rot="18900000">
              <a:off x="9646332" y="1772042"/>
              <a:ext cx="429208" cy="396551"/>
            </a:xfrm>
            <a:prstGeom prst="ellipse">
              <a:avLst/>
            </a:prstGeom>
            <a:solidFill>
              <a:schemeClr val="bg1"/>
            </a:solidFill>
            <a:ln w="28575">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5" name="Oval 124">
              <a:extLst>
                <a:ext uri="{FF2B5EF4-FFF2-40B4-BE49-F238E27FC236}">
                  <a16:creationId xmlns:a16="http://schemas.microsoft.com/office/drawing/2014/main" id="{5882EA2D-B999-4A2A-BBFA-28D0BE451392}"/>
                </a:ext>
              </a:extLst>
            </p:cNvPr>
            <p:cNvSpPr/>
            <p:nvPr/>
          </p:nvSpPr>
          <p:spPr>
            <a:xfrm rot="18900000">
              <a:off x="9861858" y="1772042"/>
              <a:ext cx="429208" cy="396551"/>
            </a:xfrm>
            <a:prstGeom prst="ellipse">
              <a:avLst/>
            </a:prstGeom>
            <a:solidFill>
              <a:schemeClr val="bg1"/>
            </a:solidFill>
            <a:ln w="28575">
              <a:solidFill>
                <a:srgbClr val="CC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6" name="Oval 125">
              <a:extLst>
                <a:ext uri="{FF2B5EF4-FFF2-40B4-BE49-F238E27FC236}">
                  <a16:creationId xmlns:a16="http://schemas.microsoft.com/office/drawing/2014/main" id="{A0CB3B27-4AA3-4D97-9C79-60DF3E1710CA}"/>
                </a:ext>
              </a:extLst>
            </p:cNvPr>
            <p:cNvSpPr/>
            <p:nvPr/>
          </p:nvSpPr>
          <p:spPr>
            <a:xfrm rot="18900000">
              <a:off x="10077384" y="1772042"/>
              <a:ext cx="429208" cy="396551"/>
            </a:xfrm>
            <a:prstGeom prst="ellipse">
              <a:avLst/>
            </a:prstGeom>
            <a:solidFill>
              <a:schemeClr val="bg1"/>
            </a:solidFill>
            <a:ln w="28575">
              <a:solidFill>
                <a:srgbClr val="CC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7" name="Oval 126">
              <a:extLst>
                <a:ext uri="{FF2B5EF4-FFF2-40B4-BE49-F238E27FC236}">
                  <a16:creationId xmlns:a16="http://schemas.microsoft.com/office/drawing/2014/main" id="{52DDC1F1-F836-47FF-A260-A83DA6677E0F}"/>
                </a:ext>
              </a:extLst>
            </p:cNvPr>
            <p:cNvSpPr/>
            <p:nvPr/>
          </p:nvSpPr>
          <p:spPr>
            <a:xfrm rot="18900000">
              <a:off x="10292910" y="1772042"/>
              <a:ext cx="429208" cy="396551"/>
            </a:xfrm>
            <a:prstGeom prst="ellipse">
              <a:avLst/>
            </a:prstGeom>
            <a:solidFill>
              <a:schemeClr val="bg1"/>
            </a:solidFill>
            <a:ln w="28575">
              <a:solidFill>
                <a:srgbClr val="CC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8" name="Oval 127">
              <a:extLst>
                <a:ext uri="{FF2B5EF4-FFF2-40B4-BE49-F238E27FC236}">
                  <a16:creationId xmlns:a16="http://schemas.microsoft.com/office/drawing/2014/main" id="{0F67E931-FB52-4B9C-929A-92B5ABA73F4D}"/>
                </a:ext>
              </a:extLst>
            </p:cNvPr>
            <p:cNvSpPr/>
            <p:nvPr/>
          </p:nvSpPr>
          <p:spPr>
            <a:xfrm rot="18900000">
              <a:off x="10508436" y="1772042"/>
              <a:ext cx="429208" cy="396551"/>
            </a:xfrm>
            <a:prstGeom prst="ellipse">
              <a:avLst/>
            </a:prstGeom>
            <a:solidFill>
              <a:schemeClr val="bg1"/>
            </a:solidFill>
            <a:ln w="28575">
              <a:solidFill>
                <a:srgbClr val="CC99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9" name="Oval 128">
              <a:extLst>
                <a:ext uri="{FF2B5EF4-FFF2-40B4-BE49-F238E27FC236}">
                  <a16:creationId xmlns:a16="http://schemas.microsoft.com/office/drawing/2014/main" id="{1896AB07-5BCF-4FA9-8602-2F8F84E49428}"/>
                </a:ext>
              </a:extLst>
            </p:cNvPr>
            <p:cNvSpPr/>
            <p:nvPr/>
          </p:nvSpPr>
          <p:spPr>
            <a:xfrm rot="18900000">
              <a:off x="10723962" y="1772042"/>
              <a:ext cx="429208" cy="396551"/>
            </a:xfrm>
            <a:prstGeom prst="ellipse">
              <a:avLst/>
            </a:prstGeom>
            <a:solidFill>
              <a:schemeClr val="bg1"/>
            </a:solidFill>
            <a:ln w="28575">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Oval 129">
              <a:extLst>
                <a:ext uri="{FF2B5EF4-FFF2-40B4-BE49-F238E27FC236}">
                  <a16:creationId xmlns:a16="http://schemas.microsoft.com/office/drawing/2014/main" id="{50BD9C9C-08ED-4C08-8CD7-BF7F3B660969}"/>
                </a:ext>
              </a:extLst>
            </p:cNvPr>
            <p:cNvSpPr/>
            <p:nvPr/>
          </p:nvSpPr>
          <p:spPr>
            <a:xfrm rot="18900000">
              <a:off x="10939488" y="1772042"/>
              <a:ext cx="429208" cy="396551"/>
            </a:xfrm>
            <a:prstGeom prst="ellipse">
              <a:avLst/>
            </a:prstGeom>
            <a:solidFill>
              <a:schemeClr val="bg1"/>
            </a:solidFill>
            <a:ln w="28575">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1" name="Oval 130">
              <a:extLst>
                <a:ext uri="{FF2B5EF4-FFF2-40B4-BE49-F238E27FC236}">
                  <a16:creationId xmlns:a16="http://schemas.microsoft.com/office/drawing/2014/main" id="{919EC3BC-3C15-493A-A1B4-A5E8D5F84A89}"/>
                </a:ext>
              </a:extLst>
            </p:cNvPr>
            <p:cNvSpPr/>
            <p:nvPr/>
          </p:nvSpPr>
          <p:spPr>
            <a:xfrm rot="18900000">
              <a:off x="11155015" y="1772042"/>
              <a:ext cx="429208" cy="396551"/>
            </a:xfrm>
            <a:prstGeom prst="ellipse">
              <a:avLst/>
            </a:prstGeom>
            <a:solidFill>
              <a:schemeClr val="bg1"/>
            </a:solidFill>
            <a:ln w="28575">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2" name="Oval 131">
              <a:extLst>
                <a:ext uri="{FF2B5EF4-FFF2-40B4-BE49-F238E27FC236}">
                  <a16:creationId xmlns:a16="http://schemas.microsoft.com/office/drawing/2014/main" id="{CA5EF75E-31FC-4348-8875-F14DD1AEFE78}"/>
                </a:ext>
              </a:extLst>
            </p:cNvPr>
            <p:cNvSpPr/>
            <p:nvPr/>
          </p:nvSpPr>
          <p:spPr>
            <a:xfrm rot="18900000">
              <a:off x="11370541" y="1772042"/>
              <a:ext cx="429208" cy="396551"/>
            </a:xfrm>
            <a:prstGeom prst="ellipse">
              <a:avLst/>
            </a:prstGeom>
            <a:solidFill>
              <a:schemeClr val="bg1"/>
            </a:solidFill>
            <a:ln w="28575">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6" name="Left Brace 135">
              <a:extLst>
                <a:ext uri="{FF2B5EF4-FFF2-40B4-BE49-F238E27FC236}">
                  <a16:creationId xmlns:a16="http://schemas.microsoft.com/office/drawing/2014/main" id="{27B54C55-3BAE-4AF3-BD6D-806C3C8FF3BD}"/>
                </a:ext>
              </a:extLst>
            </p:cNvPr>
            <p:cNvSpPr/>
            <p:nvPr/>
          </p:nvSpPr>
          <p:spPr>
            <a:xfrm rot="16200000">
              <a:off x="7545950" y="2001247"/>
              <a:ext cx="431053" cy="885371"/>
            </a:xfrm>
            <a:prstGeom prst="leftBrace">
              <a:avLst/>
            </a:prstGeom>
            <a:ln w="19050">
              <a:solidFill>
                <a:srgbClr val="C0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7" name="Left Brace 136">
              <a:extLst>
                <a:ext uri="{FF2B5EF4-FFF2-40B4-BE49-F238E27FC236}">
                  <a16:creationId xmlns:a16="http://schemas.microsoft.com/office/drawing/2014/main" id="{88208B11-8264-483E-B972-592AFDF592B9}"/>
                </a:ext>
              </a:extLst>
            </p:cNvPr>
            <p:cNvSpPr/>
            <p:nvPr/>
          </p:nvSpPr>
          <p:spPr>
            <a:xfrm rot="16200000">
              <a:off x="8416807" y="2010924"/>
              <a:ext cx="431053" cy="885371"/>
            </a:xfrm>
            <a:prstGeom prst="leftBrace">
              <a:avLst/>
            </a:prstGeom>
            <a:ln w="19050">
              <a:solidFill>
                <a:srgbClr val="00B05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8" name="Left Brace 137">
              <a:extLst>
                <a:ext uri="{FF2B5EF4-FFF2-40B4-BE49-F238E27FC236}">
                  <a16:creationId xmlns:a16="http://schemas.microsoft.com/office/drawing/2014/main" id="{EA35F1BE-7FD8-426A-A994-F7CA5EB8FDA1}"/>
                </a:ext>
              </a:extLst>
            </p:cNvPr>
            <p:cNvSpPr/>
            <p:nvPr/>
          </p:nvSpPr>
          <p:spPr>
            <a:xfrm rot="16200000">
              <a:off x="9287667" y="2001248"/>
              <a:ext cx="431053" cy="885371"/>
            </a:xfrm>
            <a:prstGeom prst="leftBrace">
              <a:avLst/>
            </a:prstGeom>
            <a:ln w="19050">
              <a:solidFill>
                <a:srgbClr val="0000FF"/>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9" name="Left Brace 138">
              <a:extLst>
                <a:ext uri="{FF2B5EF4-FFF2-40B4-BE49-F238E27FC236}">
                  <a16:creationId xmlns:a16="http://schemas.microsoft.com/office/drawing/2014/main" id="{E7E7C9D8-0009-43D2-9E0B-D1220606E398}"/>
                </a:ext>
              </a:extLst>
            </p:cNvPr>
            <p:cNvSpPr/>
            <p:nvPr/>
          </p:nvSpPr>
          <p:spPr>
            <a:xfrm rot="16200000">
              <a:off x="10173035" y="2010924"/>
              <a:ext cx="431053" cy="885371"/>
            </a:xfrm>
            <a:prstGeom prst="leftBrace">
              <a:avLst/>
            </a:prstGeom>
            <a:ln w="19050">
              <a:solidFill>
                <a:srgbClr val="CC99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0" name="Left Brace 139">
              <a:extLst>
                <a:ext uri="{FF2B5EF4-FFF2-40B4-BE49-F238E27FC236}">
                  <a16:creationId xmlns:a16="http://schemas.microsoft.com/office/drawing/2014/main" id="{2E32BF28-CE5D-412C-A5A5-6B35795DBE66}"/>
                </a:ext>
              </a:extLst>
            </p:cNvPr>
            <p:cNvSpPr/>
            <p:nvPr/>
          </p:nvSpPr>
          <p:spPr>
            <a:xfrm rot="16200000">
              <a:off x="11007608" y="2003670"/>
              <a:ext cx="431053" cy="885371"/>
            </a:xfrm>
            <a:prstGeom prst="leftBrace">
              <a:avLst/>
            </a:prstGeom>
            <a:ln w="19050">
              <a:solidFill>
                <a:srgbClr val="7030A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272" name="Straight Arrow Connector 271">
              <a:extLst>
                <a:ext uri="{FF2B5EF4-FFF2-40B4-BE49-F238E27FC236}">
                  <a16:creationId xmlns:a16="http://schemas.microsoft.com/office/drawing/2014/main" id="{63C03761-FAB1-4EA6-B48A-CA4BD3E5B918}"/>
                </a:ext>
              </a:extLst>
            </p:cNvPr>
            <p:cNvCxnSpPr>
              <a:cxnSpLocks/>
            </p:cNvCxnSpPr>
            <p:nvPr/>
          </p:nvCxnSpPr>
          <p:spPr>
            <a:xfrm flipH="1">
              <a:off x="7755969" y="2710389"/>
              <a:ext cx="748" cy="1018811"/>
            </a:xfrm>
            <a:prstGeom prst="straightConnector1">
              <a:avLst/>
            </a:prstGeom>
            <a:ln w="12700">
              <a:solidFill>
                <a:srgbClr val="C0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73" name="Straight Arrow Connector 272">
              <a:extLst>
                <a:ext uri="{FF2B5EF4-FFF2-40B4-BE49-F238E27FC236}">
                  <a16:creationId xmlns:a16="http://schemas.microsoft.com/office/drawing/2014/main" id="{AEE862E2-5DC9-4C79-804B-B8CF653C6762}"/>
                </a:ext>
              </a:extLst>
            </p:cNvPr>
            <p:cNvCxnSpPr>
              <a:cxnSpLocks/>
            </p:cNvCxnSpPr>
            <p:nvPr/>
          </p:nvCxnSpPr>
          <p:spPr>
            <a:xfrm flipH="1">
              <a:off x="8619834" y="2737517"/>
              <a:ext cx="748" cy="1018811"/>
            </a:xfrm>
            <a:prstGeom prst="straightConnector1">
              <a:avLst/>
            </a:prstGeom>
            <a:ln w="12700">
              <a:solidFill>
                <a:srgbClr val="00B05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74" name="Straight Arrow Connector 273">
              <a:extLst>
                <a:ext uri="{FF2B5EF4-FFF2-40B4-BE49-F238E27FC236}">
                  <a16:creationId xmlns:a16="http://schemas.microsoft.com/office/drawing/2014/main" id="{15F095F2-54C9-4C5B-95B3-19AC8C232B29}"/>
                </a:ext>
              </a:extLst>
            </p:cNvPr>
            <p:cNvCxnSpPr>
              <a:cxnSpLocks/>
            </p:cNvCxnSpPr>
            <p:nvPr/>
          </p:nvCxnSpPr>
          <p:spPr>
            <a:xfrm flipH="1">
              <a:off x="9502445" y="2710389"/>
              <a:ext cx="748" cy="1018811"/>
            </a:xfrm>
            <a:prstGeom prst="straightConnector1">
              <a:avLst/>
            </a:prstGeom>
            <a:ln w="12700">
              <a:solidFill>
                <a:srgbClr val="0000FF"/>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75" name="Straight Arrow Connector 274">
              <a:extLst>
                <a:ext uri="{FF2B5EF4-FFF2-40B4-BE49-F238E27FC236}">
                  <a16:creationId xmlns:a16="http://schemas.microsoft.com/office/drawing/2014/main" id="{28BEACF6-A905-4056-ACC5-2F20C5E5773D}"/>
                </a:ext>
              </a:extLst>
            </p:cNvPr>
            <p:cNvCxnSpPr>
              <a:cxnSpLocks/>
            </p:cNvCxnSpPr>
            <p:nvPr/>
          </p:nvCxnSpPr>
          <p:spPr>
            <a:xfrm flipH="1">
              <a:off x="10390649" y="2748598"/>
              <a:ext cx="748" cy="1018811"/>
            </a:xfrm>
            <a:prstGeom prst="straightConnector1">
              <a:avLst/>
            </a:prstGeom>
            <a:ln w="12700">
              <a:solidFill>
                <a:srgbClr val="CC99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76" name="Straight Arrow Connector 275">
              <a:extLst>
                <a:ext uri="{FF2B5EF4-FFF2-40B4-BE49-F238E27FC236}">
                  <a16:creationId xmlns:a16="http://schemas.microsoft.com/office/drawing/2014/main" id="{E8D55DA4-F140-42DB-94AF-471702B2B930}"/>
                </a:ext>
              </a:extLst>
            </p:cNvPr>
            <p:cNvCxnSpPr>
              <a:cxnSpLocks/>
              <a:stCxn id="140" idx="1"/>
              <a:endCxn id="190" idx="0"/>
            </p:cNvCxnSpPr>
            <p:nvPr/>
          </p:nvCxnSpPr>
          <p:spPr>
            <a:xfrm>
              <a:off x="11223135" y="2661882"/>
              <a:ext cx="3866" cy="1023643"/>
            </a:xfrm>
            <a:prstGeom prst="straightConnector1">
              <a:avLst/>
            </a:prstGeom>
            <a:ln w="12700">
              <a:solidFill>
                <a:srgbClr val="7030A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80" name="TextBox 279">
              <a:extLst>
                <a:ext uri="{FF2B5EF4-FFF2-40B4-BE49-F238E27FC236}">
                  <a16:creationId xmlns:a16="http://schemas.microsoft.com/office/drawing/2014/main" id="{A5939E00-6E4B-4D88-947E-D4BBA49C03E8}"/>
                </a:ext>
              </a:extLst>
            </p:cNvPr>
            <p:cNvSpPr txBox="1"/>
            <p:nvPr/>
          </p:nvSpPr>
          <p:spPr>
            <a:xfrm>
              <a:off x="7356226" y="3640043"/>
              <a:ext cx="2954577"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 </a:t>
              </a:r>
              <a:r>
                <a:rPr lang="en-GB">
                  <a:latin typeface="Arial" panose="020B0604020202020204" pitchFamily="34" charset="0"/>
                  <a:cs typeface="Arial" panose="020B0604020202020204" pitchFamily="34" charset="0"/>
                </a:rPr>
                <a:t>1/(2N) = </a:t>
              </a:r>
              <a:r>
                <a:rPr lang="en-GB">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0.125</a:t>
              </a:r>
            </a:p>
          </p:txBody>
        </p:sp>
      </p:grpSp>
      <p:sp>
        <p:nvSpPr>
          <p:cNvPr id="281" name="TextBox 280">
            <a:extLst>
              <a:ext uri="{FF2B5EF4-FFF2-40B4-BE49-F238E27FC236}">
                <a16:creationId xmlns:a16="http://schemas.microsoft.com/office/drawing/2014/main" id="{E1D39CD4-7193-4178-9910-E94F0E8B709D}"/>
              </a:ext>
            </a:extLst>
          </p:cNvPr>
          <p:cNvSpPr txBox="1"/>
          <p:nvPr/>
        </p:nvSpPr>
        <p:spPr>
          <a:xfrm>
            <a:off x="5858933" y="4467805"/>
            <a:ext cx="6235699" cy="92333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atin typeface="Arial" panose="020B0604020202020204" pitchFamily="34" charset="0"/>
                <a:cs typeface="Arial" panose="020B0604020202020204" pitchFamily="34" charset="0"/>
              </a:rPr>
              <a:t>The </a:t>
            </a:r>
            <a:r>
              <a:rPr lang="en-GB">
                <a:effectLst>
                  <a:outerShdw blurRad="38100" dist="38100" dir="2700000" algn="tl">
                    <a:srgbClr val="000000">
                      <a:alpha val="43137"/>
                    </a:srgbClr>
                  </a:outerShdw>
                </a:effectLst>
                <a:latin typeface="Arial" panose="020B0604020202020204" pitchFamily="34" charset="0"/>
                <a:cs typeface="Arial" panose="020B0604020202020204" pitchFamily="34" charset="0"/>
              </a:rPr>
              <a:t>sum</a:t>
            </a:r>
            <a:r>
              <a:rPr lang="en-GB">
                <a:latin typeface="Arial" panose="020B0604020202020204" pitchFamily="34" charset="0"/>
                <a:cs typeface="Arial" panose="020B0604020202020204" pitchFamily="34" charset="0"/>
              </a:rPr>
              <a:t> of N=∞ small populations which are (Drift) led to </a:t>
            </a:r>
            <a:r>
              <a:rPr lang="en-GB">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F=0.125</a:t>
            </a:r>
            <a:r>
              <a:rPr lang="en-GB">
                <a:latin typeface="Arial" panose="020B0604020202020204" pitchFamily="34" charset="0"/>
                <a:cs typeface="Arial" panose="020B0604020202020204" pitchFamily="34" charset="0"/>
              </a:rPr>
              <a:t>, </a:t>
            </a:r>
            <a:r>
              <a:rPr lang="en-GB">
                <a:effectLst>
                  <a:outerShdw blurRad="38100" dist="38100" dir="2700000" algn="tl">
                    <a:srgbClr val="000000">
                      <a:alpha val="43137"/>
                    </a:srgbClr>
                  </a:outerShdw>
                </a:effectLst>
                <a:latin typeface="Arial" panose="020B0604020202020204" pitchFamily="34" charset="0"/>
                <a:cs typeface="Arial" panose="020B0604020202020204" pitchFamily="34" charset="0"/>
              </a:rPr>
              <a:t>together, jointly</a:t>
            </a:r>
            <a:r>
              <a:rPr lang="en-GB">
                <a:latin typeface="Arial" panose="020B0604020202020204" pitchFamily="34" charset="0"/>
                <a:cs typeface="Arial" panose="020B0604020202020204" pitchFamily="34" charset="0"/>
              </a:rPr>
              <a:t>, they still represent the initial di-versity of the population. Just now everybody is at F=1/8</a:t>
            </a:r>
          </a:p>
        </p:txBody>
      </p:sp>
      <mc:AlternateContent xmlns:mc="http://schemas.openxmlformats.org/markup-compatibility/2006" xmlns:a14="http://schemas.microsoft.com/office/drawing/2010/main">
        <mc:Choice Requires="a14">
          <p:sp>
            <p:nvSpPr>
              <p:cNvPr id="282" name="TextBox 281">
                <a:extLst>
                  <a:ext uri="{FF2B5EF4-FFF2-40B4-BE49-F238E27FC236}">
                    <a16:creationId xmlns:a16="http://schemas.microsoft.com/office/drawing/2014/main" id="{9476B7D1-FEED-41F3-B067-CDB1F39EC327}"/>
                  </a:ext>
                </a:extLst>
              </p:cNvPr>
              <p:cNvSpPr txBox="1"/>
              <p:nvPr/>
            </p:nvSpPr>
            <p:spPr>
              <a:xfrm>
                <a:off x="71966" y="5455472"/>
                <a:ext cx="12022666" cy="1201483"/>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What about </a:t>
                </a:r>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14:m>
                  <m:oMath xmlns:m="http://schemas.openxmlformats.org/officeDocument/2006/math">
                    <m:r>
                      <a:rPr lang="en-GB" sz="1800" smtClean="0">
                        <a:solidFill>
                          <a:srgbClr val="C00000"/>
                        </a:solidFill>
                        <a:effectLst>
                          <a:outerShdw blurRad="38100" dist="38100" dir="2700000" algn="tl">
                            <a:srgbClr val="000000">
                              <a:alpha val="43137"/>
                            </a:srgbClr>
                          </a:outerShdw>
                        </a:effectLst>
                        <a:latin typeface="Cambria Math" panose="02040503050406030204" pitchFamily="18" charset="0"/>
                        <a:ea typeface="Times New Roman" panose="02020603050405020304" pitchFamily="18" charset="0"/>
                        <a:cs typeface="Times New Roman" panose="02020603050405020304" pitchFamily="18" charset="0"/>
                      </a:rPr>
                      <m:t>0</m:t>
                    </m:r>
                    <m:r>
                      <a:rPr lang="en-GB" sz="1800" b="0" i="0" smtClean="0">
                        <a:solidFill>
                          <a:srgbClr val="C00000"/>
                        </a:solidFill>
                        <a:effectLst>
                          <a:outerShdw blurRad="38100" dist="38100" dir="2700000" algn="tl">
                            <a:srgbClr val="000000">
                              <a:alpha val="43137"/>
                            </a:srgbClr>
                          </a:outerShdw>
                        </a:effectLst>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GB" sz="1800" i="1">
                            <a:solidFill>
                              <a:srgbClr val="C00000"/>
                            </a:solidFill>
                            <a:effectLst>
                              <a:outerShdw blurRad="38100" dist="38100" dir="2700000" algn="tl">
                                <a:srgbClr val="000000">
                                  <a:alpha val="43137"/>
                                </a:srgbClr>
                              </a:outerShdw>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GB" sz="1800" i="1" smtClean="0">
                            <a:solidFill>
                              <a:srgbClr val="C00000"/>
                            </a:solidFill>
                            <a:effectLst>
                              <a:outerShdw blurRad="38100" dist="38100" dir="2700000" algn="tl">
                                <a:srgbClr val="000000">
                                  <a:alpha val="43137"/>
                                </a:srgbClr>
                              </a:outerShdw>
                            </a:effectLst>
                            <a:latin typeface="Cambria Math" panose="02040503050406030204" pitchFamily="18" charset="0"/>
                            <a:ea typeface="Times New Roman" panose="02020603050405020304" pitchFamily="18" charset="0"/>
                            <a:cs typeface="Times New Roman" panose="02020603050405020304" pitchFamily="18" charset="0"/>
                          </a:rPr>
                          <m:t>1</m:t>
                        </m:r>
                      </m:e>
                    </m:acc>
                    <m:r>
                      <a:rPr lang="en-GB" sz="1800" smtClean="0">
                        <a:solidFill>
                          <a:srgbClr val="C00000"/>
                        </a:solidFill>
                        <a:effectLst>
                          <a:outerShdw blurRad="38100" dist="38100" dir="2700000" algn="tl">
                            <a:srgbClr val="000000">
                              <a:alpha val="43137"/>
                            </a:srgbClr>
                          </a:outerShdw>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 which is </a:t>
                </a:r>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1/9</a:t>
                </a:r>
                <a:r>
                  <a:rPr lang="en-GB" dirty="0">
                    <a:latin typeface="Arial" panose="020B0604020202020204" pitchFamily="34" charset="0"/>
                    <a:cs typeface="Arial" panose="020B0604020202020204" pitchFamily="34" charset="0"/>
                  </a:rPr>
                  <a:t> and hence </a:t>
                </a:r>
                <a:r>
                  <a:rPr lang="en-GB" dirty="0" err="1">
                    <a:latin typeface="Arial" panose="020B0604020202020204" pitchFamily="34" charset="0"/>
                    <a:cs typeface="Arial" panose="020B0604020202020204" pitchFamily="34" charset="0"/>
                  </a:rPr>
                  <a:t>slighty</a:t>
                </a:r>
                <a:r>
                  <a:rPr lang="en-GB" dirty="0">
                    <a:latin typeface="Arial" panose="020B0604020202020204" pitchFamily="34" charset="0"/>
                    <a:cs typeface="Arial" panose="020B0604020202020204" pitchFamily="34" charset="0"/>
                  </a:rPr>
                  <a:t> less than 1/8? Creating ‚small‘ populations from 5 individuals each leads to F=0.1 (≠</a:t>
                </a:r>
                <a:r>
                  <a:rPr lang="en-GB" dirty="0">
                    <a:solidFill>
                      <a:schemeClr val="tx1"/>
                    </a:solidFill>
                    <a:effectLst/>
                    <a:latin typeface="Arial" panose="020B0604020202020204" pitchFamily="34" charset="0"/>
                    <a:cs typeface="Arial" panose="020B0604020202020204" pitchFamily="34" charset="0"/>
                  </a:rPr>
                  <a:t> </a:t>
                </a:r>
                <a14:m>
                  <m:oMath xmlns:m="http://schemas.openxmlformats.org/officeDocument/2006/math">
                    <m:r>
                      <a:rPr lang="en-GB" smtClea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0.</m:t>
                    </m:r>
                    <m:acc>
                      <m:accPr>
                        <m:chr m:val="̅"/>
                        <m:ctrlPr>
                          <a:rPr lang="en-GB"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GB" i="1" smtClea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1</m:t>
                        </m:r>
                      </m:e>
                    </m:acc>
                  </m:oMath>
                </a14:m>
                <a:r>
                  <a:rPr lang="en-GB" dirty="0">
                    <a:latin typeface="Arial" panose="020B0604020202020204" pitchFamily="34" charset="0"/>
                    <a:cs typeface="Arial" panose="020B0604020202020204" pitchFamily="34" charset="0"/>
                  </a:rPr>
                  <a:t>). We could take 4 members of the HWE-population plus on DH-line derived from a fifth member, then we start with a genetic ‘breadth’ equivalent to 2∙ 4 + 1 = 9 gametes and hence F=1/9 = </a:t>
                </a:r>
                <a14:m>
                  <m:oMath xmlns:m="http://schemas.openxmlformats.org/officeDocument/2006/math">
                    <m:r>
                      <a:rPr lang="en-GB" b="0" i="0" smtClean="0">
                        <a:latin typeface="Cambria Math" panose="02040503050406030204" pitchFamily="18" charset="0"/>
                        <a:ea typeface="Times New Roman" panose="02020603050405020304" pitchFamily="18" charset="0"/>
                        <a:cs typeface="Times New Roman" panose="02020603050405020304" pitchFamily="18" charset="0"/>
                      </a:rPr>
                      <m:t>0</m:t>
                    </m:r>
                    <m:r>
                      <a:rPr lang="en-GB" smtClean="0">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GB" i="1">
                            <a:latin typeface="Cambria Math" panose="02040503050406030204" pitchFamily="18" charset="0"/>
                            <a:ea typeface="Times New Roman" panose="02020603050405020304" pitchFamily="18" charset="0"/>
                            <a:cs typeface="Times New Roman" panose="02020603050405020304" pitchFamily="18" charset="0"/>
                          </a:rPr>
                        </m:ctrlPr>
                      </m:accPr>
                      <m:e>
                        <m:r>
                          <a:rPr lang="en-GB" i="1" smtClean="0">
                            <a:latin typeface="Cambria Math" panose="02040503050406030204" pitchFamily="18" charset="0"/>
                            <a:ea typeface="Times New Roman" panose="02020603050405020304" pitchFamily="18" charset="0"/>
                            <a:cs typeface="Times New Roman" panose="02020603050405020304" pitchFamily="18" charset="0"/>
                          </a:rPr>
                          <m:t>1</m:t>
                        </m:r>
                      </m:e>
                    </m:acc>
                    <m:r>
                      <a:rPr lang="en-GB" smtClean="0">
                        <a:latin typeface="Cambria Math" panose="02040503050406030204" pitchFamily="18" charset="0"/>
                        <a:ea typeface="Times New Roman" panose="02020603050405020304" pitchFamily="18" charset="0"/>
                        <a:cs typeface="Times New Roman" panose="02020603050405020304" pitchFamily="18" charset="0"/>
                      </a:rPr>
                      <m:t> </m:t>
                    </m:r>
                  </m:oMath>
                </a14:m>
                <a:r>
                  <a:rPr lang="en-GB" dirty="0">
                    <a:latin typeface="Arial" panose="020B0604020202020204" pitchFamily="34" charset="0"/>
                    <a:cs typeface="Arial" panose="020B0604020202020204" pitchFamily="34" charset="0"/>
                  </a:rPr>
                  <a:t>. Invent further proposals to find further F values with 0 &gt; F &gt; 0.5.</a:t>
                </a:r>
              </a:p>
            </p:txBody>
          </p:sp>
        </mc:Choice>
        <mc:Fallback xmlns="">
          <p:sp>
            <p:nvSpPr>
              <p:cNvPr id="282" name="TextBox 281">
                <a:extLst>
                  <a:ext uri="{FF2B5EF4-FFF2-40B4-BE49-F238E27FC236}">
                    <a16:creationId xmlns:a16="http://schemas.microsoft.com/office/drawing/2014/main" id="{9476B7D1-FEED-41F3-B067-CDB1F39EC327}"/>
                  </a:ext>
                </a:extLst>
              </p:cNvPr>
              <p:cNvSpPr txBox="1">
                <a:spLocks noRot="1" noChangeAspect="1" noMove="1" noResize="1" noEditPoints="1" noAdjustHandles="1" noChangeArrowheads="1" noChangeShapeType="1" noTextEdit="1"/>
              </p:cNvSpPr>
              <p:nvPr/>
            </p:nvSpPr>
            <p:spPr>
              <a:xfrm>
                <a:off x="71966" y="5455472"/>
                <a:ext cx="12022666" cy="1201483"/>
              </a:xfrm>
              <a:prstGeom prst="rect">
                <a:avLst/>
              </a:prstGeom>
              <a:blipFill>
                <a:blip r:embed="rId2"/>
                <a:stretch>
                  <a:fillRect/>
                </a:stretch>
              </a:blipFill>
              <a:effectLst>
                <a:outerShdw blurRad="50800" dist="38100" dir="2700000" algn="tl" rotWithShape="0">
                  <a:prstClr val="black">
                    <a:alpha val="40000"/>
                  </a:prstClr>
                </a:outerShdw>
              </a:effectLst>
            </p:spPr>
            <p:txBody>
              <a:bodyPr/>
              <a:lstStyle/>
              <a:p>
                <a:r>
                  <a:rPr lang="en-GB">
                    <a:noFill/>
                  </a:rPr>
                  <a:t> </a:t>
                </a:r>
              </a:p>
            </p:txBody>
          </p:sp>
        </mc:Fallback>
      </mc:AlternateContent>
      <p:sp>
        <p:nvSpPr>
          <p:cNvPr id="286" name="TextBox 285">
            <a:extLst>
              <a:ext uri="{FF2B5EF4-FFF2-40B4-BE49-F238E27FC236}">
                <a16:creationId xmlns:a16="http://schemas.microsoft.com/office/drawing/2014/main" id="{5893B096-E739-4E23-BE94-1A3AD6BD3644}"/>
              </a:ext>
            </a:extLst>
          </p:cNvPr>
          <p:cNvSpPr txBox="1"/>
          <p:nvPr/>
        </p:nvSpPr>
        <p:spPr>
          <a:xfrm>
            <a:off x="82858" y="4469363"/>
            <a:ext cx="5564596" cy="92333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solidFill>
                  <a:schemeClr val="tx1">
                    <a:lumMod val="50000"/>
                    <a:lumOff val="50000"/>
                  </a:schemeClr>
                </a:solidFill>
                <a:latin typeface="Arial" panose="020B0604020202020204" pitchFamily="34" charset="0"/>
                <a:cs typeface="Arial" panose="020B0604020202020204" pitchFamily="34" charset="0"/>
              </a:rPr>
              <a:t>Why here just </a:t>
            </a:r>
            <a:r>
              <a:rPr lang="en-GB">
                <a:latin typeface="Arial" panose="020B0604020202020204" pitchFamily="34" charset="0"/>
                <a:cs typeface="Arial" panose="020B0604020202020204" pitchFamily="34" charset="0"/>
              </a:rPr>
              <a:t>once</a:t>
            </a:r>
            <a:r>
              <a:rPr lang="en-GB">
                <a:solidFill>
                  <a:schemeClr val="tx1">
                    <a:lumMod val="50000"/>
                    <a:lumOff val="50000"/>
                  </a:schemeClr>
                </a:solidFill>
                <a:latin typeface="Arial" panose="020B0604020202020204" pitchFamily="34" charset="0"/>
                <a:cs typeface="Arial" panose="020B0604020202020204" pitchFamily="34" charset="0"/>
              </a:rPr>
              <a:t> selfing for </a:t>
            </a:r>
            <a:r>
              <a:rPr lang="en-GB">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F=0.5 </a:t>
            </a:r>
            <a:r>
              <a:rPr lang="en-GB">
                <a:solidFill>
                  <a:schemeClr val="tx1">
                    <a:lumMod val="50000"/>
                    <a:lumOff val="50000"/>
                  </a:schemeClr>
                </a:solidFill>
                <a:latin typeface="Arial" panose="020B0604020202020204" pitchFamily="34" charset="0"/>
                <a:cs typeface="Arial" panose="020B0604020202020204" pitchFamily="34" charset="0"/>
              </a:rPr>
              <a:t>for every-body, in contrast to </a:t>
            </a:r>
            <a:r>
              <a:rPr lang="en-GB">
                <a:latin typeface="Arial" panose="020B0604020202020204" pitchFamily="34" charset="0"/>
                <a:cs typeface="Arial" panose="020B0604020202020204" pitchFamily="34" charset="0"/>
              </a:rPr>
              <a:t>repeated</a:t>
            </a:r>
            <a:r>
              <a:rPr lang="en-GB">
                <a:solidFill>
                  <a:schemeClr val="tx1">
                    <a:lumMod val="50000"/>
                    <a:lumOff val="50000"/>
                  </a:schemeClr>
                </a:solidFill>
                <a:latin typeface="Arial" panose="020B0604020202020204" pitchFamily="34" charset="0"/>
                <a:cs typeface="Arial" panose="020B0604020202020204" pitchFamily="34" charset="0"/>
              </a:rPr>
              <a:t> random matings to get F=0.125 for everybody (see second diagram)? </a:t>
            </a:r>
          </a:p>
        </p:txBody>
      </p:sp>
      <p:sp>
        <p:nvSpPr>
          <p:cNvPr id="270" name="Textfeld 5">
            <a:extLst>
              <a:ext uri="{FF2B5EF4-FFF2-40B4-BE49-F238E27FC236}">
                <a16:creationId xmlns:a16="http://schemas.microsoft.com/office/drawing/2014/main" id="{33858FF1-3BDF-4102-8759-7EC5918CCF40}"/>
              </a:ext>
            </a:extLst>
          </p:cNvPr>
          <p:cNvSpPr txBox="1"/>
          <p:nvPr/>
        </p:nvSpPr>
        <p:spPr>
          <a:xfrm>
            <a:off x="11532904" y="6311668"/>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33</a:t>
            </a:fld>
            <a:endParaRPr lang="en-GB" sz="2400">
              <a:latin typeface="Arial" panose="020B0604020202020204" pitchFamily="34" charset="0"/>
              <a:cs typeface="Arial" panose="020B0604020202020204" pitchFamily="34" charset="0"/>
            </a:endParaRPr>
          </a:p>
        </p:txBody>
      </p:sp>
      <p:cxnSp>
        <p:nvCxnSpPr>
          <p:cNvPr id="28" name="Straight Arrow Connector 27">
            <a:extLst>
              <a:ext uri="{FF2B5EF4-FFF2-40B4-BE49-F238E27FC236}">
                <a16:creationId xmlns:a16="http://schemas.microsoft.com/office/drawing/2014/main" id="{624DCE32-C42F-4CCA-868E-6CBF30C2EB54}"/>
              </a:ext>
            </a:extLst>
          </p:cNvPr>
          <p:cNvCxnSpPr>
            <a:endCxn id="281" idx="1"/>
          </p:cNvCxnSpPr>
          <p:nvPr/>
        </p:nvCxnSpPr>
        <p:spPr>
          <a:xfrm flipV="1">
            <a:off x="4926563" y="4929470"/>
            <a:ext cx="932370" cy="267682"/>
          </a:xfrm>
          <a:prstGeom prst="straightConnector1">
            <a:avLst/>
          </a:prstGeom>
          <a:ln>
            <a:tailEnd type="triangle" w="lg" len="lg"/>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271" name="TextBox 270">
            <a:extLst>
              <a:ext uri="{FF2B5EF4-FFF2-40B4-BE49-F238E27FC236}">
                <a16:creationId xmlns:a16="http://schemas.microsoft.com/office/drawing/2014/main" id="{AFD838E4-DF0B-44CE-B678-10D5B3BA2944}"/>
              </a:ext>
            </a:extLst>
          </p:cNvPr>
          <p:cNvSpPr txBox="1"/>
          <p:nvPr/>
        </p:nvSpPr>
        <p:spPr>
          <a:xfrm>
            <a:off x="8507403" y="1639606"/>
            <a:ext cx="601547"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atin typeface="Arial" panose="020B0604020202020204" pitchFamily="34" charset="0"/>
                <a:cs typeface="Arial" panose="020B0604020202020204" pitchFamily="34" charset="0"/>
              </a:rPr>
              <a:t>F=0</a:t>
            </a:r>
          </a:p>
        </p:txBody>
      </p:sp>
    </p:spTree>
    <p:extLst>
      <p:ext uri="{BB962C8B-B14F-4D97-AF65-F5344CB8AC3E}">
        <p14:creationId xmlns:p14="http://schemas.microsoft.com/office/powerpoint/2010/main" val="2930602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0CC1A1D-CC14-4557-83E5-59AC9BA53495}"/>
              </a:ext>
            </a:extLst>
          </p:cNvPr>
          <p:cNvPicPr>
            <a:picLocks noChangeAspect="1"/>
          </p:cNvPicPr>
          <p:nvPr/>
        </p:nvPicPr>
        <p:blipFill>
          <a:blip r:embed="rId2"/>
          <a:stretch>
            <a:fillRect/>
          </a:stretch>
        </p:blipFill>
        <p:spPr>
          <a:xfrm>
            <a:off x="133803" y="2110155"/>
            <a:ext cx="4643469" cy="4659964"/>
          </a:xfrm>
          <a:prstGeom prst="rect">
            <a:avLst/>
          </a:prstGeom>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1F0484A9-5DEE-4B11-B2CB-B5299E17A273}"/>
              </a:ext>
            </a:extLst>
          </p:cNvPr>
          <p:cNvSpPr txBox="1"/>
          <p:nvPr/>
        </p:nvSpPr>
        <p:spPr>
          <a:xfrm>
            <a:off x="3796447" y="6357833"/>
            <a:ext cx="6509214" cy="369332"/>
          </a:xfrm>
          <a:prstGeom prst="rect">
            <a:avLst/>
          </a:prstGeom>
          <a:solidFill>
            <a:schemeClr val="bg1">
              <a:lumMod val="95000"/>
            </a:schemeClr>
          </a:solidFill>
          <a:ln>
            <a:no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 .... for this purpose’ wants to say: ‘for </a:t>
            </a:r>
            <a:r>
              <a:rPr lang="en-GB" dirty="0">
                <a:solidFill>
                  <a:srgbClr val="0000FF"/>
                </a:solidFill>
                <a:latin typeface="Arial" panose="020B0604020202020204" pitchFamily="34" charset="0"/>
                <a:cs typeface="Arial" panose="020B0604020202020204" pitchFamily="34" charset="0"/>
              </a:rPr>
              <a:t>Line Breeding’</a:t>
            </a:r>
          </a:p>
        </p:txBody>
      </p:sp>
      <p:sp>
        <p:nvSpPr>
          <p:cNvPr id="4" name="TextBox 3">
            <a:extLst>
              <a:ext uri="{FF2B5EF4-FFF2-40B4-BE49-F238E27FC236}">
                <a16:creationId xmlns:a16="http://schemas.microsoft.com/office/drawing/2014/main" id="{05C55F2E-DCC1-4C60-ABF7-885A0466521C}"/>
              </a:ext>
            </a:extLst>
          </p:cNvPr>
          <p:cNvSpPr txBox="1"/>
          <p:nvPr/>
        </p:nvSpPr>
        <p:spPr>
          <a:xfrm>
            <a:off x="107303" y="69985"/>
            <a:ext cx="11980506" cy="1938992"/>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Let us see whether we can derive Breeding Values ‘for’ </a:t>
            </a:r>
            <a:r>
              <a:rPr lang="en-GB" sz="2400" dirty="0">
                <a:solidFill>
                  <a:srgbClr val="0000FF"/>
                </a:solidFill>
                <a:latin typeface="Arial" panose="020B0604020202020204" pitchFamily="34" charset="0"/>
                <a:cs typeface="Arial" panose="020B0604020202020204" pitchFamily="34" charset="0"/>
              </a:rPr>
              <a:t>Line Breeding </a:t>
            </a:r>
            <a:r>
              <a:rPr lang="en-GB" sz="2400" dirty="0">
                <a:latin typeface="Arial" panose="020B0604020202020204" pitchFamily="34" charset="0"/>
                <a:cs typeface="Arial" panose="020B0604020202020204" pitchFamily="34" charset="0"/>
              </a:rPr>
              <a:t>(instead of for  Population Breeding and Hybrid Breeding). What is the Breeding Value of a genotype if the task is not to transfer its ‘Value’ </a:t>
            </a:r>
            <a:r>
              <a:rPr lang="en-GB" sz="2400" i="1" dirty="0">
                <a:latin typeface="Arial" panose="020B0604020202020204" pitchFamily="34" charset="0"/>
                <a:cs typeface="Arial" panose="020B0604020202020204" pitchFamily="34" charset="0"/>
              </a:rPr>
              <a:t>via</a:t>
            </a:r>
            <a:r>
              <a:rPr lang="en-GB" sz="2400" dirty="0">
                <a:latin typeface="Arial" panose="020B0604020202020204" pitchFamily="34" charset="0"/>
                <a:cs typeface="Arial" panose="020B0604020202020204" pitchFamily="34" charset="0"/>
              </a:rPr>
              <a:t> crossing </a:t>
            </a:r>
            <a:r>
              <a:rPr lang="en-GB" sz="2400" dirty="0">
                <a:solidFill>
                  <a:schemeClr val="bg1">
                    <a:lumMod val="50000"/>
                  </a:schemeClr>
                </a:solidFill>
                <a:latin typeface="Arial" panose="020B0604020202020204" pitchFamily="34" charset="0"/>
                <a:cs typeface="Arial" panose="020B0604020202020204" pitchFamily="34" charset="0"/>
              </a:rPr>
              <a:t>with the Reference Population </a:t>
            </a:r>
            <a:r>
              <a:rPr lang="en-GB" sz="2400" dirty="0">
                <a:latin typeface="Arial" panose="020B0604020202020204" pitchFamily="34" charset="0"/>
                <a:cs typeface="Arial" panose="020B0604020202020204" pitchFamily="34" charset="0"/>
              </a:rPr>
              <a:t>to off-spring, but          transfer its ‘Value’ </a:t>
            </a:r>
            <a:r>
              <a:rPr lang="en-GB" sz="2400" i="1" dirty="0">
                <a:latin typeface="Arial" panose="020B0604020202020204" pitchFamily="34" charset="0"/>
                <a:cs typeface="Arial" panose="020B0604020202020204" pitchFamily="34" charset="0"/>
              </a:rPr>
              <a:t>via</a:t>
            </a:r>
            <a:r>
              <a:rPr lang="en-GB" sz="2400" dirty="0">
                <a:latin typeface="Arial" panose="020B0604020202020204" pitchFamily="34" charset="0"/>
                <a:cs typeface="Arial" panose="020B0604020202020204" pitchFamily="34" charset="0"/>
              </a:rPr>
              <a:t> crossing </a:t>
            </a:r>
            <a:r>
              <a:rPr lang="en-GB" sz="2400" dirty="0">
                <a:solidFill>
                  <a:schemeClr val="bg1">
                    <a:lumMod val="50000"/>
                  </a:schemeClr>
                </a:solidFill>
                <a:latin typeface="Arial" panose="020B0604020202020204" pitchFamily="34" charset="0"/>
                <a:cs typeface="Arial" panose="020B0604020202020204" pitchFamily="34" charset="0"/>
              </a:rPr>
              <a:t>with the Reference Population </a:t>
            </a:r>
            <a:r>
              <a:rPr lang="en-GB" sz="2400" dirty="0">
                <a:latin typeface="Arial" panose="020B0604020202020204" pitchFamily="34" charset="0"/>
                <a:cs typeface="Arial" panose="020B0604020202020204" pitchFamily="34" charset="0"/>
              </a:rPr>
              <a:t>to </a:t>
            </a:r>
            <a:r>
              <a:rPr lang="en-GB" sz="2400" dirty="0">
                <a:solidFill>
                  <a:srgbClr val="0000FF"/>
                </a:solidFill>
                <a:latin typeface="Arial" panose="020B0604020202020204" pitchFamily="34" charset="0"/>
                <a:cs typeface="Arial" panose="020B0604020202020204" pitchFamily="34" charset="0"/>
              </a:rPr>
              <a:t>the homozygous derivate of</a:t>
            </a:r>
            <a:r>
              <a:rPr lang="en-GB" sz="2400" dirty="0">
                <a:latin typeface="Arial" panose="020B0604020202020204" pitchFamily="34" charset="0"/>
                <a:cs typeface="Arial" panose="020B0604020202020204" pitchFamily="34" charset="0"/>
              </a:rPr>
              <a:t> such offspring ... ? </a:t>
            </a:r>
          </a:p>
        </p:txBody>
      </p:sp>
      <p:sp>
        <p:nvSpPr>
          <p:cNvPr id="5" name="TextBox 4">
            <a:extLst>
              <a:ext uri="{FF2B5EF4-FFF2-40B4-BE49-F238E27FC236}">
                <a16:creationId xmlns:a16="http://schemas.microsoft.com/office/drawing/2014/main" id="{76E08705-88D4-4551-BB77-7609977CF47D}"/>
              </a:ext>
            </a:extLst>
          </p:cNvPr>
          <p:cNvSpPr txBox="1"/>
          <p:nvPr/>
        </p:nvSpPr>
        <p:spPr>
          <a:xfrm>
            <a:off x="4884576" y="2178698"/>
            <a:ext cx="7173621" cy="3970318"/>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rgbClr val="C00000"/>
                </a:solidFill>
                <a:latin typeface="Arial" panose="020B0604020202020204" pitchFamily="34" charset="0"/>
                <a:cs typeface="Arial" panose="020B0604020202020204" pitchFamily="34" charset="0"/>
              </a:rPr>
              <a:t>So far</a:t>
            </a:r>
            <a:r>
              <a:rPr lang="en-GB" dirty="0">
                <a:latin typeface="Arial" panose="020B0604020202020204" pitchFamily="34" charset="0"/>
                <a:cs typeface="Arial" panose="020B0604020202020204" pitchFamily="34" charset="0"/>
              </a:rPr>
              <a:t>, we compared the offspring of candidates (F=0) from crossing these candidates with the Reference Population; F=0).</a:t>
            </a:r>
          </a:p>
          <a:p>
            <a:endParaRPr lang="en-GB" dirty="0">
              <a:latin typeface="Arial" panose="020B0604020202020204" pitchFamily="34" charset="0"/>
              <a:cs typeface="Arial" panose="020B0604020202020204" pitchFamily="34" charset="0"/>
            </a:endParaRPr>
          </a:p>
          <a:p>
            <a:r>
              <a:rPr lang="en-GB" dirty="0">
                <a:solidFill>
                  <a:srgbClr val="C00000"/>
                </a:solidFill>
                <a:latin typeface="Arial" panose="020B0604020202020204" pitchFamily="34" charset="0"/>
                <a:cs typeface="Arial" panose="020B0604020202020204" pitchFamily="34" charset="0"/>
              </a:rPr>
              <a:t>Instead</a:t>
            </a:r>
            <a:r>
              <a:rPr lang="en-GB" dirty="0">
                <a:latin typeface="Arial" panose="020B0604020202020204" pitchFamily="34" charset="0"/>
                <a:cs typeface="Arial" panose="020B0604020202020204" pitchFamily="34" charset="0"/>
              </a:rPr>
              <a:t>,</a:t>
            </a:r>
            <a:r>
              <a:rPr lang="en-GB" dirty="0">
                <a:solidFill>
                  <a:srgbClr val="C00000"/>
                </a:solidFill>
                <a:latin typeface="Arial" panose="020B0604020202020204" pitchFamily="34" charset="0"/>
                <a:cs typeface="Arial" panose="020B0604020202020204" pitchFamily="34" charset="0"/>
              </a:rPr>
              <a:t> now</a:t>
            </a:r>
            <a:r>
              <a:rPr lang="en-GB" dirty="0">
                <a:latin typeface="Arial" panose="020B0604020202020204" pitchFamily="34" charset="0"/>
                <a:cs typeface="Arial" panose="020B0604020202020204" pitchFamily="34" charset="0"/>
              </a:rPr>
              <a:t>, the Reference Population is at F=1 and we compare the F=1-derivate of the offspring (from crossing ...) with that Reference Population.  </a:t>
            </a:r>
            <a:r>
              <a:rPr lang="en-GB" dirty="0">
                <a:solidFill>
                  <a:schemeClr val="tx1">
                    <a:lumMod val="50000"/>
                    <a:lumOff val="50000"/>
                  </a:schemeClr>
                </a:solidFill>
                <a:latin typeface="Arial" panose="020B0604020202020204" pitchFamily="34" charset="0"/>
                <a:cs typeface="Arial" panose="020B0604020202020204" pitchFamily="34" charset="0"/>
              </a:rPr>
              <a:t>Each genotype (candidate) is represented by a panel of DH-lines developed from its offspring … to assess its Line-Breeding focussed BV (named now </a:t>
            </a:r>
            <a:r>
              <a:rPr lang="en-GB" dirty="0">
                <a:latin typeface="Arial" panose="020B0604020202020204" pitchFamily="34" charset="0"/>
                <a:cs typeface="Arial" panose="020B0604020202020204" pitchFamily="34" charset="0"/>
              </a:rPr>
              <a:t>BV</a:t>
            </a:r>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dirty="0">
                <a:solidFill>
                  <a:schemeClr val="tx1">
                    <a:lumMod val="50000"/>
                    <a:lumOff val="50000"/>
                  </a:schemeClr>
                </a:solidFill>
                <a:latin typeface="Arial" panose="020B0604020202020204" pitchFamily="34" charset="0"/>
                <a:cs typeface="Arial" panose="020B0604020202020204" pitchFamily="34" charset="0"/>
              </a:rPr>
              <a:t>).</a:t>
            </a:r>
          </a:p>
          <a:p>
            <a:endParaRPr lang="en-GB" dirty="0">
              <a:solidFill>
                <a:schemeClr val="tx1">
                  <a:lumMod val="50000"/>
                  <a:lumOff val="50000"/>
                </a:schemeClr>
              </a:solidFill>
              <a:latin typeface="Arial" panose="020B0604020202020204" pitchFamily="34" charset="0"/>
              <a:cs typeface="Arial" panose="020B0604020202020204" pitchFamily="34" charset="0"/>
            </a:endParaRPr>
          </a:p>
          <a:p>
            <a:r>
              <a:rPr lang="en-GB" dirty="0">
                <a:solidFill>
                  <a:schemeClr val="tx1">
                    <a:lumMod val="50000"/>
                    <a:lumOff val="50000"/>
                  </a:schemeClr>
                </a:solidFill>
                <a:latin typeface="Arial" panose="020B0604020202020204" pitchFamily="34" charset="0"/>
                <a:cs typeface="Arial" panose="020B0604020202020204" pitchFamily="34" charset="0"/>
              </a:rPr>
              <a:t>By the way, the gametic array of the Reference Population is </a:t>
            </a:r>
            <a:r>
              <a:rPr lang="en-GB" dirty="0">
                <a:solidFill>
                  <a:schemeClr val="tx1">
                    <a:lumMod val="75000"/>
                    <a:lumOff val="25000"/>
                  </a:schemeClr>
                </a:solidFill>
                <a:latin typeface="Arial" panose="020B0604020202020204" pitchFamily="34" charset="0"/>
                <a:cs typeface="Arial" panose="020B0604020202020204" pitchFamily="34" charset="0"/>
              </a:rPr>
              <a:t>the same</a:t>
            </a:r>
            <a:r>
              <a:rPr lang="en-GB" dirty="0">
                <a:solidFill>
                  <a:schemeClr val="tx1">
                    <a:lumMod val="50000"/>
                    <a:lumOff val="50000"/>
                  </a:schemeClr>
                </a:solidFill>
                <a:latin typeface="Arial" panose="020B0604020202020204" pitchFamily="34" charset="0"/>
                <a:cs typeface="Arial" panose="020B0604020202020204" pitchFamily="34" charset="0"/>
              </a:rPr>
              <a:t>, whether it is the Original Reference Population at F=0 or it is its F=1-derivate ;-)    ... this is because we assume LD=0 (and anyway no </a:t>
            </a:r>
            <a:r>
              <a:rPr lang="en-GB" dirty="0" err="1">
                <a:solidFill>
                  <a:schemeClr val="tx1">
                    <a:lumMod val="50000"/>
                    <a:lumOff val="50000"/>
                  </a:schemeClr>
                </a:solidFill>
                <a:latin typeface="Arial" panose="020B0604020202020204" pitchFamily="34" charset="0"/>
                <a:cs typeface="Arial" panose="020B0604020202020204" pitchFamily="34" charset="0"/>
              </a:rPr>
              <a:t>SelMigrMutDrift</a:t>
            </a:r>
            <a:r>
              <a:rPr lang="en-GB" dirty="0">
                <a:solidFill>
                  <a:schemeClr val="tx1">
                    <a:lumMod val="50000"/>
                    <a:lumOff val="50000"/>
                  </a:schemeClr>
                </a:solidFill>
                <a:latin typeface="Arial" panose="020B0604020202020204" pitchFamily="34" charset="0"/>
                <a:cs typeface="Arial" panose="020B0604020202020204" pitchFamily="34" charset="0"/>
              </a:rPr>
              <a:t>).</a:t>
            </a:r>
          </a:p>
          <a:p>
            <a:r>
              <a:rPr lang="en-GB" dirty="0">
                <a:solidFill>
                  <a:schemeClr val="bg1">
                    <a:lumMod val="65000"/>
                  </a:schemeClr>
                </a:solidFill>
                <a:latin typeface="Arial" panose="020B0604020202020204" pitchFamily="34" charset="0"/>
                <a:cs typeface="Arial" panose="020B0604020202020204" pitchFamily="34" charset="0"/>
              </a:rPr>
              <a:t> ... Ah — now we’re in the club ;-)</a:t>
            </a:r>
          </a:p>
        </p:txBody>
      </p:sp>
      <p:sp>
        <p:nvSpPr>
          <p:cNvPr id="6" name="Textfeld 5">
            <a:extLst>
              <a:ext uri="{FF2B5EF4-FFF2-40B4-BE49-F238E27FC236}">
                <a16:creationId xmlns:a16="http://schemas.microsoft.com/office/drawing/2014/main" id="{313DFFFE-8830-4349-B442-F06E13EBB608}"/>
              </a:ext>
            </a:extLst>
          </p:cNvPr>
          <p:cNvSpPr txBox="1"/>
          <p:nvPr/>
        </p:nvSpPr>
        <p:spPr>
          <a:xfrm>
            <a:off x="11532904" y="6311668"/>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34</a:t>
            </a:fld>
            <a:endParaRPr lang="en-GB" sz="2400" dirty="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BEB770D1-F2FE-4EF5-A30A-D3DF2CB6ADD8}"/>
              </a:ext>
            </a:extLst>
          </p:cNvPr>
          <p:cNvSpPr/>
          <p:nvPr/>
        </p:nvSpPr>
        <p:spPr>
          <a:xfrm>
            <a:off x="2570087" y="6125593"/>
            <a:ext cx="1571347" cy="2499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65A5D825-D09B-462F-8952-99E7DE914024}"/>
              </a:ext>
            </a:extLst>
          </p:cNvPr>
          <p:cNvSpPr txBox="1"/>
          <p:nvPr/>
        </p:nvSpPr>
        <p:spPr>
          <a:xfrm>
            <a:off x="108630" y="1534641"/>
            <a:ext cx="3457852" cy="461665"/>
          </a:xfrm>
          <a:prstGeom prst="rect">
            <a:avLst/>
          </a:prstGeom>
          <a:noFill/>
        </p:spPr>
        <p:txBody>
          <a:bodyPr wrap="square" rtlCol="0">
            <a:spAutoFit/>
          </a:bodyPr>
          <a:lstStyle/>
          <a:p>
            <a:r>
              <a:rPr lang="en-GB" sz="24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homozygous derivate of </a:t>
            </a:r>
          </a:p>
        </p:txBody>
      </p:sp>
    </p:spTree>
    <p:extLst>
      <p:ext uri="{BB962C8B-B14F-4D97-AF65-F5344CB8AC3E}">
        <p14:creationId xmlns:p14="http://schemas.microsoft.com/office/powerpoint/2010/main" val="2708097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5777A77-6A7F-497C-AABB-C0276C4D66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71575"/>
            <a:ext cx="5686425" cy="5686425"/>
          </a:xfrm>
          <a:prstGeom prst="rect">
            <a:avLst/>
          </a:prstGeom>
        </p:spPr>
      </p:pic>
      <p:cxnSp>
        <p:nvCxnSpPr>
          <p:cNvPr id="38" name="Straight Arrow Connector 37">
            <a:extLst>
              <a:ext uri="{FF2B5EF4-FFF2-40B4-BE49-F238E27FC236}">
                <a16:creationId xmlns:a16="http://schemas.microsoft.com/office/drawing/2014/main" id="{220246BB-883E-490E-A0BE-2788C6D2EC96}"/>
              </a:ext>
            </a:extLst>
          </p:cNvPr>
          <p:cNvCxnSpPr>
            <a:cxnSpLocks/>
            <a:stCxn id="9" idx="7"/>
          </p:cNvCxnSpPr>
          <p:nvPr/>
        </p:nvCxnSpPr>
        <p:spPr>
          <a:xfrm flipV="1">
            <a:off x="5552477" y="1156567"/>
            <a:ext cx="5744965" cy="3911504"/>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4342D023-85ED-405F-B077-D0F0B1E6DDBA}"/>
              </a:ext>
            </a:extLst>
          </p:cNvPr>
          <p:cNvSpPr txBox="1"/>
          <p:nvPr/>
        </p:nvSpPr>
        <p:spPr>
          <a:xfrm>
            <a:off x="0" y="42863"/>
            <a:ext cx="6773468" cy="830997"/>
          </a:xfrm>
          <a:prstGeom prst="rect">
            <a:avLst/>
          </a:prstGeom>
          <a:solidFill>
            <a:srgbClr val="92D050"/>
          </a:solidFill>
          <a:effectLst>
            <a:outerShdw blurRad="50800" dist="38100" dir="2700000" algn="tl" rotWithShape="0">
              <a:prstClr val="black">
                <a:alpha val="40000"/>
              </a:prstClr>
            </a:outerShdw>
          </a:effectLst>
        </p:spPr>
        <p:txBody>
          <a:bodyPr wrap="square" rtlCol="0">
            <a:spAutoFit/>
          </a:bodyPr>
          <a:lstStyle/>
          <a:p>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Candidates</a:t>
            </a:r>
            <a:r>
              <a:rPr lang="en-GB" sz="2400" dirty="0">
                <a:latin typeface="Arial" panose="020B0604020202020204" pitchFamily="34" charset="0"/>
                <a:cs typeface="Arial" panose="020B0604020202020204" pitchFamily="34" charset="0"/>
              </a:rPr>
              <a:t> (</a:t>
            </a:r>
            <a:r>
              <a:rPr lang="en-GB" sz="2400" dirty="0">
                <a:solidFill>
                  <a:schemeClr val="bg1"/>
                </a:solidFill>
                <a:latin typeface="Arial" panose="020B0604020202020204" pitchFamily="34" charset="0"/>
                <a:cs typeface="Arial" panose="020B0604020202020204" pitchFamily="34" charset="0"/>
              </a:rPr>
              <a:t>S</a:t>
            </a:r>
            <a:r>
              <a:rPr lang="en-GB" sz="2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0</a:t>
            </a:r>
            <a:r>
              <a:rPr lang="en-GB" sz="2400" dirty="0">
                <a:latin typeface="Arial" panose="020B0604020202020204" pitchFamily="34" charset="0"/>
                <a:cs typeface="Arial" panose="020B0604020202020204" pitchFamily="34" charset="0"/>
              </a:rPr>
              <a:t>) are crossed with the Reference Population to create </a:t>
            </a:r>
            <a:r>
              <a:rPr lang="en-GB" sz="24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r>
              <a:rPr lang="en-GB" sz="2400" dirty="0">
                <a:latin typeface="Arial" panose="020B0604020202020204" pitchFamily="34" charset="0"/>
                <a:cs typeface="Arial" panose="020B0604020202020204" pitchFamily="34" charset="0"/>
              </a:rPr>
              <a:t> (next generation) .. </a:t>
            </a:r>
          </a:p>
        </p:txBody>
      </p:sp>
      <p:sp>
        <p:nvSpPr>
          <p:cNvPr id="37" name="Textfeld 36">
            <a:extLst>
              <a:ext uri="{FF2B5EF4-FFF2-40B4-BE49-F238E27FC236}">
                <a16:creationId xmlns:a16="http://schemas.microsoft.com/office/drawing/2014/main" id="{F6139352-7794-4CCD-A68E-CAD8E1F01B75}"/>
              </a:ext>
            </a:extLst>
          </p:cNvPr>
          <p:cNvSpPr txBox="1"/>
          <p:nvPr/>
        </p:nvSpPr>
        <p:spPr>
          <a:xfrm>
            <a:off x="6034086" y="595319"/>
            <a:ext cx="6076951" cy="738664"/>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b="1">
                <a:latin typeface="Arial" panose="020B0604020202020204" pitchFamily="34" charset="0"/>
                <a:cs typeface="Arial" panose="020B0604020202020204" pitchFamily="34" charset="0"/>
              </a:rPr>
              <a:t>♂ </a:t>
            </a:r>
            <a:r>
              <a:rPr lang="en-GB" sz="2400">
                <a:latin typeface="Arial" panose="020B0604020202020204" pitchFamily="34" charset="0"/>
                <a:cs typeface="Arial" panose="020B0604020202020204" pitchFamily="34" charset="0"/>
              </a:rPr>
              <a:t>Gametic array of Reference Population</a:t>
            </a:r>
          </a:p>
          <a:p>
            <a:r>
              <a:rPr lang="en-GB">
                <a:latin typeface="Arial" panose="020B0604020202020204" pitchFamily="34" charset="0"/>
                <a:cs typeface="Arial" panose="020B0604020202020204" pitchFamily="34" charset="0"/>
                <a:sym typeface="Wingdings" panose="05000000000000000000" pitchFamily="2" charset="2"/>
              </a:rPr>
              <a:t></a:t>
            </a:r>
            <a:endParaRPr lang="en-GB">
              <a:latin typeface="Arial" panose="020B0604020202020204" pitchFamily="34" charset="0"/>
              <a:cs typeface="Arial" panose="020B0604020202020204" pitchFamily="34" charset="0"/>
            </a:endParaRPr>
          </a:p>
        </p:txBody>
      </p:sp>
      <p:sp>
        <p:nvSpPr>
          <p:cNvPr id="4" name="Oval 3">
            <a:extLst>
              <a:ext uri="{FF2B5EF4-FFF2-40B4-BE49-F238E27FC236}">
                <a16:creationId xmlns:a16="http://schemas.microsoft.com/office/drawing/2014/main" id="{6A30B0FA-151B-4DFE-A111-9C7A3D9929A1}"/>
              </a:ext>
            </a:extLst>
          </p:cNvPr>
          <p:cNvSpPr/>
          <p:nvPr/>
        </p:nvSpPr>
        <p:spPr>
          <a:xfrm>
            <a:off x="4033838" y="3062288"/>
            <a:ext cx="1304925" cy="1257300"/>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5" name="Oval 4">
            <a:extLst>
              <a:ext uri="{FF2B5EF4-FFF2-40B4-BE49-F238E27FC236}">
                <a16:creationId xmlns:a16="http://schemas.microsoft.com/office/drawing/2014/main" id="{035C26EA-041C-465C-A247-317E2A904D9C}"/>
              </a:ext>
            </a:extLst>
          </p:cNvPr>
          <p:cNvSpPr/>
          <p:nvPr/>
        </p:nvSpPr>
        <p:spPr>
          <a:xfrm>
            <a:off x="2555080" y="2671763"/>
            <a:ext cx="576264" cy="571500"/>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6" name="Oval 5">
            <a:extLst>
              <a:ext uri="{FF2B5EF4-FFF2-40B4-BE49-F238E27FC236}">
                <a16:creationId xmlns:a16="http://schemas.microsoft.com/office/drawing/2014/main" id="{B09109E0-8FDA-4145-BDF6-A20353F774AC}"/>
              </a:ext>
            </a:extLst>
          </p:cNvPr>
          <p:cNvSpPr/>
          <p:nvPr/>
        </p:nvSpPr>
        <p:spPr>
          <a:xfrm>
            <a:off x="2631281" y="4676775"/>
            <a:ext cx="1750219" cy="1676400"/>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7" name="Oval 6">
            <a:extLst>
              <a:ext uri="{FF2B5EF4-FFF2-40B4-BE49-F238E27FC236}">
                <a16:creationId xmlns:a16="http://schemas.microsoft.com/office/drawing/2014/main" id="{F67793B7-C334-47C5-B6A4-D0D651C8E783}"/>
              </a:ext>
            </a:extLst>
          </p:cNvPr>
          <p:cNvSpPr/>
          <p:nvPr/>
        </p:nvSpPr>
        <p:spPr>
          <a:xfrm>
            <a:off x="-57154" y="4014793"/>
            <a:ext cx="742954" cy="766763"/>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8" name="Oval 7">
            <a:extLst>
              <a:ext uri="{FF2B5EF4-FFF2-40B4-BE49-F238E27FC236}">
                <a16:creationId xmlns:a16="http://schemas.microsoft.com/office/drawing/2014/main" id="{D96D6474-42C5-4E50-B945-E8EDE0542C4D}"/>
              </a:ext>
            </a:extLst>
          </p:cNvPr>
          <p:cNvSpPr/>
          <p:nvPr/>
        </p:nvSpPr>
        <p:spPr>
          <a:xfrm>
            <a:off x="3109912" y="2957512"/>
            <a:ext cx="1000126" cy="1019175"/>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9" name="Oval 8">
            <a:extLst>
              <a:ext uri="{FF2B5EF4-FFF2-40B4-BE49-F238E27FC236}">
                <a16:creationId xmlns:a16="http://schemas.microsoft.com/office/drawing/2014/main" id="{C36DEE95-348D-462C-A4DC-DEC8D94ACE62}"/>
              </a:ext>
            </a:extLst>
          </p:cNvPr>
          <p:cNvSpPr/>
          <p:nvPr/>
        </p:nvSpPr>
        <p:spPr>
          <a:xfrm>
            <a:off x="4438654" y="4883944"/>
            <a:ext cx="1304925" cy="1257300"/>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10" name="Oval 9">
            <a:extLst>
              <a:ext uri="{FF2B5EF4-FFF2-40B4-BE49-F238E27FC236}">
                <a16:creationId xmlns:a16="http://schemas.microsoft.com/office/drawing/2014/main" id="{6AD0955F-0307-4EA5-9A99-FFEFF4FF7E73}"/>
              </a:ext>
            </a:extLst>
          </p:cNvPr>
          <p:cNvSpPr/>
          <p:nvPr/>
        </p:nvSpPr>
        <p:spPr>
          <a:xfrm>
            <a:off x="2009775" y="3479006"/>
            <a:ext cx="1000126" cy="1019175"/>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29" name="TextBox 28">
            <a:extLst>
              <a:ext uri="{FF2B5EF4-FFF2-40B4-BE49-F238E27FC236}">
                <a16:creationId xmlns:a16="http://schemas.microsoft.com/office/drawing/2014/main" id="{E1C9D65E-9E0C-4120-8F32-6A7E863DFF14}"/>
              </a:ext>
            </a:extLst>
          </p:cNvPr>
          <p:cNvSpPr txBox="1"/>
          <p:nvPr/>
        </p:nvSpPr>
        <p:spPr>
          <a:xfrm>
            <a:off x="19059" y="4167197"/>
            <a:ext cx="678659" cy="461665"/>
          </a:xfrm>
          <a:prstGeom prst="rect">
            <a:avLst/>
          </a:prstGeom>
          <a:noFill/>
        </p:spPr>
        <p:txBody>
          <a:bodyPr wrap="square" rtlCol="0">
            <a:spAutoFit/>
          </a:bodyPr>
          <a:lstStyle/>
          <a:p>
            <a:r>
              <a:rPr lang="en-GB" sz="24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sp>
        <p:nvSpPr>
          <p:cNvPr id="30" name="TextBox 29">
            <a:extLst>
              <a:ext uri="{FF2B5EF4-FFF2-40B4-BE49-F238E27FC236}">
                <a16:creationId xmlns:a16="http://schemas.microsoft.com/office/drawing/2014/main" id="{944E9461-BB0F-4031-A13E-D21DE7E45428}"/>
              </a:ext>
            </a:extLst>
          </p:cNvPr>
          <p:cNvSpPr txBox="1"/>
          <p:nvPr/>
        </p:nvSpPr>
        <p:spPr>
          <a:xfrm>
            <a:off x="2239879" y="3735068"/>
            <a:ext cx="678659" cy="461665"/>
          </a:xfrm>
          <a:prstGeom prst="rect">
            <a:avLst/>
          </a:prstGeom>
          <a:noFill/>
        </p:spPr>
        <p:txBody>
          <a:bodyPr wrap="square" rtlCol="0">
            <a:spAutoFit/>
          </a:bodyPr>
          <a:lstStyle/>
          <a:p>
            <a:r>
              <a:rPr lang="en-GB" sz="24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sp>
        <p:nvSpPr>
          <p:cNvPr id="31" name="TextBox 30">
            <a:extLst>
              <a:ext uri="{FF2B5EF4-FFF2-40B4-BE49-F238E27FC236}">
                <a16:creationId xmlns:a16="http://schemas.microsoft.com/office/drawing/2014/main" id="{83F5CB4A-9EDB-4D69-BA8B-6C719ABE71FF}"/>
              </a:ext>
            </a:extLst>
          </p:cNvPr>
          <p:cNvSpPr txBox="1"/>
          <p:nvPr/>
        </p:nvSpPr>
        <p:spPr>
          <a:xfrm>
            <a:off x="3249509" y="3236266"/>
            <a:ext cx="678659" cy="461665"/>
          </a:xfrm>
          <a:prstGeom prst="rect">
            <a:avLst/>
          </a:prstGeom>
          <a:noFill/>
        </p:spPr>
        <p:txBody>
          <a:bodyPr wrap="square" rtlCol="0">
            <a:spAutoFit/>
          </a:bodyPr>
          <a:lstStyle/>
          <a:p>
            <a:r>
              <a:rPr lang="en-GB" sz="24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sp>
        <p:nvSpPr>
          <p:cNvPr id="32" name="TextBox 31">
            <a:extLst>
              <a:ext uri="{FF2B5EF4-FFF2-40B4-BE49-F238E27FC236}">
                <a16:creationId xmlns:a16="http://schemas.microsoft.com/office/drawing/2014/main" id="{268E62FF-DAB2-4BE8-9998-256D42EA30F1}"/>
              </a:ext>
            </a:extLst>
          </p:cNvPr>
          <p:cNvSpPr txBox="1"/>
          <p:nvPr/>
        </p:nvSpPr>
        <p:spPr>
          <a:xfrm>
            <a:off x="4396053" y="3575722"/>
            <a:ext cx="678659" cy="461665"/>
          </a:xfrm>
          <a:prstGeom prst="rect">
            <a:avLst/>
          </a:prstGeom>
          <a:noFill/>
        </p:spPr>
        <p:txBody>
          <a:bodyPr wrap="square" rtlCol="0">
            <a:spAutoFit/>
          </a:bodyPr>
          <a:lstStyle/>
          <a:p>
            <a:r>
              <a:rPr lang="en-GB" sz="24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sp>
        <p:nvSpPr>
          <p:cNvPr id="33" name="TextBox 32">
            <a:extLst>
              <a:ext uri="{FF2B5EF4-FFF2-40B4-BE49-F238E27FC236}">
                <a16:creationId xmlns:a16="http://schemas.microsoft.com/office/drawing/2014/main" id="{F5EFB06C-A732-41C8-9366-3AD4C79F2257}"/>
              </a:ext>
            </a:extLst>
          </p:cNvPr>
          <p:cNvSpPr txBox="1"/>
          <p:nvPr/>
        </p:nvSpPr>
        <p:spPr>
          <a:xfrm>
            <a:off x="4909851" y="5259799"/>
            <a:ext cx="678659" cy="461665"/>
          </a:xfrm>
          <a:prstGeom prst="rect">
            <a:avLst/>
          </a:prstGeom>
          <a:noFill/>
        </p:spPr>
        <p:txBody>
          <a:bodyPr wrap="square" rtlCol="0">
            <a:spAutoFit/>
          </a:bodyPr>
          <a:lstStyle/>
          <a:p>
            <a:r>
              <a:rPr lang="en-GB" sz="24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sp>
        <p:nvSpPr>
          <p:cNvPr id="34" name="TextBox 33">
            <a:extLst>
              <a:ext uri="{FF2B5EF4-FFF2-40B4-BE49-F238E27FC236}">
                <a16:creationId xmlns:a16="http://schemas.microsoft.com/office/drawing/2014/main" id="{9B833FA5-1B6D-48B6-B892-5619AA997E2F}"/>
              </a:ext>
            </a:extLst>
          </p:cNvPr>
          <p:cNvSpPr txBox="1"/>
          <p:nvPr/>
        </p:nvSpPr>
        <p:spPr>
          <a:xfrm>
            <a:off x="3221077" y="5281761"/>
            <a:ext cx="678659" cy="461665"/>
          </a:xfrm>
          <a:prstGeom prst="rect">
            <a:avLst/>
          </a:prstGeom>
          <a:noFill/>
        </p:spPr>
        <p:txBody>
          <a:bodyPr wrap="square" rtlCol="0">
            <a:spAutoFit/>
          </a:bodyPr>
          <a:lstStyle/>
          <a:p>
            <a:r>
              <a:rPr lang="en-GB" sz="24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sp>
        <p:nvSpPr>
          <p:cNvPr id="35" name="TextBox 34">
            <a:extLst>
              <a:ext uri="{FF2B5EF4-FFF2-40B4-BE49-F238E27FC236}">
                <a16:creationId xmlns:a16="http://schemas.microsoft.com/office/drawing/2014/main" id="{EAF50C31-1BF3-4D27-B9F0-F407CF5144B3}"/>
              </a:ext>
            </a:extLst>
          </p:cNvPr>
          <p:cNvSpPr txBox="1"/>
          <p:nvPr/>
        </p:nvSpPr>
        <p:spPr>
          <a:xfrm>
            <a:off x="2562817" y="2731496"/>
            <a:ext cx="678659" cy="461665"/>
          </a:xfrm>
          <a:prstGeom prst="rect">
            <a:avLst/>
          </a:prstGeom>
          <a:noFill/>
        </p:spPr>
        <p:txBody>
          <a:bodyPr wrap="square" rtlCol="0">
            <a:spAutoFit/>
          </a:bodyPr>
          <a:lstStyle/>
          <a:p>
            <a:r>
              <a:rPr lang="en-GB" sz="24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cxnSp>
        <p:nvCxnSpPr>
          <p:cNvPr id="42" name="Straight Arrow Connector 41">
            <a:extLst>
              <a:ext uri="{FF2B5EF4-FFF2-40B4-BE49-F238E27FC236}">
                <a16:creationId xmlns:a16="http://schemas.microsoft.com/office/drawing/2014/main" id="{4FCD5C6D-501B-475D-B90A-6E8A4AE8E59E}"/>
              </a:ext>
            </a:extLst>
          </p:cNvPr>
          <p:cNvCxnSpPr>
            <a:cxnSpLocks/>
          </p:cNvCxnSpPr>
          <p:nvPr/>
        </p:nvCxnSpPr>
        <p:spPr>
          <a:xfrm flipV="1">
            <a:off x="4453677" y="1160950"/>
            <a:ext cx="5539146" cy="2558289"/>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0B55B654-176D-492E-8754-7B4DC5A9D5DD}"/>
              </a:ext>
            </a:extLst>
          </p:cNvPr>
          <p:cNvCxnSpPr>
            <a:cxnSpLocks/>
            <a:stCxn id="6" idx="6"/>
          </p:cNvCxnSpPr>
          <p:nvPr/>
        </p:nvCxnSpPr>
        <p:spPr>
          <a:xfrm flipV="1">
            <a:off x="4381500" y="1194351"/>
            <a:ext cx="6484022" cy="4320624"/>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D7C465AD-A390-4191-89FB-427AF62DD146}"/>
              </a:ext>
            </a:extLst>
          </p:cNvPr>
          <p:cNvCxnSpPr>
            <a:cxnSpLocks/>
            <a:stCxn id="10" idx="6"/>
          </p:cNvCxnSpPr>
          <p:nvPr/>
        </p:nvCxnSpPr>
        <p:spPr>
          <a:xfrm flipV="1">
            <a:off x="3009901" y="1118880"/>
            <a:ext cx="6773468" cy="2869714"/>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DAFD1EF4-A3EB-4F4B-AB23-83639C7B21D5}"/>
              </a:ext>
            </a:extLst>
          </p:cNvPr>
          <p:cNvCxnSpPr>
            <a:cxnSpLocks/>
            <a:stCxn id="29" idx="3"/>
          </p:cNvCxnSpPr>
          <p:nvPr/>
        </p:nvCxnSpPr>
        <p:spPr>
          <a:xfrm flipV="1">
            <a:off x="697718" y="1194351"/>
            <a:ext cx="7786323" cy="3203679"/>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A1749E76-81FF-44F4-B52A-21175360A1E6}"/>
              </a:ext>
            </a:extLst>
          </p:cNvPr>
          <p:cNvCxnSpPr>
            <a:cxnSpLocks/>
          </p:cNvCxnSpPr>
          <p:nvPr/>
        </p:nvCxnSpPr>
        <p:spPr>
          <a:xfrm flipV="1">
            <a:off x="4067959" y="1194352"/>
            <a:ext cx="4820942" cy="2034770"/>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3" name="Textfeld 5">
            <a:extLst>
              <a:ext uri="{FF2B5EF4-FFF2-40B4-BE49-F238E27FC236}">
                <a16:creationId xmlns:a16="http://schemas.microsoft.com/office/drawing/2014/main" id="{C1096A0E-E7E1-479C-8502-27C8A60F4037}"/>
              </a:ext>
            </a:extLst>
          </p:cNvPr>
          <p:cNvSpPr txBox="1"/>
          <p:nvPr/>
        </p:nvSpPr>
        <p:spPr>
          <a:xfrm>
            <a:off x="71008" y="6355946"/>
            <a:ext cx="626710"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35</a:t>
            </a:fld>
            <a:endParaRPr lang="en-GB" sz="2400">
              <a:latin typeface="Arial" panose="020B0604020202020204" pitchFamily="34" charset="0"/>
              <a:cs typeface="Arial" panose="020B0604020202020204" pitchFamily="34" charset="0"/>
            </a:endParaRPr>
          </a:p>
        </p:txBody>
      </p:sp>
      <p:grpSp>
        <p:nvGrpSpPr>
          <p:cNvPr id="47" name="Gruppieren 46">
            <a:extLst>
              <a:ext uri="{FF2B5EF4-FFF2-40B4-BE49-F238E27FC236}">
                <a16:creationId xmlns:a16="http://schemas.microsoft.com/office/drawing/2014/main" id="{48364646-7136-4275-AAE3-A7CFE13393AF}"/>
              </a:ext>
            </a:extLst>
          </p:cNvPr>
          <p:cNvGrpSpPr/>
          <p:nvPr/>
        </p:nvGrpSpPr>
        <p:grpSpPr>
          <a:xfrm>
            <a:off x="8812695" y="1685925"/>
            <a:ext cx="678659" cy="571500"/>
            <a:chOff x="8809434" y="2662234"/>
            <a:chExt cx="678659" cy="571500"/>
          </a:xfrm>
        </p:grpSpPr>
        <p:sp>
          <p:nvSpPr>
            <p:cNvPr id="49" name="Oval 13">
              <a:extLst>
                <a:ext uri="{FF2B5EF4-FFF2-40B4-BE49-F238E27FC236}">
                  <a16:creationId xmlns:a16="http://schemas.microsoft.com/office/drawing/2014/main" id="{36866754-BE4E-49C3-88AE-25B1CADA7B1A}"/>
                </a:ext>
              </a:extLst>
            </p:cNvPr>
            <p:cNvSpPr/>
            <p:nvPr/>
          </p:nvSpPr>
          <p:spPr>
            <a:xfrm>
              <a:off x="8832059" y="2662234"/>
              <a:ext cx="576264" cy="571500"/>
            </a:xfrm>
            <a:prstGeom prst="ellipse">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sp>
          <p:nvSpPr>
            <p:cNvPr id="50" name="TextBox 20">
              <a:extLst>
                <a:ext uri="{FF2B5EF4-FFF2-40B4-BE49-F238E27FC236}">
                  <a16:creationId xmlns:a16="http://schemas.microsoft.com/office/drawing/2014/main" id="{DE3D5D65-A41C-48E9-BF36-9DBBF02212A1}"/>
                </a:ext>
              </a:extLst>
            </p:cNvPr>
            <p:cNvSpPr txBox="1"/>
            <p:nvPr/>
          </p:nvSpPr>
          <p:spPr>
            <a:xfrm>
              <a:off x="8809434" y="2717150"/>
              <a:ext cx="678659" cy="461665"/>
            </a:xfrm>
            <a:prstGeom prst="rect">
              <a:avLst/>
            </a:prstGeom>
            <a:noFill/>
          </p:spPr>
          <p:txBody>
            <a:bodyPr wrap="square" rtlCol="0">
              <a:spAutoFit/>
            </a:bodyPr>
            <a:lstStyle/>
            <a:p>
              <a:r>
                <a:rPr lang="en-GB" sz="240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grpSp>
      <p:cxnSp>
        <p:nvCxnSpPr>
          <p:cNvPr id="44" name="Gerade Verbindung mit Pfeil 43">
            <a:extLst>
              <a:ext uri="{FF2B5EF4-FFF2-40B4-BE49-F238E27FC236}">
                <a16:creationId xmlns:a16="http://schemas.microsoft.com/office/drawing/2014/main" id="{F060D083-D4E4-4DC9-A32E-3C0994489987}"/>
              </a:ext>
            </a:extLst>
          </p:cNvPr>
          <p:cNvCxnSpPr>
            <a:cxnSpLocks/>
            <a:endCxn id="49" idx="0"/>
          </p:cNvCxnSpPr>
          <p:nvPr/>
        </p:nvCxnSpPr>
        <p:spPr>
          <a:xfrm>
            <a:off x="8888901" y="1194351"/>
            <a:ext cx="234551" cy="491574"/>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7" name="Gerade Verbindung mit Pfeil 66">
            <a:extLst>
              <a:ext uri="{FF2B5EF4-FFF2-40B4-BE49-F238E27FC236}">
                <a16:creationId xmlns:a16="http://schemas.microsoft.com/office/drawing/2014/main" id="{03006F18-3D79-4A03-977A-2113D4B248F9}"/>
              </a:ext>
            </a:extLst>
          </p:cNvPr>
          <p:cNvCxnSpPr>
            <a:cxnSpLocks/>
          </p:cNvCxnSpPr>
          <p:nvPr/>
        </p:nvCxnSpPr>
        <p:spPr>
          <a:xfrm flipV="1">
            <a:off x="3074437" y="1145907"/>
            <a:ext cx="3853543" cy="1676603"/>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97" name="Gruppieren 96">
            <a:extLst>
              <a:ext uri="{FF2B5EF4-FFF2-40B4-BE49-F238E27FC236}">
                <a16:creationId xmlns:a16="http://schemas.microsoft.com/office/drawing/2014/main" id="{E131A198-448B-4DF0-A409-1F38B8E64DD7}"/>
              </a:ext>
            </a:extLst>
          </p:cNvPr>
          <p:cNvGrpSpPr/>
          <p:nvPr/>
        </p:nvGrpSpPr>
        <p:grpSpPr>
          <a:xfrm>
            <a:off x="6682671" y="1674632"/>
            <a:ext cx="678659" cy="571500"/>
            <a:chOff x="8809434" y="2662234"/>
            <a:chExt cx="678659" cy="571500"/>
          </a:xfrm>
        </p:grpSpPr>
        <p:sp>
          <p:nvSpPr>
            <p:cNvPr id="98" name="Oval 13">
              <a:extLst>
                <a:ext uri="{FF2B5EF4-FFF2-40B4-BE49-F238E27FC236}">
                  <a16:creationId xmlns:a16="http://schemas.microsoft.com/office/drawing/2014/main" id="{F219C1B6-256C-4BD9-BF62-D4C39C1A8E0F}"/>
                </a:ext>
              </a:extLst>
            </p:cNvPr>
            <p:cNvSpPr/>
            <p:nvPr/>
          </p:nvSpPr>
          <p:spPr>
            <a:xfrm>
              <a:off x="8832059" y="2662234"/>
              <a:ext cx="576264" cy="571500"/>
            </a:xfrm>
            <a:prstGeom prst="ellipse">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sp>
          <p:nvSpPr>
            <p:cNvPr id="99" name="TextBox 20">
              <a:extLst>
                <a:ext uri="{FF2B5EF4-FFF2-40B4-BE49-F238E27FC236}">
                  <a16:creationId xmlns:a16="http://schemas.microsoft.com/office/drawing/2014/main" id="{BE50A564-FA68-49E6-87CF-A6A8AC50815B}"/>
                </a:ext>
              </a:extLst>
            </p:cNvPr>
            <p:cNvSpPr txBox="1"/>
            <p:nvPr/>
          </p:nvSpPr>
          <p:spPr>
            <a:xfrm>
              <a:off x="8809434" y="2717150"/>
              <a:ext cx="678659" cy="461665"/>
            </a:xfrm>
            <a:prstGeom prst="rect">
              <a:avLst/>
            </a:prstGeom>
            <a:noFill/>
          </p:spPr>
          <p:txBody>
            <a:bodyPr wrap="square" rtlCol="0">
              <a:spAutoFit/>
            </a:bodyPr>
            <a:lstStyle/>
            <a:p>
              <a:r>
                <a:rPr lang="en-GB" sz="240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grpSp>
      <p:cxnSp>
        <p:nvCxnSpPr>
          <p:cNvPr id="100" name="Gerade Verbindung mit Pfeil 99">
            <a:extLst>
              <a:ext uri="{FF2B5EF4-FFF2-40B4-BE49-F238E27FC236}">
                <a16:creationId xmlns:a16="http://schemas.microsoft.com/office/drawing/2014/main" id="{4A7EBC3B-FB5A-4182-8F68-1AD10F868B75}"/>
              </a:ext>
            </a:extLst>
          </p:cNvPr>
          <p:cNvCxnSpPr>
            <a:cxnSpLocks/>
            <a:endCxn id="98" idx="0"/>
          </p:cNvCxnSpPr>
          <p:nvPr/>
        </p:nvCxnSpPr>
        <p:spPr>
          <a:xfrm>
            <a:off x="6927980" y="1145906"/>
            <a:ext cx="65448" cy="528726"/>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07" name="Gruppieren 106">
            <a:extLst>
              <a:ext uri="{FF2B5EF4-FFF2-40B4-BE49-F238E27FC236}">
                <a16:creationId xmlns:a16="http://schemas.microsoft.com/office/drawing/2014/main" id="{87253897-FB5A-47DA-A8A5-8FD5154F6F3A}"/>
              </a:ext>
            </a:extLst>
          </p:cNvPr>
          <p:cNvGrpSpPr/>
          <p:nvPr/>
        </p:nvGrpSpPr>
        <p:grpSpPr>
          <a:xfrm>
            <a:off x="9568741" y="1691645"/>
            <a:ext cx="678659" cy="571500"/>
            <a:chOff x="8809434" y="2662234"/>
            <a:chExt cx="678659" cy="571500"/>
          </a:xfrm>
        </p:grpSpPr>
        <p:sp>
          <p:nvSpPr>
            <p:cNvPr id="108" name="Oval 13">
              <a:extLst>
                <a:ext uri="{FF2B5EF4-FFF2-40B4-BE49-F238E27FC236}">
                  <a16:creationId xmlns:a16="http://schemas.microsoft.com/office/drawing/2014/main" id="{70FB6A97-D235-4E07-AEDE-A289AB31CE26}"/>
                </a:ext>
              </a:extLst>
            </p:cNvPr>
            <p:cNvSpPr/>
            <p:nvPr/>
          </p:nvSpPr>
          <p:spPr>
            <a:xfrm>
              <a:off x="8832059" y="2662234"/>
              <a:ext cx="576264" cy="571500"/>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sp>
          <p:nvSpPr>
            <p:cNvPr id="109" name="TextBox 20">
              <a:extLst>
                <a:ext uri="{FF2B5EF4-FFF2-40B4-BE49-F238E27FC236}">
                  <a16:creationId xmlns:a16="http://schemas.microsoft.com/office/drawing/2014/main" id="{1B93F3C6-9CD1-49FB-97AB-7213EE6A5CA7}"/>
                </a:ext>
              </a:extLst>
            </p:cNvPr>
            <p:cNvSpPr txBox="1"/>
            <p:nvPr/>
          </p:nvSpPr>
          <p:spPr>
            <a:xfrm>
              <a:off x="8809434" y="2717150"/>
              <a:ext cx="678659" cy="461665"/>
            </a:xfrm>
            <a:prstGeom prst="rect">
              <a:avLst/>
            </a:prstGeom>
            <a:noFill/>
          </p:spPr>
          <p:txBody>
            <a:bodyPr wrap="square" rtlCol="0">
              <a:spAutoFit/>
            </a:bodyPr>
            <a:lstStyle/>
            <a:p>
              <a:r>
                <a:rPr lang="en-GB" sz="240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grpSp>
      <p:cxnSp>
        <p:nvCxnSpPr>
          <p:cNvPr id="110" name="Gerade Verbindung mit Pfeil 109">
            <a:extLst>
              <a:ext uri="{FF2B5EF4-FFF2-40B4-BE49-F238E27FC236}">
                <a16:creationId xmlns:a16="http://schemas.microsoft.com/office/drawing/2014/main" id="{63276BA4-1CB4-4E9E-ACB5-699B57762B4E}"/>
              </a:ext>
            </a:extLst>
          </p:cNvPr>
          <p:cNvCxnSpPr>
            <a:cxnSpLocks/>
            <a:endCxn id="108" idx="0"/>
          </p:cNvCxnSpPr>
          <p:nvPr/>
        </p:nvCxnSpPr>
        <p:spPr>
          <a:xfrm>
            <a:off x="9800621" y="1129829"/>
            <a:ext cx="78877" cy="561816"/>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18" name="Gruppieren 117">
            <a:extLst>
              <a:ext uri="{FF2B5EF4-FFF2-40B4-BE49-F238E27FC236}">
                <a16:creationId xmlns:a16="http://schemas.microsoft.com/office/drawing/2014/main" id="{AA1420E0-C087-4FEB-9B6C-449455B1A4EA}"/>
              </a:ext>
            </a:extLst>
          </p:cNvPr>
          <p:cNvGrpSpPr/>
          <p:nvPr/>
        </p:nvGrpSpPr>
        <p:grpSpPr>
          <a:xfrm>
            <a:off x="10651662" y="1691156"/>
            <a:ext cx="678659" cy="571500"/>
            <a:chOff x="8809434" y="2662234"/>
            <a:chExt cx="678659" cy="571500"/>
          </a:xfrm>
        </p:grpSpPr>
        <p:sp>
          <p:nvSpPr>
            <p:cNvPr id="119" name="Oval 13">
              <a:extLst>
                <a:ext uri="{FF2B5EF4-FFF2-40B4-BE49-F238E27FC236}">
                  <a16:creationId xmlns:a16="http://schemas.microsoft.com/office/drawing/2014/main" id="{40879988-C0EA-43EE-8DF8-85B37C849630}"/>
                </a:ext>
              </a:extLst>
            </p:cNvPr>
            <p:cNvSpPr/>
            <p:nvPr/>
          </p:nvSpPr>
          <p:spPr>
            <a:xfrm>
              <a:off x="8832059" y="2662234"/>
              <a:ext cx="576264" cy="571500"/>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sp>
          <p:nvSpPr>
            <p:cNvPr id="120" name="TextBox 20">
              <a:extLst>
                <a:ext uri="{FF2B5EF4-FFF2-40B4-BE49-F238E27FC236}">
                  <a16:creationId xmlns:a16="http://schemas.microsoft.com/office/drawing/2014/main" id="{19FE0652-5F27-4DEC-90E9-CF2CA092B264}"/>
                </a:ext>
              </a:extLst>
            </p:cNvPr>
            <p:cNvSpPr txBox="1"/>
            <p:nvPr/>
          </p:nvSpPr>
          <p:spPr>
            <a:xfrm>
              <a:off x="8809434" y="2717150"/>
              <a:ext cx="678659" cy="461665"/>
            </a:xfrm>
            <a:prstGeom prst="rect">
              <a:avLst/>
            </a:prstGeom>
            <a:noFill/>
          </p:spPr>
          <p:txBody>
            <a:bodyPr wrap="square" rtlCol="0">
              <a:spAutoFit/>
            </a:bodyPr>
            <a:lstStyle/>
            <a:p>
              <a:r>
                <a:rPr lang="en-GB" sz="240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grpSp>
      <p:cxnSp>
        <p:nvCxnSpPr>
          <p:cNvPr id="121" name="Gerade Verbindung mit Pfeil 120">
            <a:extLst>
              <a:ext uri="{FF2B5EF4-FFF2-40B4-BE49-F238E27FC236}">
                <a16:creationId xmlns:a16="http://schemas.microsoft.com/office/drawing/2014/main" id="{EACCAF0D-A6EA-4710-816E-D8501D7FB54C}"/>
              </a:ext>
            </a:extLst>
          </p:cNvPr>
          <p:cNvCxnSpPr>
            <a:cxnSpLocks/>
            <a:endCxn id="119" idx="0"/>
          </p:cNvCxnSpPr>
          <p:nvPr/>
        </p:nvCxnSpPr>
        <p:spPr>
          <a:xfrm>
            <a:off x="10912413" y="1145906"/>
            <a:ext cx="50006" cy="545250"/>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29" name="Gruppieren 128">
            <a:extLst>
              <a:ext uri="{FF2B5EF4-FFF2-40B4-BE49-F238E27FC236}">
                <a16:creationId xmlns:a16="http://schemas.microsoft.com/office/drawing/2014/main" id="{A3ABD2B4-A5ED-4A41-A9E8-8B7F628BC92C}"/>
              </a:ext>
            </a:extLst>
          </p:cNvPr>
          <p:cNvGrpSpPr/>
          <p:nvPr/>
        </p:nvGrpSpPr>
        <p:grpSpPr>
          <a:xfrm>
            <a:off x="8047976" y="1681778"/>
            <a:ext cx="678659" cy="571500"/>
            <a:chOff x="8809434" y="2662234"/>
            <a:chExt cx="678659" cy="571500"/>
          </a:xfrm>
        </p:grpSpPr>
        <p:sp>
          <p:nvSpPr>
            <p:cNvPr id="130" name="Oval 13">
              <a:extLst>
                <a:ext uri="{FF2B5EF4-FFF2-40B4-BE49-F238E27FC236}">
                  <a16:creationId xmlns:a16="http://schemas.microsoft.com/office/drawing/2014/main" id="{4CEDD045-444C-445F-8CE9-3D68C72B9FB2}"/>
                </a:ext>
              </a:extLst>
            </p:cNvPr>
            <p:cNvSpPr/>
            <p:nvPr/>
          </p:nvSpPr>
          <p:spPr>
            <a:xfrm>
              <a:off x="8832059" y="2662234"/>
              <a:ext cx="576264" cy="571500"/>
            </a:xfrm>
            <a:prstGeom prst="ellipse">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sp>
          <p:nvSpPr>
            <p:cNvPr id="131" name="TextBox 20">
              <a:extLst>
                <a:ext uri="{FF2B5EF4-FFF2-40B4-BE49-F238E27FC236}">
                  <a16:creationId xmlns:a16="http://schemas.microsoft.com/office/drawing/2014/main" id="{AA23536A-4810-4BD8-A594-0C609C30A0DA}"/>
                </a:ext>
              </a:extLst>
            </p:cNvPr>
            <p:cNvSpPr txBox="1"/>
            <p:nvPr/>
          </p:nvSpPr>
          <p:spPr>
            <a:xfrm>
              <a:off x="8809434" y="2717150"/>
              <a:ext cx="678659" cy="461665"/>
            </a:xfrm>
            <a:prstGeom prst="rect">
              <a:avLst/>
            </a:prstGeom>
            <a:noFill/>
          </p:spPr>
          <p:txBody>
            <a:bodyPr wrap="square" rtlCol="0">
              <a:spAutoFit/>
            </a:bodyPr>
            <a:lstStyle/>
            <a:p>
              <a:r>
                <a:rPr lang="en-GB" sz="240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grpSp>
      <p:cxnSp>
        <p:nvCxnSpPr>
          <p:cNvPr id="132" name="Gerade Verbindung mit Pfeil 131">
            <a:extLst>
              <a:ext uri="{FF2B5EF4-FFF2-40B4-BE49-F238E27FC236}">
                <a16:creationId xmlns:a16="http://schemas.microsoft.com/office/drawing/2014/main" id="{C55B85FF-CEC6-4E55-912E-24077C721215}"/>
              </a:ext>
            </a:extLst>
          </p:cNvPr>
          <p:cNvCxnSpPr>
            <a:cxnSpLocks/>
            <a:endCxn id="130" idx="0"/>
          </p:cNvCxnSpPr>
          <p:nvPr/>
        </p:nvCxnSpPr>
        <p:spPr>
          <a:xfrm flipH="1">
            <a:off x="8358733" y="1160393"/>
            <a:ext cx="125308" cy="521385"/>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40" name="Gruppieren 139">
            <a:extLst>
              <a:ext uri="{FF2B5EF4-FFF2-40B4-BE49-F238E27FC236}">
                <a16:creationId xmlns:a16="http://schemas.microsoft.com/office/drawing/2014/main" id="{91C1FF0B-FD15-4961-A044-1546481E4959}"/>
              </a:ext>
            </a:extLst>
          </p:cNvPr>
          <p:cNvGrpSpPr/>
          <p:nvPr/>
        </p:nvGrpSpPr>
        <p:grpSpPr>
          <a:xfrm>
            <a:off x="9739312" y="1688378"/>
            <a:ext cx="678659" cy="571500"/>
            <a:chOff x="8809434" y="2662234"/>
            <a:chExt cx="678659" cy="571500"/>
          </a:xfrm>
        </p:grpSpPr>
        <p:sp>
          <p:nvSpPr>
            <p:cNvPr id="141" name="Oval 13">
              <a:extLst>
                <a:ext uri="{FF2B5EF4-FFF2-40B4-BE49-F238E27FC236}">
                  <a16:creationId xmlns:a16="http://schemas.microsoft.com/office/drawing/2014/main" id="{481134D3-4971-4D1A-B7A2-214E6B781B58}"/>
                </a:ext>
              </a:extLst>
            </p:cNvPr>
            <p:cNvSpPr/>
            <p:nvPr/>
          </p:nvSpPr>
          <p:spPr>
            <a:xfrm>
              <a:off x="8832059" y="2662234"/>
              <a:ext cx="576264" cy="571500"/>
            </a:xfrm>
            <a:prstGeom prst="ellipse">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sp>
          <p:nvSpPr>
            <p:cNvPr id="142" name="TextBox 20">
              <a:extLst>
                <a:ext uri="{FF2B5EF4-FFF2-40B4-BE49-F238E27FC236}">
                  <a16:creationId xmlns:a16="http://schemas.microsoft.com/office/drawing/2014/main" id="{04C76E06-9EEC-4934-AFA5-DADF8D63EE38}"/>
                </a:ext>
              </a:extLst>
            </p:cNvPr>
            <p:cNvSpPr txBox="1"/>
            <p:nvPr/>
          </p:nvSpPr>
          <p:spPr>
            <a:xfrm>
              <a:off x="8809434" y="2717150"/>
              <a:ext cx="678659" cy="461665"/>
            </a:xfrm>
            <a:prstGeom prst="rect">
              <a:avLst/>
            </a:prstGeom>
            <a:noFill/>
          </p:spPr>
          <p:txBody>
            <a:bodyPr wrap="square" rtlCol="0">
              <a:spAutoFit/>
            </a:bodyPr>
            <a:lstStyle/>
            <a:p>
              <a:r>
                <a:rPr lang="en-GB" sz="240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grpSp>
      <p:cxnSp>
        <p:nvCxnSpPr>
          <p:cNvPr id="143" name="Gerade Verbindung mit Pfeil 142">
            <a:extLst>
              <a:ext uri="{FF2B5EF4-FFF2-40B4-BE49-F238E27FC236}">
                <a16:creationId xmlns:a16="http://schemas.microsoft.com/office/drawing/2014/main" id="{9ADB2B92-31C6-4026-938D-22E3D99D3CDC}"/>
              </a:ext>
            </a:extLst>
          </p:cNvPr>
          <p:cNvCxnSpPr>
            <a:cxnSpLocks/>
            <a:endCxn id="141" idx="0"/>
          </p:cNvCxnSpPr>
          <p:nvPr/>
        </p:nvCxnSpPr>
        <p:spPr>
          <a:xfrm>
            <a:off x="9944687" y="1171575"/>
            <a:ext cx="105382" cy="516803"/>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51" name="Gruppieren 150">
            <a:extLst>
              <a:ext uri="{FF2B5EF4-FFF2-40B4-BE49-F238E27FC236}">
                <a16:creationId xmlns:a16="http://schemas.microsoft.com/office/drawing/2014/main" id="{3DDAEA20-7EF2-43DC-B31E-4889634D3614}"/>
              </a:ext>
            </a:extLst>
          </p:cNvPr>
          <p:cNvGrpSpPr/>
          <p:nvPr/>
        </p:nvGrpSpPr>
        <p:grpSpPr>
          <a:xfrm>
            <a:off x="11106058" y="1680110"/>
            <a:ext cx="678659" cy="571500"/>
            <a:chOff x="8809434" y="2662234"/>
            <a:chExt cx="678659" cy="571500"/>
          </a:xfrm>
        </p:grpSpPr>
        <p:sp>
          <p:nvSpPr>
            <p:cNvPr id="152" name="Oval 13">
              <a:extLst>
                <a:ext uri="{FF2B5EF4-FFF2-40B4-BE49-F238E27FC236}">
                  <a16:creationId xmlns:a16="http://schemas.microsoft.com/office/drawing/2014/main" id="{2C3DF873-FB1D-4E3E-AA18-78F77324CDDE}"/>
                </a:ext>
              </a:extLst>
            </p:cNvPr>
            <p:cNvSpPr/>
            <p:nvPr/>
          </p:nvSpPr>
          <p:spPr>
            <a:xfrm>
              <a:off x="8832059" y="2662234"/>
              <a:ext cx="576264" cy="571500"/>
            </a:xfrm>
            <a:prstGeom prst="ellipse">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sp>
          <p:nvSpPr>
            <p:cNvPr id="153" name="TextBox 20">
              <a:extLst>
                <a:ext uri="{FF2B5EF4-FFF2-40B4-BE49-F238E27FC236}">
                  <a16:creationId xmlns:a16="http://schemas.microsoft.com/office/drawing/2014/main" id="{F30B8DFB-05DD-40CD-ABB4-F881C185AC6B}"/>
                </a:ext>
              </a:extLst>
            </p:cNvPr>
            <p:cNvSpPr txBox="1"/>
            <p:nvPr/>
          </p:nvSpPr>
          <p:spPr>
            <a:xfrm>
              <a:off x="8809434" y="2717150"/>
              <a:ext cx="678659" cy="461665"/>
            </a:xfrm>
            <a:prstGeom prst="rect">
              <a:avLst/>
            </a:prstGeom>
            <a:noFill/>
          </p:spPr>
          <p:txBody>
            <a:bodyPr wrap="square" rtlCol="0">
              <a:spAutoFit/>
            </a:bodyPr>
            <a:lstStyle/>
            <a:p>
              <a:r>
                <a:rPr lang="en-GB" sz="240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grpSp>
      <p:cxnSp>
        <p:nvCxnSpPr>
          <p:cNvPr id="154" name="Gerade Verbindung mit Pfeil 153">
            <a:extLst>
              <a:ext uri="{FF2B5EF4-FFF2-40B4-BE49-F238E27FC236}">
                <a16:creationId xmlns:a16="http://schemas.microsoft.com/office/drawing/2014/main" id="{D6F56822-D474-481B-9641-8F9BFFE5D095}"/>
              </a:ext>
            </a:extLst>
          </p:cNvPr>
          <p:cNvCxnSpPr>
            <a:cxnSpLocks/>
            <a:endCxn id="152" idx="0"/>
          </p:cNvCxnSpPr>
          <p:nvPr/>
        </p:nvCxnSpPr>
        <p:spPr>
          <a:xfrm>
            <a:off x="11297442" y="1161338"/>
            <a:ext cx="119373" cy="518772"/>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7" name="Textfeld 10">
            <a:extLst>
              <a:ext uri="{FF2B5EF4-FFF2-40B4-BE49-F238E27FC236}">
                <a16:creationId xmlns:a16="http://schemas.microsoft.com/office/drawing/2014/main" id="{0DFF0EE0-6DED-47D6-B71B-CF7D2B5C5882}"/>
              </a:ext>
            </a:extLst>
          </p:cNvPr>
          <p:cNvSpPr txBox="1"/>
          <p:nvPr/>
        </p:nvSpPr>
        <p:spPr>
          <a:xfrm>
            <a:off x="19060" y="1160393"/>
            <a:ext cx="2288376" cy="461665"/>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Our </a:t>
            </a:r>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candidates</a:t>
            </a:r>
          </a:p>
        </p:txBody>
      </p:sp>
      <p:pic>
        <p:nvPicPr>
          <p:cNvPr id="80" name="Grafik 39">
            <a:extLst>
              <a:ext uri="{FF2B5EF4-FFF2-40B4-BE49-F238E27FC236}">
                <a16:creationId xmlns:a16="http://schemas.microsoft.com/office/drawing/2014/main" id="{1B48CCCC-C811-437F-8CF6-638A1F2C28BD}"/>
              </a:ext>
            </a:extLst>
          </p:cNvPr>
          <p:cNvPicPr>
            <a:picLocks noChangeAspect="1"/>
          </p:cNvPicPr>
          <p:nvPr/>
        </p:nvPicPr>
        <p:blipFill>
          <a:blip r:embed="rId3"/>
          <a:stretch>
            <a:fillRect/>
          </a:stretch>
        </p:blipFill>
        <p:spPr>
          <a:xfrm>
            <a:off x="6441094" y="2323949"/>
            <a:ext cx="5438537" cy="424344"/>
          </a:xfrm>
          <a:prstGeom prst="rect">
            <a:avLst/>
          </a:prstGeom>
        </p:spPr>
      </p:pic>
      <p:sp>
        <p:nvSpPr>
          <p:cNvPr id="2" name="TextBox 1">
            <a:extLst>
              <a:ext uri="{FF2B5EF4-FFF2-40B4-BE49-F238E27FC236}">
                <a16:creationId xmlns:a16="http://schemas.microsoft.com/office/drawing/2014/main" id="{BB0C3DA3-52D5-4370-A0C8-B08596A802EC}"/>
              </a:ext>
            </a:extLst>
          </p:cNvPr>
          <p:cNvSpPr txBox="1"/>
          <p:nvPr/>
        </p:nvSpPr>
        <p:spPr>
          <a:xfrm>
            <a:off x="5820527" y="3689997"/>
            <a:ext cx="6290510" cy="2677656"/>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If our </a:t>
            </a:r>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candidates</a:t>
            </a:r>
            <a:r>
              <a:rPr lang="en-GB" sz="2400" dirty="0">
                <a:latin typeface="Arial" panose="020B0604020202020204" pitchFamily="34" charset="0"/>
                <a:cs typeface="Arial" panose="020B0604020202020204" pitchFamily="34" charset="0"/>
              </a:rPr>
              <a:t> are (a representative) </a:t>
            </a:r>
            <a:r>
              <a:rPr lang="en-GB" sz="2400" dirty="0" err="1">
                <a:latin typeface="Arial" panose="020B0604020202020204" pitchFamily="34" charset="0"/>
                <a:cs typeface="Arial" panose="020B0604020202020204" pitchFamily="34" charset="0"/>
              </a:rPr>
              <a:t>sam-ple</a:t>
            </a:r>
            <a:r>
              <a:rPr lang="en-GB" sz="2400" dirty="0">
                <a:latin typeface="Arial" panose="020B0604020202020204" pitchFamily="34" charset="0"/>
                <a:cs typeface="Arial" panose="020B0604020202020204" pitchFamily="34" charset="0"/>
              </a:rPr>
              <a:t> of the non-inbred Reference Population, then the </a:t>
            </a:r>
            <a:r>
              <a:rPr lang="en-GB" sz="2400" dirty="0">
                <a:solidFill>
                  <a:srgbClr val="008986"/>
                </a:solidFill>
                <a:latin typeface="Arial" panose="020B0604020202020204" pitchFamily="34" charset="0"/>
                <a:cs typeface="Arial" panose="020B0604020202020204" pitchFamily="34" charset="0"/>
              </a:rPr>
              <a:t>Next generation </a:t>
            </a:r>
            <a:r>
              <a:rPr lang="en-GB" sz="2400" dirty="0">
                <a:latin typeface="Arial" panose="020B0604020202020204" pitchFamily="34" charset="0"/>
                <a:cs typeface="Arial" panose="020B0604020202020204" pitchFamily="34" charset="0"/>
              </a:rPr>
              <a:t>is just the same non-inbred Reference Population. </a:t>
            </a:r>
          </a:p>
          <a:p>
            <a:r>
              <a:rPr lang="en-GB" sz="2400" dirty="0">
                <a:latin typeface="Arial" panose="020B0604020202020204" pitchFamily="34" charset="0"/>
                <a:cs typeface="Arial" panose="020B0604020202020204" pitchFamily="34" charset="0"/>
              </a:rPr>
              <a:t>But!</a:t>
            </a:r>
          </a:p>
          <a:p>
            <a:r>
              <a:rPr lang="en-GB" sz="2400" dirty="0">
                <a:latin typeface="Arial" panose="020B0604020202020204" pitchFamily="34" charset="0"/>
                <a:cs typeface="Arial" panose="020B0604020202020204" pitchFamily="34" charset="0"/>
              </a:rPr>
              <a:t>Specific here: We want to assess the </a:t>
            </a:r>
            <a:r>
              <a:rPr lang="en-GB" sz="2400" dirty="0" err="1">
                <a:latin typeface="Arial" panose="020B0604020202020204" pitchFamily="34" charset="0"/>
                <a:cs typeface="Arial" panose="020B0604020202020204" pitchFamily="34" charset="0"/>
              </a:rPr>
              <a:t>candi</a:t>
            </a:r>
            <a:r>
              <a:rPr lang="en-GB" sz="2400" dirty="0">
                <a:latin typeface="Arial" panose="020B0604020202020204" pitchFamily="34" charset="0"/>
                <a:cs typeface="Arial" panose="020B0604020202020204" pitchFamily="34" charset="0"/>
              </a:rPr>
              <a:t>-dates’ </a:t>
            </a:r>
            <a:r>
              <a:rPr lang="en-GB" sz="2400" dirty="0">
                <a:solidFill>
                  <a:srgbClr val="0000FF"/>
                </a:solidFill>
                <a:latin typeface="Arial" panose="020B0604020202020204" pitchFamily="34" charset="0"/>
                <a:cs typeface="Arial" panose="020B0604020202020204" pitchFamily="34" charset="0"/>
              </a:rPr>
              <a:t>Line-Breeding focussed BV </a:t>
            </a:r>
            <a:r>
              <a:rPr lang="en-GB" sz="2400" dirty="0">
                <a:solidFill>
                  <a:schemeClr val="tx1">
                    <a:lumMod val="50000"/>
                    <a:lumOff val="50000"/>
                  </a:schemeClr>
                </a:solidFill>
                <a:latin typeface="Arial" panose="020B0604020202020204" pitchFamily="34" charset="0"/>
                <a:cs typeface="Arial" panose="020B0604020202020204" pitchFamily="34" charset="0"/>
              </a:rPr>
              <a:t>(</a:t>
            </a:r>
            <a:r>
              <a:rPr lang="en-GB" sz="2400" dirty="0">
                <a:latin typeface="Arial" panose="020B0604020202020204" pitchFamily="34" charset="0"/>
                <a:cs typeface="Arial" panose="020B0604020202020204" pitchFamily="34" charset="0"/>
              </a:rPr>
              <a:t>BV∞</a:t>
            </a:r>
            <a:r>
              <a:rPr lang="en-GB" sz="2400" dirty="0">
                <a:solidFill>
                  <a:schemeClr val="tx1">
                    <a:lumMod val="50000"/>
                    <a:lumOff val="50000"/>
                  </a:schemeClr>
                </a:solidFill>
                <a:latin typeface="Arial" panose="020B0604020202020204" pitchFamily="34" charset="0"/>
                <a:cs typeface="Arial" panose="020B0604020202020204" pitchFamily="34" charset="0"/>
              </a:rPr>
              <a:t>).</a:t>
            </a:r>
            <a:r>
              <a:rPr lang="en-GB" sz="2400" dirty="0">
                <a:latin typeface="Arial" panose="020B0604020202020204" pitchFamily="34" charset="0"/>
                <a:cs typeface="Arial" panose="020B0604020202020204" pitchFamily="34" charset="0"/>
              </a:rPr>
              <a:t>  </a:t>
            </a:r>
            <a:endParaRPr lang="en-GB" dirty="0"/>
          </a:p>
        </p:txBody>
      </p:sp>
      <p:sp>
        <p:nvSpPr>
          <p:cNvPr id="58" name="TextBox 57">
            <a:extLst>
              <a:ext uri="{FF2B5EF4-FFF2-40B4-BE49-F238E27FC236}">
                <a16:creationId xmlns:a16="http://schemas.microsoft.com/office/drawing/2014/main" id="{E71DE81D-CE02-42A2-82E7-9DF0A7DA9BAF}"/>
              </a:ext>
            </a:extLst>
          </p:cNvPr>
          <p:cNvSpPr txBox="1"/>
          <p:nvPr/>
        </p:nvSpPr>
        <p:spPr>
          <a:xfrm>
            <a:off x="6862664" y="59967"/>
            <a:ext cx="5248373" cy="353943"/>
          </a:xfrm>
          <a:prstGeom prst="rect">
            <a:avLst/>
          </a:prstGeom>
          <a:solidFill>
            <a:srgbClr val="92D050"/>
          </a:solidFill>
          <a:effectLst>
            <a:outerShdw blurRad="50800" dist="38100" dir="2700000" algn="tl" rotWithShape="0">
              <a:prstClr val="black">
                <a:alpha val="40000"/>
              </a:prstClr>
            </a:outerShdw>
          </a:effectLst>
        </p:spPr>
        <p:txBody>
          <a:bodyPr wrap="square" rtlCol="0">
            <a:spAutoFit/>
          </a:bodyPr>
          <a:lstStyle/>
          <a:p>
            <a:pPr algn="r"/>
            <a:r>
              <a:rPr lang="en-GB" sz="1700" dirty="0">
                <a:latin typeface="Arial" panose="020B0604020202020204" pitchFamily="34" charset="0"/>
                <a:cs typeface="Arial" panose="020B0604020202020204" pitchFamily="34" charset="0"/>
              </a:rPr>
              <a:t>... the default step to assess their Breeding Value</a:t>
            </a:r>
          </a:p>
        </p:txBody>
      </p:sp>
    </p:spTree>
    <p:extLst>
      <p:ext uri="{BB962C8B-B14F-4D97-AF65-F5344CB8AC3E}">
        <p14:creationId xmlns:p14="http://schemas.microsoft.com/office/powerpoint/2010/main" val="1809611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left)">
                                      <p:cBhvr>
                                        <p:cTn id="7" dur="2000"/>
                                        <p:tgtEl>
                                          <p:spTgt spid="8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5777A77-6A7F-497C-AABB-C0276C4D66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71575"/>
            <a:ext cx="5686425" cy="5686425"/>
          </a:xfrm>
          <a:prstGeom prst="rect">
            <a:avLst/>
          </a:prstGeom>
        </p:spPr>
      </p:pic>
      <p:cxnSp>
        <p:nvCxnSpPr>
          <p:cNvPr id="38" name="Straight Arrow Connector 37">
            <a:extLst>
              <a:ext uri="{FF2B5EF4-FFF2-40B4-BE49-F238E27FC236}">
                <a16:creationId xmlns:a16="http://schemas.microsoft.com/office/drawing/2014/main" id="{220246BB-883E-490E-A0BE-2788C6D2EC96}"/>
              </a:ext>
            </a:extLst>
          </p:cNvPr>
          <p:cNvCxnSpPr>
            <a:cxnSpLocks/>
            <a:stCxn id="9" idx="7"/>
          </p:cNvCxnSpPr>
          <p:nvPr/>
        </p:nvCxnSpPr>
        <p:spPr>
          <a:xfrm flipV="1">
            <a:off x="5552477" y="1156567"/>
            <a:ext cx="5744965" cy="3911504"/>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4342D023-85ED-405F-B077-D0F0B1E6DDBA}"/>
              </a:ext>
            </a:extLst>
          </p:cNvPr>
          <p:cNvSpPr txBox="1"/>
          <p:nvPr/>
        </p:nvSpPr>
        <p:spPr>
          <a:xfrm>
            <a:off x="0" y="42863"/>
            <a:ext cx="12111038" cy="830997"/>
          </a:xfrm>
          <a:prstGeom prst="rect">
            <a:avLst/>
          </a:prstGeom>
          <a:solidFill>
            <a:srgbClr val="92D050"/>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 .. then we produce RILs (F∞) from each </a:t>
            </a:r>
            <a:r>
              <a:rPr lang="en-GB" sz="24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r>
              <a:rPr lang="en-GB" sz="2400" dirty="0">
                <a:latin typeface="Arial" panose="020B0604020202020204" pitchFamily="34" charset="0"/>
                <a:cs typeface="Arial" panose="020B0604020202020204" pitchFamily="34" charset="0"/>
              </a:rPr>
              <a:t>. And then ... we compare these RIL panels with the </a:t>
            </a:r>
            <a:r>
              <a:rPr lang="en-GB" sz="2400" dirty="0">
                <a:solidFill>
                  <a:schemeClr val="tx1">
                    <a:lumMod val="75000"/>
                    <a:lumOff val="25000"/>
                  </a:schemeClr>
                </a:solidFill>
                <a:latin typeface="Arial" panose="020B0604020202020204" pitchFamily="34" charset="0"/>
                <a:cs typeface="Arial" panose="020B0604020202020204" pitchFamily="34" charset="0"/>
              </a:rPr>
              <a:t>‘F=1-inbred’ Reference Population</a:t>
            </a:r>
            <a:r>
              <a:rPr lang="en-GB" sz="2400" dirty="0">
                <a:latin typeface="Arial" panose="020B0604020202020204" pitchFamily="34" charset="0"/>
                <a:cs typeface="Arial" panose="020B0604020202020204" pitchFamily="34" charset="0"/>
              </a:rPr>
              <a:t>.</a:t>
            </a:r>
          </a:p>
        </p:txBody>
      </p:sp>
      <p:sp>
        <p:nvSpPr>
          <p:cNvPr id="37" name="Textfeld 36">
            <a:extLst>
              <a:ext uri="{FF2B5EF4-FFF2-40B4-BE49-F238E27FC236}">
                <a16:creationId xmlns:a16="http://schemas.microsoft.com/office/drawing/2014/main" id="{F6139352-7794-4CCD-A68E-CAD8E1F01B75}"/>
              </a:ext>
            </a:extLst>
          </p:cNvPr>
          <p:cNvSpPr txBox="1"/>
          <p:nvPr/>
        </p:nvSpPr>
        <p:spPr>
          <a:xfrm>
            <a:off x="6034086" y="595319"/>
            <a:ext cx="6076951" cy="738664"/>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b="1">
                <a:latin typeface="Arial" panose="020B0604020202020204" pitchFamily="34" charset="0"/>
                <a:cs typeface="Arial" panose="020B0604020202020204" pitchFamily="34" charset="0"/>
              </a:rPr>
              <a:t>♂ </a:t>
            </a:r>
            <a:r>
              <a:rPr lang="en-GB" sz="2400">
                <a:latin typeface="Arial" panose="020B0604020202020204" pitchFamily="34" charset="0"/>
                <a:cs typeface="Arial" panose="020B0604020202020204" pitchFamily="34" charset="0"/>
              </a:rPr>
              <a:t>Gametic array of Reference Population</a:t>
            </a:r>
          </a:p>
          <a:p>
            <a:r>
              <a:rPr lang="en-GB">
                <a:latin typeface="Arial" panose="020B0604020202020204" pitchFamily="34" charset="0"/>
                <a:cs typeface="Arial" panose="020B0604020202020204" pitchFamily="34" charset="0"/>
                <a:sym typeface="Wingdings" panose="05000000000000000000" pitchFamily="2" charset="2"/>
              </a:rPr>
              <a:t></a:t>
            </a:r>
            <a:endParaRPr lang="en-GB">
              <a:latin typeface="Arial" panose="020B0604020202020204" pitchFamily="34" charset="0"/>
              <a:cs typeface="Arial" panose="020B0604020202020204" pitchFamily="34" charset="0"/>
            </a:endParaRPr>
          </a:p>
        </p:txBody>
      </p:sp>
      <p:sp>
        <p:nvSpPr>
          <p:cNvPr id="4" name="Oval 3">
            <a:extLst>
              <a:ext uri="{FF2B5EF4-FFF2-40B4-BE49-F238E27FC236}">
                <a16:creationId xmlns:a16="http://schemas.microsoft.com/office/drawing/2014/main" id="{6A30B0FA-151B-4DFE-A111-9C7A3D9929A1}"/>
              </a:ext>
            </a:extLst>
          </p:cNvPr>
          <p:cNvSpPr/>
          <p:nvPr/>
        </p:nvSpPr>
        <p:spPr>
          <a:xfrm>
            <a:off x="4033838" y="3062288"/>
            <a:ext cx="1304925" cy="1257300"/>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5" name="Oval 4">
            <a:extLst>
              <a:ext uri="{FF2B5EF4-FFF2-40B4-BE49-F238E27FC236}">
                <a16:creationId xmlns:a16="http://schemas.microsoft.com/office/drawing/2014/main" id="{035C26EA-041C-465C-A247-317E2A904D9C}"/>
              </a:ext>
            </a:extLst>
          </p:cNvPr>
          <p:cNvSpPr/>
          <p:nvPr/>
        </p:nvSpPr>
        <p:spPr>
          <a:xfrm>
            <a:off x="2555080" y="2671763"/>
            <a:ext cx="576264" cy="571500"/>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6" name="Oval 5">
            <a:extLst>
              <a:ext uri="{FF2B5EF4-FFF2-40B4-BE49-F238E27FC236}">
                <a16:creationId xmlns:a16="http://schemas.microsoft.com/office/drawing/2014/main" id="{B09109E0-8FDA-4145-BDF6-A20353F774AC}"/>
              </a:ext>
            </a:extLst>
          </p:cNvPr>
          <p:cNvSpPr/>
          <p:nvPr/>
        </p:nvSpPr>
        <p:spPr>
          <a:xfrm>
            <a:off x="2631281" y="4676775"/>
            <a:ext cx="1750219" cy="1676400"/>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7" name="Oval 6">
            <a:extLst>
              <a:ext uri="{FF2B5EF4-FFF2-40B4-BE49-F238E27FC236}">
                <a16:creationId xmlns:a16="http://schemas.microsoft.com/office/drawing/2014/main" id="{F67793B7-C334-47C5-B6A4-D0D651C8E783}"/>
              </a:ext>
            </a:extLst>
          </p:cNvPr>
          <p:cNvSpPr/>
          <p:nvPr/>
        </p:nvSpPr>
        <p:spPr>
          <a:xfrm>
            <a:off x="-57154" y="4014793"/>
            <a:ext cx="742954" cy="766763"/>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8" name="Oval 7">
            <a:extLst>
              <a:ext uri="{FF2B5EF4-FFF2-40B4-BE49-F238E27FC236}">
                <a16:creationId xmlns:a16="http://schemas.microsoft.com/office/drawing/2014/main" id="{D96D6474-42C5-4E50-B945-E8EDE0542C4D}"/>
              </a:ext>
            </a:extLst>
          </p:cNvPr>
          <p:cNvSpPr/>
          <p:nvPr/>
        </p:nvSpPr>
        <p:spPr>
          <a:xfrm>
            <a:off x="3109912" y="2957512"/>
            <a:ext cx="1000126" cy="1019175"/>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9" name="Oval 8">
            <a:extLst>
              <a:ext uri="{FF2B5EF4-FFF2-40B4-BE49-F238E27FC236}">
                <a16:creationId xmlns:a16="http://schemas.microsoft.com/office/drawing/2014/main" id="{C36DEE95-348D-462C-A4DC-DEC8D94ACE62}"/>
              </a:ext>
            </a:extLst>
          </p:cNvPr>
          <p:cNvSpPr/>
          <p:nvPr/>
        </p:nvSpPr>
        <p:spPr>
          <a:xfrm>
            <a:off x="4438654" y="4883944"/>
            <a:ext cx="1304925" cy="1257300"/>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10" name="Oval 9">
            <a:extLst>
              <a:ext uri="{FF2B5EF4-FFF2-40B4-BE49-F238E27FC236}">
                <a16:creationId xmlns:a16="http://schemas.microsoft.com/office/drawing/2014/main" id="{6AD0955F-0307-4EA5-9A99-FFEFF4FF7E73}"/>
              </a:ext>
            </a:extLst>
          </p:cNvPr>
          <p:cNvSpPr/>
          <p:nvPr/>
        </p:nvSpPr>
        <p:spPr>
          <a:xfrm>
            <a:off x="2009775" y="3479006"/>
            <a:ext cx="1000126" cy="1019175"/>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29" name="TextBox 28">
            <a:extLst>
              <a:ext uri="{FF2B5EF4-FFF2-40B4-BE49-F238E27FC236}">
                <a16:creationId xmlns:a16="http://schemas.microsoft.com/office/drawing/2014/main" id="{E1C9D65E-9E0C-4120-8F32-6A7E863DFF14}"/>
              </a:ext>
            </a:extLst>
          </p:cNvPr>
          <p:cNvSpPr txBox="1"/>
          <p:nvPr/>
        </p:nvSpPr>
        <p:spPr>
          <a:xfrm>
            <a:off x="19059" y="4167197"/>
            <a:ext cx="678659" cy="461665"/>
          </a:xfrm>
          <a:prstGeom prst="rect">
            <a:avLst/>
          </a:prstGeom>
          <a:noFill/>
        </p:spPr>
        <p:txBody>
          <a:bodyPr wrap="square" rtlCol="0">
            <a:spAutoFit/>
          </a:bodyPr>
          <a:lstStyle/>
          <a:p>
            <a:r>
              <a:rPr lang="en-GB" sz="24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sp>
        <p:nvSpPr>
          <p:cNvPr id="30" name="TextBox 29">
            <a:extLst>
              <a:ext uri="{FF2B5EF4-FFF2-40B4-BE49-F238E27FC236}">
                <a16:creationId xmlns:a16="http://schemas.microsoft.com/office/drawing/2014/main" id="{944E9461-BB0F-4031-A13E-D21DE7E45428}"/>
              </a:ext>
            </a:extLst>
          </p:cNvPr>
          <p:cNvSpPr txBox="1"/>
          <p:nvPr/>
        </p:nvSpPr>
        <p:spPr>
          <a:xfrm>
            <a:off x="2239879" y="3735068"/>
            <a:ext cx="678659" cy="461665"/>
          </a:xfrm>
          <a:prstGeom prst="rect">
            <a:avLst/>
          </a:prstGeom>
          <a:noFill/>
        </p:spPr>
        <p:txBody>
          <a:bodyPr wrap="square" rtlCol="0">
            <a:spAutoFit/>
          </a:bodyPr>
          <a:lstStyle/>
          <a:p>
            <a:r>
              <a:rPr lang="en-GB" sz="24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sp>
        <p:nvSpPr>
          <p:cNvPr id="31" name="TextBox 30">
            <a:extLst>
              <a:ext uri="{FF2B5EF4-FFF2-40B4-BE49-F238E27FC236}">
                <a16:creationId xmlns:a16="http://schemas.microsoft.com/office/drawing/2014/main" id="{83F5CB4A-9EDB-4D69-BA8B-6C719ABE71FF}"/>
              </a:ext>
            </a:extLst>
          </p:cNvPr>
          <p:cNvSpPr txBox="1"/>
          <p:nvPr/>
        </p:nvSpPr>
        <p:spPr>
          <a:xfrm>
            <a:off x="3249509" y="3236266"/>
            <a:ext cx="678659" cy="461665"/>
          </a:xfrm>
          <a:prstGeom prst="rect">
            <a:avLst/>
          </a:prstGeom>
          <a:noFill/>
        </p:spPr>
        <p:txBody>
          <a:bodyPr wrap="square" rtlCol="0">
            <a:spAutoFit/>
          </a:bodyPr>
          <a:lstStyle/>
          <a:p>
            <a:r>
              <a:rPr lang="en-GB" sz="24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sp>
        <p:nvSpPr>
          <p:cNvPr id="32" name="TextBox 31">
            <a:extLst>
              <a:ext uri="{FF2B5EF4-FFF2-40B4-BE49-F238E27FC236}">
                <a16:creationId xmlns:a16="http://schemas.microsoft.com/office/drawing/2014/main" id="{268E62FF-DAB2-4BE8-9998-256D42EA30F1}"/>
              </a:ext>
            </a:extLst>
          </p:cNvPr>
          <p:cNvSpPr txBox="1"/>
          <p:nvPr/>
        </p:nvSpPr>
        <p:spPr>
          <a:xfrm>
            <a:off x="4396053" y="3575722"/>
            <a:ext cx="678659" cy="461665"/>
          </a:xfrm>
          <a:prstGeom prst="rect">
            <a:avLst/>
          </a:prstGeom>
          <a:noFill/>
        </p:spPr>
        <p:txBody>
          <a:bodyPr wrap="square" rtlCol="0">
            <a:spAutoFit/>
          </a:bodyPr>
          <a:lstStyle/>
          <a:p>
            <a:r>
              <a:rPr lang="en-GB" sz="24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sp>
        <p:nvSpPr>
          <p:cNvPr id="33" name="TextBox 32">
            <a:extLst>
              <a:ext uri="{FF2B5EF4-FFF2-40B4-BE49-F238E27FC236}">
                <a16:creationId xmlns:a16="http://schemas.microsoft.com/office/drawing/2014/main" id="{F5EFB06C-A732-41C8-9366-3AD4C79F2257}"/>
              </a:ext>
            </a:extLst>
          </p:cNvPr>
          <p:cNvSpPr txBox="1"/>
          <p:nvPr/>
        </p:nvSpPr>
        <p:spPr>
          <a:xfrm>
            <a:off x="4909851" y="5259799"/>
            <a:ext cx="678659" cy="461665"/>
          </a:xfrm>
          <a:prstGeom prst="rect">
            <a:avLst/>
          </a:prstGeom>
          <a:noFill/>
        </p:spPr>
        <p:txBody>
          <a:bodyPr wrap="square" rtlCol="0">
            <a:spAutoFit/>
          </a:bodyPr>
          <a:lstStyle/>
          <a:p>
            <a:r>
              <a:rPr lang="en-GB" sz="24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sp>
        <p:nvSpPr>
          <p:cNvPr id="34" name="TextBox 33">
            <a:extLst>
              <a:ext uri="{FF2B5EF4-FFF2-40B4-BE49-F238E27FC236}">
                <a16:creationId xmlns:a16="http://schemas.microsoft.com/office/drawing/2014/main" id="{9B833FA5-1B6D-48B6-B892-5619AA997E2F}"/>
              </a:ext>
            </a:extLst>
          </p:cNvPr>
          <p:cNvSpPr txBox="1"/>
          <p:nvPr/>
        </p:nvSpPr>
        <p:spPr>
          <a:xfrm>
            <a:off x="3221077" y="5281761"/>
            <a:ext cx="678659" cy="461665"/>
          </a:xfrm>
          <a:prstGeom prst="rect">
            <a:avLst/>
          </a:prstGeom>
          <a:noFill/>
        </p:spPr>
        <p:txBody>
          <a:bodyPr wrap="square" rtlCol="0">
            <a:spAutoFit/>
          </a:bodyPr>
          <a:lstStyle/>
          <a:p>
            <a:r>
              <a:rPr lang="en-GB" sz="24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sp>
        <p:nvSpPr>
          <p:cNvPr id="35" name="TextBox 34">
            <a:extLst>
              <a:ext uri="{FF2B5EF4-FFF2-40B4-BE49-F238E27FC236}">
                <a16:creationId xmlns:a16="http://schemas.microsoft.com/office/drawing/2014/main" id="{EAF50C31-1BF3-4D27-B9F0-F407CF5144B3}"/>
              </a:ext>
            </a:extLst>
          </p:cNvPr>
          <p:cNvSpPr txBox="1"/>
          <p:nvPr/>
        </p:nvSpPr>
        <p:spPr>
          <a:xfrm>
            <a:off x="2562817" y="2731496"/>
            <a:ext cx="678659" cy="461665"/>
          </a:xfrm>
          <a:prstGeom prst="rect">
            <a:avLst/>
          </a:prstGeom>
          <a:noFill/>
        </p:spPr>
        <p:txBody>
          <a:bodyPr wrap="square" rtlCol="0">
            <a:spAutoFit/>
          </a:bodyPr>
          <a:lstStyle/>
          <a:p>
            <a:r>
              <a:rPr lang="en-GB" sz="24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cxnSp>
        <p:nvCxnSpPr>
          <p:cNvPr id="42" name="Straight Arrow Connector 41">
            <a:extLst>
              <a:ext uri="{FF2B5EF4-FFF2-40B4-BE49-F238E27FC236}">
                <a16:creationId xmlns:a16="http://schemas.microsoft.com/office/drawing/2014/main" id="{4FCD5C6D-501B-475D-B90A-6E8A4AE8E59E}"/>
              </a:ext>
            </a:extLst>
          </p:cNvPr>
          <p:cNvCxnSpPr>
            <a:cxnSpLocks/>
          </p:cNvCxnSpPr>
          <p:nvPr/>
        </p:nvCxnSpPr>
        <p:spPr>
          <a:xfrm flipV="1">
            <a:off x="4453677" y="1160950"/>
            <a:ext cx="5539146" cy="2558289"/>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0B55B654-176D-492E-8754-7B4DC5A9D5DD}"/>
              </a:ext>
            </a:extLst>
          </p:cNvPr>
          <p:cNvCxnSpPr>
            <a:cxnSpLocks/>
            <a:stCxn id="6" idx="6"/>
          </p:cNvCxnSpPr>
          <p:nvPr/>
        </p:nvCxnSpPr>
        <p:spPr>
          <a:xfrm flipV="1">
            <a:off x="4381500" y="1194351"/>
            <a:ext cx="6484022" cy="4320624"/>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D7C465AD-A390-4191-89FB-427AF62DD146}"/>
              </a:ext>
            </a:extLst>
          </p:cNvPr>
          <p:cNvCxnSpPr>
            <a:cxnSpLocks/>
            <a:stCxn id="10" idx="6"/>
          </p:cNvCxnSpPr>
          <p:nvPr/>
        </p:nvCxnSpPr>
        <p:spPr>
          <a:xfrm flipV="1">
            <a:off x="3009901" y="1118880"/>
            <a:ext cx="6773468" cy="2869714"/>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DAFD1EF4-A3EB-4F4B-AB23-83639C7B21D5}"/>
              </a:ext>
            </a:extLst>
          </p:cNvPr>
          <p:cNvCxnSpPr>
            <a:cxnSpLocks/>
            <a:stCxn id="29" idx="3"/>
          </p:cNvCxnSpPr>
          <p:nvPr/>
        </p:nvCxnSpPr>
        <p:spPr>
          <a:xfrm flipV="1">
            <a:off x="697718" y="1194351"/>
            <a:ext cx="7786323" cy="3203679"/>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A1749E76-81FF-44F4-B52A-21175360A1E6}"/>
              </a:ext>
            </a:extLst>
          </p:cNvPr>
          <p:cNvCxnSpPr>
            <a:cxnSpLocks/>
          </p:cNvCxnSpPr>
          <p:nvPr/>
        </p:nvCxnSpPr>
        <p:spPr>
          <a:xfrm flipV="1">
            <a:off x="4067959" y="1194352"/>
            <a:ext cx="4820942" cy="2034770"/>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3" name="Textfeld 5">
            <a:extLst>
              <a:ext uri="{FF2B5EF4-FFF2-40B4-BE49-F238E27FC236}">
                <a16:creationId xmlns:a16="http://schemas.microsoft.com/office/drawing/2014/main" id="{C1096A0E-E7E1-479C-8502-27C8A60F4037}"/>
              </a:ext>
            </a:extLst>
          </p:cNvPr>
          <p:cNvSpPr txBox="1"/>
          <p:nvPr/>
        </p:nvSpPr>
        <p:spPr>
          <a:xfrm>
            <a:off x="71008" y="6355946"/>
            <a:ext cx="626710"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36</a:t>
            </a:fld>
            <a:endParaRPr lang="en-GB" sz="2400">
              <a:latin typeface="Arial" panose="020B0604020202020204" pitchFamily="34" charset="0"/>
              <a:cs typeface="Arial" panose="020B0604020202020204" pitchFamily="34" charset="0"/>
            </a:endParaRPr>
          </a:p>
        </p:txBody>
      </p:sp>
      <p:grpSp>
        <p:nvGrpSpPr>
          <p:cNvPr id="47" name="Gruppieren 46">
            <a:extLst>
              <a:ext uri="{FF2B5EF4-FFF2-40B4-BE49-F238E27FC236}">
                <a16:creationId xmlns:a16="http://schemas.microsoft.com/office/drawing/2014/main" id="{48364646-7136-4275-AAE3-A7CFE13393AF}"/>
              </a:ext>
            </a:extLst>
          </p:cNvPr>
          <p:cNvGrpSpPr/>
          <p:nvPr/>
        </p:nvGrpSpPr>
        <p:grpSpPr>
          <a:xfrm>
            <a:off x="8812695" y="1685925"/>
            <a:ext cx="678659" cy="571500"/>
            <a:chOff x="8809434" y="2662234"/>
            <a:chExt cx="678659" cy="571500"/>
          </a:xfrm>
        </p:grpSpPr>
        <p:sp>
          <p:nvSpPr>
            <p:cNvPr id="49" name="Oval 13">
              <a:extLst>
                <a:ext uri="{FF2B5EF4-FFF2-40B4-BE49-F238E27FC236}">
                  <a16:creationId xmlns:a16="http://schemas.microsoft.com/office/drawing/2014/main" id="{36866754-BE4E-49C3-88AE-25B1CADA7B1A}"/>
                </a:ext>
              </a:extLst>
            </p:cNvPr>
            <p:cNvSpPr/>
            <p:nvPr/>
          </p:nvSpPr>
          <p:spPr>
            <a:xfrm>
              <a:off x="8832059" y="2662234"/>
              <a:ext cx="576264" cy="571500"/>
            </a:xfrm>
            <a:prstGeom prst="ellipse">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sp>
          <p:nvSpPr>
            <p:cNvPr id="50" name="TextBox 20">
              <a:extLst>
                <a:ext uri="{FF2B5EF4-FFF2-40B4-BE49-F238E27FC236}">
                  <a16:creationId xmlns:a16="http://schemas.microsoft.com/office/drawing/2014/main" id="{DE3D5D65-A41C-48E9-BF36-9DBBF02212A1}"/>
                </a:ext>
              </a:extLst>
            </p:cNvPr>
            <p:cNvSpPr txBox="1"/>
            <p:nvPr/>
          </p:nvSpPr>
          <p:spPr>
            <a:xfrm>
              <a:off x="8809434" y="2717150"/>
              <a:ext cx="678659" cy="461665"/>
            </a:xfrm>
            <a:prstGeom prst="rect">
              <a:avLst/>
            </a:prstGeom>
            <a:noFill/>
          </p:spPr>
          <p:txBody>
            <a:bodyPr wrap="square" rtlCol="0">
              <a:spAutoFit/>
            </a:bodyPr>
            <a:lstStyle/>
            <a:p>
              <a:r>
                <a:rPr lang="en-GB" sz="240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grpSp>
      <p:cxnSp>
        <p:nvCxnSpPr>
          <p:cNvPr id="44" name="Gerade Verbindung mit Pfeil 43">
            <a:extLst>
              <a:ext uri="{FF2B5EF4-FFF2-40B4-BE49-F238E27FC236}">
                <a16:creationId xmlns:a16="http://schemas.microsoft.com/office/drawing/2014/main" id="{F060D083-D4E4-4DC9-A32E-3C0994489987}"/>
              </a:ext>
            </a:extLst>
          </p:cNvPr>
          <p:cNvCxnSpPr>
            <a:cxnSpLocks/>
            <a:endCxn id="49" idx="0"/>
          </p:cNvCxnSpPr>
          <p:nvPr/>
        </p:nvCxnSpPr>
        <p:spPr>
          <a:xfrm>
            <a:off x="8888901" y="1194351"/>
            <a:ext cx="234551" cy="491574"/>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7" name="Gerade Verbindung mit Pfeil 66">
            <a:extLst>
              <a:ext uri="{FF2B5EF4-FFF2-40B4-BE49-F238E27FC236}">
                <a16:creationId xmlns:a16="http://schemas.microsoft.com/office/drawing/2014/main" id="{03006F18-3D79-4A03-977A-2113D4B248F9}"/>
              </a:ext>
            </a:extLst>
          </p:cNvPr>
          <p:cNvCxnSpPr>
            <a:cxnSpLocks/>
          </p:cNvCxnSpPr>
          <p:nvPr/>
        </p:nvCxnSpPr>
        <p:spPr>
          <a:xfrm flipV="1">
            <a:off x="3074437" y="1145907"/>
            <a:ext cx="3853543" cy="1676603"/>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97" name="Gruppieren 96">
            <a:extLst>
              <a:ext uri="{FF2B5EF4-FFF2-40B4-BE49-F238E27FC236}">
                <a16:creationId xmlns:a16="http://schemas.microsoft.com/office/drawing/2014/main" id="{E131A198-448B-4DF0-A409-1F38B8E64DD7}"/>
              </a:ext>
            </a:extLst>
          </p:cNvPr>
          <p:cNvGrpSpPr/>
          <p:nvPr/>
        </p:nvGrpSpPr>
        <p:grpSpPr>
          <a:xfrm>
            <a:off x="6682671" y="1674632"/>
            <a:ext cx="678659" cy="571500"/>
            <a:chOff x="8809434" y="2662234"/>
            <a:chExt cx="678659" cy="571500"/>
          </a:xfrm>
        </p:grpSpPr>
        <p:sp>
          <p:nvSpPr>
            <p:cNvPr id="98" name="Oval 13">
              <a:extLst>
                <a:ext uri="{FF2B5EF4-FFF2-40B4-BE49-F238E27FC236}">
                  <a16:creationId xmlns:a16="http://schemas.microsoft.com/office/drawing/2014/main" id="{F219C1B6-256C-4BD9-BF62-D4C39C1A8E0F}"/>
                </a:ext>
              </a:extLst>
            </p:cNvPr>
            <p:cNvSpPr/>
            <p:nvPr/>
          </p:nvSpPr>
          <p:spPr>
            <a:xfrm>
              <a:off x="8832059" y="2662234"/>
              <a:ext cx="576264" cy="571500"/>
            </a:xfrm>
            <a:prstGeom prst="ellipse">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sp>
          <p:nvSpPr>
            <p:cNvPr id="99" name="TextBox 20">
              <a:extLst>
                <a:ext uri="{FF2B5EF4-FFF2-40B4-BE49-F238E27FC236}">
                  <a16:creationId xmlns:a16="http://schemas.microsoft.com/office/drawing/2014/main" id="{BE50A564-FA68-49E6-87CF-A6A8AC50815B}"/>
                </a:ext>
              </a:extLst>
            </p:cNvPr>
            <p:cNvSpPr txBox="1"/>
            <p:nvPr/>
          </p:nvSpPr>
          <p:spPr>
            <a:xfrm>
              <a:off x="8809434" y="2717150"/>
              <a:ext cx="678659" cy="461665"/>
            </a:xfrm>
            <a:prstGeom prst="rect">
              <a:avLst/>
            </a:prstGeom>
            <a:noFill/>
          </p:spPr>
          <p:txBody>
            <a:bodyPr wrap="square" rtlCol="0">
              <a:spAutoFit/>
            </a:bodyPr>
            <a:lstStyle/>
            <a:p>
              <a:r>
                <a:rPr lang="en-GB" sz="240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grpSp>
      <p:cxnSp>
        <p:nvCxnSpPr>
          <p:cNvPr id="100" name="Gerade Verbindung mit Pfeil 99">
            <a:extLst>
              <a:ext uri="{FF2B5EF4-FFF2-40B4-BE49-F238E27FC236}">
                <a16:creationId xmlns:a16="http://schemas.microsoft.com/office/drawing/2014/main" id="{4A7EBC3B-FB5A-4182-8F68-1AD10F868B75}"/>
              </a:ext>
            </a:extLst>
          </p:cNvPr>
          <p:cNvCxnSpPr>
            <a:cxnSpLocks/>
            <a:endCxn id="98" idx="0"/>
          </p:cNvCxnSpPr>
          <p:nvPr/>
        </p:nvCxnSpPr>
        <p:spPr>
          <a:xfrm>
            <a:off x="6927980" y="1145906"/>
            <a:ext cx="65448" cy="528726"/>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07" name="Gruppieren 106">
            <a:extLst>
              <a:ext uri="{FF2B5EF4-FFF2-40B4-BE49-F238E27FC236}">
                <a16:creationId xmlns:a16="http://schemas.microsoft.com/office/drawing/2014/main" id="{87253897-FB5A-47DA-A8A5-8FD5154F6F3A}"/>
              </a:ext>
            </a:extLst>
          </p:cNvPr>
          <p:cNvGrpSpPr/>
          <p:nvPr/>
        </p:nvGrpSpPr>
        <p:grpSpPr>
          <a:xfrm>
            <a:off x="9568741" y="1691645"/>
            <a:ext cx="678659" cy="571500"/>
            <a:chOff x="8809434" y="2662234"/>
            <a:chExt cx="678659" cy="571500"/>
          </a:xfrm>
        </p:grpSpPr>
        <p:sp>
          <p:nvSpPr>
            <p:cNvPr id="108" name="Oval 13">
              <a:extLst>
                <a:ext uri="{FF2B5EF4-FFF2-40B4-BE49-F238E27FC236}">
                  <a16:creationId xmlns:a16="http://schemas.microsoft.com/office/drawing/2014/main" id="{70FB6A97-D235-4E07-AEDE-A289AB31CE26}"/>
                </a:ext>
              </a:extLst>
            </p:cNvPr>
            <p:cNvSpPr/>
            <p:nvPr/>
          </p:nvSpPr>
          <p:spPr>
            <a:xfrm>
              <a:off x="8832059" y="2662234"/>
              <a:ext cx="576264" cy="571500"/>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sp>
          <p:nvSpPr>
            <p:cNvPr id="109" name="TextBox 20">
              <a:extLst>
                <a:ext uri="{FF2B5EF4-FFF2-40B4-BE49-F238E27FC236}">
                  <a16:creationId xmlns:a16="http://schemas.microsoft.com/office/drawing/2014/main" id="{1B93F3C6-9CD1-49FB-97AB-7213EE6A5CA7}"/>
                </a:ext>
              </a:extLst>
            </p:cNvPr>
            <p:cNvSpPr txBox="1"/>
            <p:nvPr/>
          </p:nvSpPr>
          <p:spPr>
            <a:xfrm>
              <a:off x="8809434" y="2717150"/>
              <a:ext cx="678659" cy="461665"/>
            </a:xfrm>
            <a:prstGeom prst="rect">
              <a:avLst/>
            </a:prstGeom>
            <a:noFill/>
          </p:spPr>
          <p:txBody>
            <a:bodyPr wrap="square" rtlCol="0">
              <a:spAutoFit/>
            </a:bodyPr>
            <a:lstStyle/>
            <a:p>
              <a:r>
                <a:rPr lang="en-GB" sz="240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grpSp>
      <p:cxnSp>
        <p:nvCxnSpPr>
          <p:cNvPr id="110" name="Gerade Verbindung mit Pfeil 109">
            <a:extLst>
              <a:ext uri="{FF2B5EF4-FFF2-40B4-BE49-F238E27FC236}">
                <a16:creationId xmlns:a16="http://schemas.microsoft.com/office/drawing/2014/main" id="{63276BA4-1CB4-4E9E-ACB5-699B57762B4E}"/>
              </a:ext>
            </a:extLst>
          </p:cNvPr>
          <p:cNvCxnSpPr>
            <a:cxnSpLocks/>
            <a:endCxn id="108" idx="0"/>
          </p:cNvCxnSpPr>
          <p:nvPr/>
        </p:nvCxnSpPr>
        <p:spPr>
          <a:xfrm>
            <a:off x="9800621" y="1129829"/>
            <a:ext cx="78877" cy="561816"/>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18" name="Gruppieren 117">
            <a:extLst>
              <a:ext uri="{FF2B5EF4-FFF2-40B4-BE49-F238E27FC236}">
                <a16:creationId xmlns:a16="http://schemas.microsoft.com/office/drawing/2014/main" id="{AA1420E0-C087-4FEB-9B6C-449455B1A4EA}"/>
              </a:ext>
            </a:extLst>
          </p:cNvPr>
          <p:cNvGrpSpPr/>
          <p:nvPr/>
        </p:nvGrpSpPr>
        <p:grpSpPr>
          <a:xfrm>
            <a:off x="10651662" y="1691156"/>
            <a:ext cx="678659" cy="571500"/>
            <a:chOff x="8809434" y="2662234"/>
            <a:chExt cx="678659" cy="571500"/>
          </a:xfrm>
        </p:grpSpPr>
        <p:sp>
          <p:nvSpPr>
            <p:cNvPr id="119" name="Oval 13">
              <a:extLst>
                <a:ext uri="{FF2B5EF4-FFF2-40B4-BE49-F238E27FC236}">
                  <a16:creationId xmlns:a16="http://schemas.microsoft.com/office/drawing/2014/main" id="{40879988-C0EA-43EE-8DF8-85B37C849630}"/>
                </a:ext>
              </a:extLst>
            </p:cNvPr>
            <p:cNvSpPr/>
            <p:nvPr/>
          </p:nvSpPr>
          <p:spPr>
            <a:xfrm>
              <a:off x="8832059" y="2662234"/>
              <a:ext cx="576264" cy="571500"/>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sp>
          <p:nvSpPr>
            <p:cNvPr id="120" name="TextBox 20">
              <a:extLst>
                <a:ext uri="{FF2B5EF4-FFF2-40B4-BE49-F238E27FC236}">
                  <a16:creationId xmlns:a16="http://schemas.microsoft.com/office/drawing/2014/main" id="{19FE0652-5F27-4DEC-90E9-CF2CA092B264}"/>
                </a:ext>
              </a:extLst>
            </p:cNvPr>
            <p:cNvSpPr txBox="1"/>
            <p:nvPr/>
          </p:nvSpPr>
          <p:spPr>
            <a:xfrm>
              <a:off x="8809434" y="2717150"/>
              <a:ext cx="678659" cy="461665"/>
            </a:xfrm>
            <a:prstGeom prst="rect">
              <a:avLst/>
            </a:prstGeom>
            <a:noFill/>
          </p:spPr>
          <p:txBody>
            <a:bodyPr wrap="square" rtlCol="0">
              <a:spAutoFit/>
            </a:bodyPr>
            <a:lstStyle/>
            <a:p>
              <a:r>
                <a:rPr lang="en-GB" sz="240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grpSp>
      <p:cxnSp>
        <p:nvCxnSpPr>
          <p:cNvPr id="121" name="Gerade Verbindung mit Pfeil 120">
            <a:extLst>
              <a:ext uri="{FF2B5EF4-FFF2-40B4-BE49-F238E27FC236}">
                <a16:creationId xmlns:a16="http://schemas.microsoft.com/office/drawing/2014/main" id="{EACCAF0D-A6EA-4710-816E-D8501D7FB54C}"/>
              </a:ext>
            </a:extLst>
          </p:cNvPr>
          <p:cNvCxnSpPr>
            <a:cxnSpLocks/>
            <a:endCxn id="119" idx="0"/>
          </p:cNvCxnSpPr>
          <p:nvPr/>
        </p:nvCxnSpPr>
        <p:spPr>
          <a:xfrm>
            <a:off x="10912413" y="1145906"/>
            <a:ext cx="50006" cy="545250"/>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29" name="Gruppieren 128">
            <a:extLst>
              <a:ext uri="{FF2B5EF4-FFF2-40B4-BE49-F238E27FC236}">
                <a16:creationId xmlns:a16="http://schemas.microsoft.com/office/drawing/2014/main" id="{A3ABD2B4-A5ED-4A41-A9E8-8B7F628BC92C}"/>
              </a:ext>
            </a:extLst>
          </p:cNvPr>
          <p:cNvGrpSpPr/>
          <p:nvPr/>
        </p:nvGrpSpPr>
        <p:grpSpPr>
          <a:xfrm>
            <a:off x="8047976" y="1681778"/>
            <a:ext cx="678659" cy="571500"/>
            <a:chOff x="8809434" y="2662234"/>
            <a:chExt cx="678659" cy="571500"/>
          </a:xfrm>
        </p:grpSpPr>
        <p:sp>
          <p:nvSpPr>
            <p:cNvPr id="130" name="Oval 13">
              <a:extLst>
                <a:ext uri="{FF2B5EF4-FFF2-40B4-BE49-F238E27FC236}">
                  <a16:creationId xmlns:a16="http://schemas.microsoft.com/office/drawing/2014/main" id="{4CEDD045-444C-445F-8CE9-3D68C72B9FB2}"/>
                </a:ext>
              </a:extLst>
            </p:cNvPr>
            <p:cNvSpPr/>
            <p:nvPr/>
          </p:nvSpPr>
          <p:spPr>
            <a:xfrm>
              <a:off x="8832059" y="2662234"/>
              <a:ext cx="576264" cy="571500"/>
            </a:xfrm>
            <a:prstGeom prst="ellipse">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sp>
          <p:nvSpPr>
            <p:cNvPr id="131" name="TextBox 20">
              <a:extLst>
                <a:ext uri="{FF2B5EF4-FFF2-40B4-BE49-F238E27FC236}">
                  <a16:creationId xmlns:a16="http://schemas.microsoft.com/office/drawing/2014/main" id="{AA23536A-4810-4BD8-A594-0C609C30A0DA}"/>
                </a:ext>
              </a:extLst>
            </p:cNvPr>
            <p:cNvSpPr txBox="1"/>
            <p:nvPr/>
          </p:nvSpPr>
          <p:spPr>
            <a:xfrm>
              <a:off x="8809434" y="2717150"/>
              <a:ext cx="678659" cy="461665"/>
            </a:xfrm>
            <a:prstGeom prst="rect">
              <a:avLst/>
            </a:prstGeom>
            <a:noFill/>
          </p:spPr>
          <p:txBody>
            <a:bodyPr wrap="square" rtlCol="0">
              <a:spAutoFit/>
            </a:bodyPr>
            <a:lstStyle/>
            <a:p>
              <a:r>
                <a:rPr lang="en-GB" sz="240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grpSp>
      <p:cxnSp>
        <p:nvCxnSpPr>
          <p:cNvPr id="132" name="Gerade Verbindung mit Pfeil 131">
            <a:extLst>
              <a:ext uri="{FF2B5EF4-FFF2-40B4-BE49-F238E27FC236}">
                <a16:creationId xmlns:a16="http://schemas.microsoft.com/office/drawing/2014/main" id="{C55B85FF-CEC6-4E55-912E-24077C721215}"/>
              </a:ext>
            </a:extLst>
          </p:cNvPr>
          <p:cNvCxnSpPr>
            <a:cxnSpLocks/>
            <a:endCxn id="130" idx="0"/>
          </p:cNvCxnSpPr>
          <p:nvPr/>
        </p:nvCxnSpPr>
        <p:spPr>
          <a:xfrm flipH="1">
            <a:off x="8358733" y="1160393"/>
            <a:ext cx="125308" cy="521385"/>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40" name="Gruppieren 139">
            <a:extLst>
              <a:ext uri="{FF2B5EF4-FFF2-40B4-BE49-F238E27FC236}">
                <a16:creationId xmlns:a16="http://schemas.microsoft.com/office/drawing/2014/main" id="{91C1FF0B-FD15-4961-A044-1546481E4959}"/>
              </a:ext>
            </a:extLst>
          </p:cNvPr>
          <p:cNvGrpSpPr/>
          <p:nvPr/>
        </p:nvGrpSpPr>
        <p:grpSpPr>
          <a:xfrm>
            <a:off x="9739312" y="1688378"/>
            <a:ext cx="678659" cy="571500"/>
            <a:chOff x="8809434" y="2662234"/>
            <a:chExt cx="678659" cy="571500"/>
          </a:xfrm>
        </p:grpSpPr>
        <p:sp>
          <p:nvSpPr>
            <p:cNvPr id="141" name="Oval 13">
              <a:extLst>
                <a:ext uri="{FF2B5EF4-FFF2-40B4-BE49-F238E27FC236}">
                  <a16:creationId xmlns:a16="http://schemas.microsoft.com/office/drawing/2014/main" id="{481134D3-4971-4D1A-B7A2-214E6B781B58}"/>
                </a:ext>
              </a:extLst>
            </p:cNvPr>
            <p:cNvSpPr/>
            <p:nvPr/>
          </p:nvSpPr>
          <p:spPr>
            <a:xfrm>
              <a:off x="8832059" y="2662234"/>
              <a:ext cx="576264" cy="571500"/>
            </a:xfrm>
            <a:prstGeom prst="ellipse">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sp>
          <p:nvSpPr>
            <p:cNvPr id="142" name="TextBox 20">
              <a:extLst>
                <a:ext uri="{FF2B5EF4-FFF2-40B4-BE49-F238E27FC236}">
                  <a16:creationId xmlns:a16="http://schemas.microsoft.com/office/drawing/2014/main" id="{04C76E06-9EEC-4934-AFA5-DADF8D63EE38}"/>
                </a:ext>
              </a:extLst>
            </p:cNvPr>
            <p:cNvSpPr txBox="1"/>
            <p:nvPr/>
          </p:nvSpPr>
          <p:spPr>
            <a:xfrm>
              <a:off x="8809434" y="2717150"/>
              <a:ext cx="678659" cy="461665"/>
            </a:xfrm>
            <a:prstGeom prst="rect">
              <a:avLst/>
            </a:prstGeom>
            <a:noFill/>
          </p:spPr>
          <p:txBody>
            <a:bodyPr wrap="square" rtlCol="0">
              <a:spAutoFit/>
            </a:bodyPr>
            <a:lstStyle/>
            <a:p>
              <a:r>
                <a:rPr lang="en-GB" sz="240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grpSp>
      <p:cxnSp>
        <p:nvCxnSpPr>
          <p:cNvPr id="143" name="Gerade Verbindung mit Pfeil 142">
            <a:extLst>
              <a:ext uri="{FF2B5EF4-FFF2-40B4-BE49-F238E27FC236}">
                <a16:creationId xmlns:a16="http://schemas.microsoft.com/office/drawing/2014/main" id="{9ADB2B92-31C6-4026-938D-22E3D99D3CDC}"/>
              </a:ext>
            </a:extLst>
          </p:cNvPr>
          <p:cNvCxnSpPr>
            <a:cxnSpLocks/>
            <a:endCxn id="141" idx="0"/>
          </p:cNvCxnSpPr>
          <p:nvPr/>
        </p:nvCxnSpPr>
        <p:spPr>
          <a:xfrm>
            <a:off x="9944687" y="1171575"/>
            <a:ext cx="105382" cy="516803"/>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51" name="Gruppieren 150">
            <a:extLst>
              <a:ext uri="{FF2B5EF4-FFF2-40B4-BE49-F238E27FC236}">
                <a16:creationId xmlns:a16="http://schemas.microsoft.com/office/drawing/2014/main" id="{3DDAEA20-7EF2-43DC-B31E-4889634D3614}"/>
              </a:ext>
            </a:extLst>
          </p:cNvPr>
          <p:cNvGrpSpPr/>
          <p:nvPr/>
        </p:nvGrpSpPr>
        <p:grpSpPr>
          <a:xfrm>
            <a:off x="11106058" y="1680110"/>
            <a:ext cx="678659" cy="571500"/>
            <a:chOff x="8809434" y="2662234"/>
            <a:chExt cx="678659" cy="571500"/>
          </a:xfrm>
        </p:grpSpPr>
        <p:sp>
          <p:nvSpPr>
            <p:cNvPr id="152" name="Oval 13">
              <a:extLst>
                <a:ext uri="{FF2B5EF4-FFF2-40B4-BE49-F238E27FC236}">
                  <a16:creationId xmlns:a16="http://schemas.microsoft.com/office/drawing/2014/main" id="{2C3DF873-FB1D-4E3E-AA18-78F77324CDDE}"/>
                </a:ext>
              </a:extLst>
            </p:cNvPr>
            <p:cNvSpPr/>
            <p:nvPr/>
          </p:nvSpPr>
          <p:spPr>
            <a:xfrm>
              <a:off x="8832059" y="2662234"/>
              <a:ext cx="576264" cy="571500"/>
            </a:xfrm>
            <a:prstGeom prst="ellipse">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sp>
          <p:nvSpPr>
            <p:cNvPr id="153" name="TextBox 20">
              <a:extLst>
                <a:ext uri="{FF2B5EF4-FFF2-40B4-BE49-F238E27FC236}">
                  <a16:creationId xmlns:a16="http://schemas.microsoft.com/office/drawing/2014/main" id="{F30B8DFB-05DD-40CD-ABB4-F881C185AC6B}"/>
                </a:ext>
              </a:extLst>
            </p:cNvPr>
            <p:cNvSpPr txBox="1"/>
            <p:nvPr/>
          </p:nvSpPr>
          <p:spPr>
            <a:xfrm>
              <a:off x="8809434" y="2717150"/>
              <a:ext cx="678659" cy="461665"/>
            </a:xfrm>
            <a:prstGeom prst="rect">
              <a:avLst/>
            </a:prstGeom>
            <a:noFill/>
          </p:spPr>
          <p:txBody>
            <a:bodyPr wrap="square" rtlCol="0">
              <a:spAutoFit/>
            </a:bodyPr>
            <a:lstStyle/>
            <a:p>
              <a:r>
                <a:rPr lang="en-GB" sz="240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S0</a:t>
              </a:r>
            </a:p>
          </p:txBody>
        </p:sp>
      </p:grpSp>
      <p:cxnSp>
        <p:nvCxnSpPr>
          <p:cNvPr id="154" name="Gerade Verbindung mit Pfeil 153">
            <a:extLst>
              <a:ext uri="{FF2B5EF4-FFF2-40B4-BE49-F238E27FC236}">
                <a16:creationId xmlns:a16="http://schemas.microsoft.com/office/drawing/2014/main" id="{D6F56822-D474-481B-9641-8F9BFFE5D095}"/>
              </a:ext>
            </a:extLst>
          </p:cNvPr>
          <p:cNvCxnSpPr>
            <a:cxnSpLocks/>
            <a:endCxn id="152" idx="0"/>
          </p:cNvCxnSpPr>
          <p:nvPr/>
        </p:nvCxnSpPr>
        <p:spPr>
          <a:xfrm>
            <a:off x="11297442" y="1161338"/>
            <a:ext cx="119373" cy="518772"/>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60" name="Gruppieren 159">
            <a:extLst>
              <a:ext uri="{FF2B5EF4-FFF2-40B4-BE49-F238E27FC236}">
                <a16:creationId xmlns:a16="http://schemas.microsoft.com/office/drawing/2014/main" id="{51B378D0-AC65-48C6-AF6A-B3CB8E859FD8}"/>
              </a:ext>
            </a:extLst>
          </p:cNvPr>
          <p:cNvGrpSpPr/>
          <p:nvPr/>
        </p:nvGrpSpPr>
        <p:grpSpPr>
          <a:xfrm>
            <a:off x="6624646" y="2246132"/>
            <a:ext cx="5421790" cy="4097514"/>
            <a:chOff x="6624646" y="2246132"/>
            <a:chExt cx="5421790" cy="4097514"/>
          </a:xfrm>
        </p:grpSpPr>
        <p:cxnSp>
          <p:nvCxnSpPr>
            <p:cNvPr id="157" name="Gerade Verbindung mit Pfeil 156">
              <a:extLst>
                <a:ext uri="{FF2B5EF4-FFF2-40B4-BE49-F238E27FC236}">
                  <a16:creationId xmlns:a16="http://schemas.microsoft.com/office/drawing/2014/main" id="{CD58693E-477F-429C-8BED-E9FE4003B484}"/>
                </a:ext>
              </a:extLst>
            </p:cNvPr>
            <p:cNvCxnSpPr>
              <a:cxnSpLocks/>
              <a:stCxn id="152" idx="4"/>
              <a:endCxn id="18" idx="0"/>
            </p:cNvCxnSpPr>
            <p:nvPr/>
          </p:nvCxnSpPr>
          <p:spPr>
            <a:xfrm flipH="1">
              <a:off x="11393974" y="2251610"/>
              <a:ext cx="22841" cy="2622805"/>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46" name="Gerade Verbindung mit Pfeil 145">
              <a:extLst>
                <a:ext uri="{FF2B5EF4-FFF2-40B4-BE49-F238E27FC236}">
                  <a16:creationId xmlns:a16="http://schemas.microsoft.com/office/drawing/2014/main" id="{7116AA50-40F0-4D53-A225-FD4EDB920278}"/>
                </a:ext>
              </a:extLst>
            </p:cNvPr>
            <p:cNvCxnSpPr>
              <a:cxnSpLocks/>
              <a:stCxn id="141" idx="4"/>
              <a:endCxn id="15" idx="0"/>
            </p:cNvCxnSpPr>
            <p:nvPr/>
          </p:nvCxnSpPr>
          <p:spPr>
            <a:xfrm>
              <a:off x="10050069" y="2259878"/>
              <a:ext cx="26601" cy="2407368"/>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8306EB2F-559C-47EA-98AE-0B6C8A1737ED}"/>
                </a:ext>
              </a:extLst>
            </p:cNvPr>
            <p:cNvSpPr/>
            <p:nvPr/>
          </p:nvSpPr>
          <p:spPr>
            <a:xfrm>
              <a:off x="10310817" y="3052759"/>
              <a:ext cx="1304925" cy="1257300"/>
            </a:xfrm>
            <a:prstGeom prst="ellipse">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4F8DDA33-B016-4523-9C17-96458FF53DF1}"/>
                </a:ext>
              </a:extLst>
            </p:cNvPr>
            <p:cNvSpPr/>
            <p:nvPr/>
          </p:nvSpPr>
          <p:spPr>
            <a:xfrm>
              <a:off x="9201560" y="4667246"/>
              <a:ext cx="1750219" cy="1676400"/>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F9E5F2ED-7B49-4F1F-B630-542EC248EBCA}"/>
                </a:ext>
              </a:extLst>
            </p:cNvPr>
            <p:cNvSpPr/>
            <p:nvPr/>
          </p:nvSpPr>
          <p:spPr>
            <a:xfrm>
              <a:off x="6624646" y="4005264"/>
              <a:ext cx="742954" cy="766763"/>
            </a:xfrm>
            <a:prstGeom prst="ellipse">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86F890BC-53AD-4AD2-9CEF-0C590EEF6FE7}"/>
                </a:ext>
              </a:extLst>
            </p:cNvPr>
            <p:cNvSpPr/>
            <p:nvPr/>
          </p:nvSpPr>
          <p:spPr>
            <a:xfrm>
              <a:off x="9386891" y="2947983"/>
              <a:ext cx="1000126" cy="1019175"/>
            </a:xfrm>
            <a:prstGeom prst="ellipse">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C0FEE0EE-BF23-490E-B1CE-85F88E894BA5}"/>
                </a:ext>
              </a:extLst>
            </p:cNvPr>
            <p:cNvSpPr/>
            <p:nvPr/>
          </p:nvSpPr>
          <p:spPr>
            <a:xfrm>
              <a:off x="10741511" y="4874415"/>
              <a:ext cx="1304925" cy="1257300"/>
            </a:xfrm>
            <a:prstGeom prst="ellipse">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8FDBEF8F-A9FB-49C9-8F2C-2A0B83A23A1C}"/>
                </a:ext>
              </a:extLst>
            </p:cNvPr>
            <p:cNvSpPr/>
            <p:nvPr/>
          </p:nvSpPr>
          <p:spPr>
            <a:xfrm>
              <a:off x="7864068" y="3469477"/>
              <a:ext cx="1000126" cy="1019175"/>
            </a:xfrm>
            <a:prstGeom prst="ellipse">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95A75D6F-EEED-404A-BB63-52C091C4426B}"/>
                </a:ext>
              </a:extLst>
            </p:cNvPr>
            <p:cNvSpPr txBox="1"/>
            <p:nvPr/>
          </p:nvSpPr>
          <p:spPr>
            <a:xfrm>
              <a:off x="6710362" y="4138766"/>
              <a:ext cx="678659" cy="461665"/>
            </a:xfrm>
            <a:prstGeom prst="rect">
              <a:avLst/>
            </a:prstGeom>
            <a:noFill/>
          </p:spPr>
          <p:txBody>
            <a:bodyPr wrap="square" rtlCol="0">
              <a:spAutoFit/>
            </a:bodyPr>
            <a:lstStyle/>
            <a:p>
              <a:r>
                <a:rPr lang="en-GB" sz="240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p>
          </p:txBody>
        </p:sp>
        <p:sp>
          <p:nvSpPr>
            <p:cNvPr id="23" name="TextBox 22">
              <a:extLst>
                <a:ext uri="{FF2B5EF4-FFF2-40B4-BE49-F238E27FC236}">
                  <a16:creationId xmlns:a16="http://schemas.microsoft.com/office/drawing/2014/main" id="{3DEEFB7D-21F2-4F01-A683-80D440D84B37}"/>
                </a:ext>
              </a:extLst>
            </p:cNvPr>
            <p:cNvSpPr txBox="1"/>
            <p:nvPr/>
          </p:nvSpPr>
          <p:spPr>
            <a:xfrm>
              <a:off x="9582152" y="3241030"/>
              <a:ext cx="678659" cy="461665"/>
            </a:xfrm>
            <a:prstGeom prst="rect">
              <a:avLst/>
            </a:prstGeom>
            <a:noFill/>
          </p:spPr>
          <p:txBody>
            <a:bodyPr wrap="square" rtlCol="0">
              <a:spAutoFit/>
            </a:bodyPr>
            <a:lstStyle/>
            <a:p>
              <a:r>
                <a:rPr lang="en-GB" sz="240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p>
          </p:txBody>
        </p:sp>
        <p:sp>
          <p:nvSpPr>
            <p:cNvPr id="24" name="TextBox 23">
              <a:extLst>
                <a:ext uri="{FF2B5EF4-FFF2-40B4-BE49-F238E27FC236}">
                  <a16:creationId xmlns:a16="http://schemas.microsoft.com/office/drawing/2014/main" id="{ECA8D43F-AB4B-4C9E-B448-796C66474284}"/>
                </a:ext>
              </a:extLst>
            </p:cNvPr>
            <p:cNvSpPr txBox="1"/>
            <p:nvPr/>
          </p:nvSpPr>
          <p:spPr>
            <a:xfrm>
              <a:off x="10660862" y="3469477"/>
              <a:ext cx="678659" cy="461665"/>
            </a:xfrm>
            <a:prstGeom prst="rect">
              <a:avLst/>
            </a:prstGeom>
            <a:noFill/>
          </p:spPr>
          <p:txBody>
            <a:bodyPr wrap="square" rtlCol="0">
              <a:spAutoFit/>
            </a:bodyPr>
            <a:lstStyle/>
            <a:p>
              <a:r>
                <a:rPr lang="en-GB" sz="240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p>
          </p:txBody>
        </p:sp>
        <p:sp>
          <p:nvSpPr>
            <p:cNvPr id="25" name="TextBox 24">
              <a:extLst>
                <a:ext uri="{FF2B5EF4-FFF2-40B4-BE49-F238E27FC236}">
                  <a16:creationId xmlns:a16="http://schemas.microsoft.com/office/drawing/2014/main" id="{BF4BB0A2-B96E-4681-99C0-EE446B80831A}"/>
                </a:ext>
              </a:extLst>
            </p:cNvPr>
            <p:cNvSpPr txBox="1"/>
            <p:nvPr/>
          </p:nvSpPr>
          <p:spPr>
            <a:xfrm>
              <a:off x="9676676" y="5328492"/>
              <a:ext cx="678659" cy="461665"/>
            </a:xfrm>
            <a:prstGeom prst="rect">
              <a:avLst/>
            </a:prstGeom>
            <a:noFill/>
          </p:spPr>
          <p:txBody>
            <a:bodyPr wrap="square" rtlCol="0">
              <a:spAutoFit/>
            </a:bodyPr>
            <a:lstStyle/>
            <a:p>
              <a:r>
                <a:rPr lang="en-GB" sz="240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p>
          </p:txBody>
        </p:sp>
        <p:sp>
          <p:nvSpPr>
            <p:cNvPr id="26" name="TextBox 25">
              <a:extLst>
                <a:ext uri="{FF2B5EF4-FFF2-40B4-BE49-F238E27FC236}">
                  <a16:creationId xmlns:a16="http://schemas.microsoft.com/office/drawing/2014/main" id="{103E2522-05CB-45B1-90F6-DCAF22D299C3}"/>
                </a:ext>
              </a:extLst>
            </p:cNvPr>
            <p:cNvSpPr txBox="1"/>
            <p:nvPr/>
          </p:nvSpPr>
          <p:spPr>
            <a:xfrm>
              <a:off x="10963279" y="5272232"/>
              <a:ext cx="678659" cy="461665"/>
            </a:xfrm>
            <a:prstGeom prst="rect">
              <a:avLst/>
            </a:prstGeom>
            <a:noFill/>
          </p:spPr>
          <p:txBody>
            <a:bodyPr wrap="square" rtlCol="0">
              <a:spAutoFit/>
            </a:bodyPr>
            <a:lstStyle/>
            <a:p>
              <a:r>
                <a:rPr lang="en-GB" sz="240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p>
          </p:txBody>
        </p:sp>
        <p:cxnSp>
          <p:nvCxnSpPr>
            <p:cNvPr id="93" name="Gerade Verbindung mit Pfeil 92">
              <a:extLst>
                <a:ext uri="{FF2B5EF4-FFF2-40B4-BE49-F238E27FC236}">
                  <a16:creationId xmlns:a16="http://schemas.microsoft.com/office/drawing/2014/main" id="{1AD5EC42-927A-479C-B178-5C7EBA0C20F1}"/>
                </a:ext>
              </a:extLst>
            </p:cNvPr>
            <p:cNvCxnSpPr>
              <a:cxnSpLocks/>
              <a:stCxn id="49" idx="4"/>
              <a:endCxn id="14" idx="0"/>
            </p:cNvCxnSpPr>
            <p:nvPr/>
          </p:nvCxnSpPr>
          <p:spPr>
            <a:xfrm flipH="1">
              <a:off x="9120191" y="2257425"/>
              <a:ext cx="3261" cy="404809"/>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3" name="Gerade Verbindung mit Pfeil 102">
              <a:extLst>
                <a:ext uri="{FF2B5EF4-FFF2-40B4-BE49-F238E27FC236}">
                  <a16:creationId xmlns:a16="http://schemas.microsoft.com/office/drawing/2014/main" id="{DF050421-3740-4637-BDAF-9F072ADDBE93}"/>
                </a:ext>
              </a:extLst>
            </p:cNvPr>
            <p:cNvCxnSpPr>
              <a:cxnSpLocks/>
              <a:stCxn id="98" idx="4"/>
              <a:endCxn id="16" idx="0"/>
            </p:cNvCxnSpPr>
            <p:nvPr/>
          </p:nvCxnSpPr>
          <p:spPr>
            <a:xfrm>
              <a:off x="6993428" y="2246132"/>
              <a:ext cx="2695" cy="1759132"/>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3" name="Gerade Verbindung mit Pfeil 112">
              <a:extLst>
                <a:ext uri="{FF2B5EF4-FFF2-40B4-BE49-F238E27FC236}">
                  <a16:creationId xmlns:a16="http://schemas.microsoft.com/office/drawing/2014/main" id="{358CB967-EBBF-47CA-B7AD-17722B07D400}"/>
                </a:ext>
              </a:extLst>
            </p:cNvPr>
            <p:cNvCxnSpPr>
              <a:cxnSpLocks/>
              <a:stCxn id="108" idx="4"/>
              <a:endCxn id="17" idx="0"/>
            </p:cNvCxnSpPr>
            <p:nvPr/>
          </p:nvCxnSpPr>
          <p:spPr>
            <a:xfrm>
              <a:off x="9879498" y="2263145"/>
              <a:ext cx="7456" cy="684838"/>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24" name="Gerade Verbindung mit Pfeil 123">
              <a:extLst>
                <a:ext uri="{FF2B5EF4-FFF2-40B4-BE49-F238E27FC236}">
                  <a16:creationId xmlns:a16="http://schemas.microsoft.com/office/drawing/2014/main" id="{D4A58423-8E2F-4290-9D78-8466EDE05955}"/>
                </a:ext>
              </a:extLst>
            </p:cNvPr>
            <p:cNvCxnSpPr>
              <a:cxnSpLocks/>
              <a:stCxn id="119" idx="4"/>
              <a:endCxn id="13" idx="0"/>
            </p:cNvCxnSpPr>
            <p:nvPr/>
          </p:nvCxnSpPr>
          <p:spPr>
            <a:xfrm>
              <a:off x="10962419" y="2262656"/>
              <a:ext cx="861" cy="790103"/>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35" name="Gerade Verbindung mit Pfeil 134">
              <a:extLst>
                <a:ext uri="{FF2B5EF4-FFF2-40B4-BE49-F238E27FC236}">
                  <a16:creationId xmlns:a16="http://schemas.microsoft.com/office/drawing/2014/main" id="{FA8368CD-FFE3-4E95-901A-130BB38A0682}"/>
                </a:ext>
              </a:extLst>
            </p:cNvPr>
            <p:cNvCxnSpPr>
              <a:cxnSpLocks/>
              <a:stCxn id="130" idx="4"/>
              <a:endCxn id="19" idx="0"/>
            </p:cNvCxnSpPr>
            <p:nvPr/>
          </p:nvCxnSpPr>
          <p:spPr>
            <a:xfrm>
              <a:off x="8358733" y="2253278"/>
              <a:ext cx="5398" cy="1216199"/>
            </a:xfrm>
            <a:prstGeom prst="straightConnector1">
              <a:avLst/>
            </a:prstGeom>
            <a:ln w="28575">
              <a:solidFill>
                <a:schemeClr val="tx1">
                  <a:lumMod val="95000"/>
                  <a:lumOff val="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39" name="Gruppieren 38">
              <a:extLst>
                <a:ext uri="{FF2B5EF4-FFF2-40B4-BE49-F238E27FC236}">
                  <a16:creationId xmlns:a16="http://schemas.microsoft.com/office/drawing/2014/main" id="{611B7A59-9D72-4765-8DAB-3D636FEE6FF6}"/>
                </a:ext>
              </a:extLst>
            </p:cNvPr>
            <p:cNvGrpSpPr/>
            <p:nvPr/>
          </p:nvGrpSpPr>
          <p:grpSpPr>
            <a:xfrm>
              <a:off x="8809434" y="2662234"/>
              <a:ext cx="678659" cy="571500"/>
              <a:chOff x="8809434" y="2662234"/>
              <a:chExt cx="678659" cy="571500"/>
            </a:xfrm>
          </p:grpSpPr>
          <p:sp>
            <p:nvSpPr>
              <p:cNvPr id="14" name="Oval 13">
                <a:extLst>
                  <a:ext uri="{FF2B5EF4-FFF2-40B4-BE49-F238E27FC236}">
                    <a16:creationId xmlns:a16="http://schemas.microsoft.com/office/drawing/2014/main" id="{CA5BE954-04ED-4BD6-82D9-F20311FDB8C2}"/>
                  </a:ext>
                </a:extLst>
              </p:cNvPr>
              <p:cNvSpPr/>
              <p:nvPr/>
            </p:nvSpPr>
            <p:spPr>
              <a:xfrm>
                <a:off x="8832059" y="2662234"/>
                <a:ext cx="576264" cy="571500"/>
              </a:xfrm>
              <a:prstGeom prst="ellipse">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14F7A016-F678-472D-A236-6E6E27627037}"/>
                  </a:ext>
                </a:extLst>
              </p:cNvPr>
              <p:cNvSpPr txBox="1"/>
              <p:nvPr/>
            </p:nvSpPr>
            <p:spPr>
              <a:xfrm>
                <a:off x="8809434" y="2717150"/>
                <a:ext cx="678659" cy="461665"/>
              </a:xfrm>
              <a:prstGeom prst="rect">
                <a:avLst/>
              </a:prstGeom>
              <a:noFill/>
            </p:spPr>
            <p:txBody>
              <a:bodyPr wrap="square" rtlCol="0">
                <a:spAutoFit/>
              </a:bodyPr>
              <a:lstStyle/>
              <a:p>
                <a:r>
                  <a:rPr lang="en-GB" sz="240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p>
            </p:txBody>
          </p:sp>
        </p:grpSp>
        <p:sp>
          <p:nvSpPr>
            <p:cNvPr id="22" name="TextBox 21">
              <a:extLst>
                <a:ext uri="{FF2B5EF4-FFF2-40B4-BE49-F238E27FC236}">
                  <a16:creationId xmlns:a16="http://schemas.microsoft.com/office/drawing/2014/main" id="{5DA2244E-5889-43C0-B879-4CFED845E756}"/>
                </a:ext>
              </a:extLst>
            </p:cNvPr>
            <p:cNvSpPr txBox="1"/>
            <p:nvPr/>
          </p:nvSpPr>
          <p:spPr>
            <a:xfrm>
              <a:off x="8060195" y="3774431"/>
              <a:ext cx="678659" cy="461665"/>
            </a:xfrm>
            <a:prstGeom prst="rect">
              <a:avLst/>
            </a:prstGeom>
            <a:solidFill>
              <a:schemeClr val="bg1"/>
            </a:solidFill>
          </p:spPr>
          <p:txBody>
            <a:bodyPr wrap="square" rtlCol="0">
              <a:spAutoFit/>
            </a:bodyPr>
            <a:lstStyle/>
            <a:p>
              <a:r>
                <a:rPr lang="en-GB" sz="240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p>
          </p:txBody>
        </p:sp>
      </p:grpSp>
      <p:sp>
        <p:nvSpPr>
          <p:cNvPr id="161" name="Textfeld 160">
            <a:extLst>
              <a:ext uri="{FF2B5EF4-FFF2-40B4-BE49-F238E27FC236}">
                <a16:creationId xmlns:a16="http://schemas.microsoft.com/office/drawing/2014/main" id="{E2170858-EC1C-47F9-B617-0C6FF6674A80}"/>
              </a:ext>
            </a:extLst>
          </p:cNvPr>
          <p:cNvSpPr txBox="1"/>
          <p:nvPr/>
        </p:nvSpPr>
        <p:spPr>
          <a:xfrm>
            <a:off x="5800733" y="5224761"/>
            <a:ext cx="6320259" cy="1569660"/>
          </a:xfrm>
          <a:prstGeom prst="rect">
            <a:avLst/>
          </a:prstGeom>
          <a:solidFill>
            <a:srgbClr val="FFFFFF">
              <a:alpha val="87843"/>
            </a:srgbClr>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We ask for the Breeding Value of our </a:t>
            </a:r>
            <a:r>
              <a:rPr lang="en-GB" sz="2400" dirty="0" err="1">
                <a:latin typeface="Arial" panose="020B0604020202020204" pitchFamily="34" charset="0"/>
                <a:cs typeface="Arial" panose="020B0604020202020204" pitchFamily="34" charset="0"/>
              </a:rPr>
              <a:t>candi</a:t>
            </a:r>
            <a:r>
              <a:rPr lang="en-GB" sz="2400" dirty="0">
                <a:latin typeface="Arial" panose="020B0604020202020204" pitchFamily="34" charset="0"/>
                <a:cs typeface="Arial" panose="020B0604020202020204" pitchFamily="34" charset="0"/>
              </a:rPr>
              <a:t>-dates for Line Breeding; what is their ‚Value‘ if we use them to improve our Reference Population </a:t>
            </a:r>
            <a:r>
              <a:rPr lang="en-GB" sz="2400" dirty="0">
                <a:solidFill>
                  <a:srgbClr val="0000FF"/>
                </a:solidFill>
                <a:latin typeface="Arial" panose="020B0604020202020204" pitchFamily="34" charset="0"/>
                <a:cs typeface="Arial" panose="020B0604020202020204" pitchFamily="34" charset="0"/>
              </a:rPr>
              <a:t>for the purpose of Line Breeding</a:t>
            </a:r>
            <a:r>
              <a:rPr lang="en-GB" sz="2400" dirty="0">
                <a:latin typeface="Arial" panose="020B0604020202020204" pitchFamily="34" charset="0"/>
                <a:cs typeface="Arial" panose="020B0604020202020204" pitchFamily="34" charset="0"/>
              </a:rPr>
              <a:t>. </a:t>
            </a:r>
          </a:p>
        </p:txBody>
      </p:sp>
      <p:sp>
        <p:nvSpPr>
          <p:cNvPr id="87" name="Textfeld 10">
            <a:extLst>
              <a:ext uri="{FF2B5EF4-FFF2-40B4-BE49-F238E27FC236}">
                <a16:creationId xmlns:a16="http://schemas.microsoft.com/office/drawing/2014/main" id="{0DFF0EE0-6DED-47D6-B71B-CF7D2B5C5882}"/>
              </a:ext>
            </a:extLst>
          </p:cNvPr>
          <p:cNvSpPr txBox="1"/>
          <p:nvPr/>
        </p:nvSpPr>
        <p:spPr>
          <a:xfrm>
            <a:off x="19060" y="1160393"/>
            <a:ext cx="2352356" cy="461665"/>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Our </a:t>
            </a:r>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candidates</a:t>
            </a:r>
          </a:p>
        </p:txBody>
      </p:sp>
      <p:sp>
        <p:nvSpPr>
          <p:cNvPr id="53" name="Rectangle 52">
            <a:extLst>
              <a:ext uri="{FF2B5EF4-FFF2-40B4-BE49-F238E27FC236}">
                <a16:creationId xmlns:a16="http://schemas.microsoft.com/office/drawing/2014/main" id="{3F260626-89E7-488B-B062-42FB944FC2C5}"/>
              </a:ext>
            </a:extLst>
          </p:cNvPr>
          <p:cNvSpPr/>
          <p:nvPr/>
        </p:nvSpPr>
        <p:spPr>
          <a:xfrm>
            <a:off x="6096000" y="42863"/>
            <a:ext cx="6024992" cy="601006"/>
          </a:xfrm>
          <a:prstGeom prst="rect">
            <a:avLst/>
          </a:prstGeom>
          <a:solidFill>
            <a:srgbClr val="F2F2F2">
              <a:alpha val="81961"/>
            </a:srgb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Rectangle 90">
            <a:extLst>
              <a:ext uri="{FF2B5EF4-FFF2-40B4-BE49-F238E27FC236}">
                <a16:creationId xmlns:a16="http://schemas.microsoft.com/office/drawing/2014/main" id="{63EAA334-30B7-40AB-93D8-D48553177814}"/>
              </a:ext>
            </a:extLst>
          </p:cNvPr>
          <p:cNvSpPr/>
          <p:nvPr/>
        </p:nvSpPr>
        <p:spPr>
          <a:xfrm>
            <a:off x="-9954" y="501533"/>
            <a:ext cx="6134480" cy="369191"/>
          </a:xfrm>
          <a:prstGeom prst="rect">
            <a:avLst/>
          </a:prstGeom>
          <a:solidFill>
            <a:srgbClr val="F2F2F2">
              <a:alpha val="81961"/>
            </a:srgb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3" name="Grafik 39">
            <a:extLst>
              <a:ext uri="{FF2B5EF4-FFF2-40B4-BE49-F238E27FC236}">
                <a16:creationId xmlns:a16="http://schemas.microsoft.com/office/drawing/2014/main" id="{269696D8-58DF-461D-B966-BF4F5D2A6CE4}"/>
              </a:ext>
            </a:extLst>
          </p:cNvPr>
          <p:cNvPicPr>
            <a:picLocks noChangeAspect="1"/>
          </p:cNvPicPr>
          <p:nvPr/>
        </p:nvPicPr>
        <p:blipFill>
          <a:blip r:embed="rId3"/>
          <a:stretch>
            <a:fillRect/>
          </a:stretch>
        </p:blipFill>
        <p:spPr>
          <a:xfrm>
            <a:off x="6441094" y="2323949"/>
            <a:ext cx="5438537" cy="424344"/>
          </a:xfrm>
          <a:prstGeom prst="rect">
            <a:avLst/>
          </a:prstGeom>
        </p:spPr>
      </p:pic>
    </p:spTree>
    <p:extLst>
      <p:ext uri="{BB962C8B-B14F-4D97-AF65-F5344CB8AC3E}">
        <p14:creationId xmlns:p14="http://schemas.microsoft.com/office/powerpoint/2010/main" val="258444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60"/>
                                        </p:tgtEl>
                                        <p:attrNameLst>
                                          <p:attrName>style.visibility</p:attrName>
                                        </p:attrNameLst>
                                      </p:cBhvr>
                                      <p:to>
                                        <p:strVal val="visible"/>
                                      </p:to>
                                    </p:set>
                                    <p:animEffect transition="in" filter="wipe(up)">
                                      <p:cBhvr>
                                        <p:cTn id="7" dur="2000"/>
                                        <p:tgtEl>
                                          <p:spTgt spid="16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xit" presetSubtype="1" fill="hold" grpId="0" nodeType="clickEffect">
                                  <p:stCondLst>
                                    <p:cond delay="0"/>
                                  </p:stCondLst>
                                  <p:childTnLst>
                                    <p:animEffect transition="out" filter="wipe(up)">
                                      <p:cBhvr>
                                        <p:cTn id="11" dur="2000"/>
                                        <p:tgtEl>
                                          <p:spTgt spid="91"/>
                                        </p:tgtEl>
                                      </p:cBhvr>
                                    </p:animEffect>
                                    <p:set>
                                      <p:cBhvr>
                                        <p:cTn id="12" dur="1" fill="hold">
                                          <p:stCondLst>
                                            <p:cond delay="1999"/>
                                          </p:stCondLst>
                                        </p:cTn>
                                        <p:tgtEl>
                                          <p:spTgt spid="91"/>
                                        </p:tgtEl>
                                        <p:attrNameLst>
                                          <p:attrName>style.visibility</p:attrName>
                                        </p:attrNameLst>
                                      </p:cBhvr>
                                      <p:to>
                                        <p:strVal val="hidden"/>
                                      </p:to>
                                    </p:set>
                                  </p:childTnLst>
                                </p:cTn>
                              </p:par>
                              <p:par>
                                <p:cTn id="13" presetID="22" presetClass="exit" presetSubtype="1" fill="hold" grpId="0" nodeType="withEffect">
                                  <p:stCondLst>
                                    <p:cond delay="0"/>
                                  </p:stCondLst>
                                  <p:childTnLst>
                                    <p:animEffect transition="out" filter="wipe(up)">
                                      <p:cBhvr>
                                        <p:cTn id="14" dur="2000"/>
                                        <p:tgtEl>
                                          <p:spTgt spid="53"/>
                                        </p:tgtEl>
                                      </p:cBhvr>
                                    </p:animEffect>
                                    <p:set>
                                      <p:cBhvr>
                                        <p:cTn id="15" dur="1" fill="hold">
                                          <p:stCondLst>
                                            <p:cond delay="1999"/>
                                          </p:stCondLst>
                                        </p:cTn>
                                        <p:tgtEl>
                                          <p:spTgt spid="53"/>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61"/>
                                        </p:tgtEl>
                                        <p:attrNameLst>
                                          <p:attrName>style.visibility</p:attrName>
                                        </p:attrNameLst>
                                      </p:cBhvr>
                                      <p:to>
                                        <p:strVal val="visible"/>
                                      </p:to>
                                    </p:set>
                                    <p:animEffect transition="in" filter="wipe(left)">
                                      <p:cBhvr>
                                        <p:cTn id="20" dur="20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animBg="1"/>
      <p:bldP spid="53" grpId="0" animBg="1"/>
      <p:bldP spid="9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F36E51A-F2A6-4B01-A48D-7B43A819F71A}"/>
              </a:ext>
            </a:extLst>
          </p:cNvPr>
          <p:cNvSpPr txBox="1"/>
          <p:nvPr/>
        </p:nvSpPr>
        <p:spPr>
          <a:xfrm>
            <a:off x="35845" y="84667"/>
            <a:ext cx="12076846" cy="557768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nSpc>
                <a:spcPct val="115000"/>
              </a:lnSpc>
            </a:pPr>
            <a:r>
              <a:rPr lang="en-GB" sz="2400" dirty="0">
                <a:solidFill>
                  <a:srgbClr val="C00000"/>
                </a:solidFill>
                <a:effectLst/>
                <a:latin typeface="Arial" panose="020B0604020202020204" pitchFamily="34" charset="0"/>
                <a:ea typeface="Calibri" panose="020F0502020204030204" pitchFamily="34" charset="0"/>
                <a:cs typeface="Arial" panose="020B0604020202020204" pitchFamily="34" charset="0"/>
              </a:rPr>
              <a:t>“BV∞” aka “A∞” as Breeding value </a:t>
            </a:r>
            <a:r>
              <a:rPr lang="en-GB" sz="2400" dirty="0">
                <a:effectLst/>
                <a:latin typeface="Arial" panose="020B0604020202020204" pitchFamily="34" charset="0"/>
                <a:ea typeface="Calibri" panose="020F0502020204030204" pitchFamily="34" charset="0"/>
                <a:cs typeface="Arial" panose="020B0604020202020204" pitchFamily="34" charset="0"/>
              </a:rPr>
              <a:t>of candidates in case the </a:t>
            </a:r>
            <a:r>
              <a:rPr lang="en-GB"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‘to be improved’ </a:t>
            </a:r>
            <a:br>
              <a:rPr lang="en-GB"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br>
            <a:r>
              <a:rPr lang="en-GB" sz="24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Reference Population </a:t>
            </a:r>
            <a:r>
              <a:rPr lang="en-GB" sz="2400" dirty="0">
                <a:effectLst/>
                <a:latin typeface="Arial" panose="020B0604020202020204" pitchFamily="34" charset="0"/>
                <a:ea typeface="Calibri" panose="020F0502020204030204" pitchFamily="34" charset="0"/>
                <a:cs typeface="Arial" panose="020B0604020202020204" pitchFamily="34" charset="0"/>
              </a:rPr>
              <a:t>is at </a:t>
            </a:r>
            <a:r>
              <a:rPr lang="en-GB" sz="24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F=1 </a:t>
            </a:r>
            <a:r>
              <a:rPr lang="en-GB" sz="2400" dirty="0">
                <a:effectLst/>
                <a:latin typeface="Arial" panose="020B0604020202020204" pitchFamily="34" charset="0"/>
                <a:ea typeface="Calibri" panose="020F0502020204030204" pitchFamily="34" charset="0"/>
                <a:cs typeface="Arial" panose="020B0604020202020204" pitchFamily="34" charset="0"/>
              </a:rPr>
              <a:t>(</a:t>
            </a:r>
            <a:r>
              <a:rPr lang="en-GB"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not at “</a:t>
            </a:r>
            <a:r>
              <a:rPr lang="en-GB" sz="2400"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HWE i.e. F=0</a:t>
            </a:r>
            <a:r>
              <a:rPr lang="en-GB"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a:t>
            </a:r>
            <a:r>
              <a:rPr lang="en-GB" sz="2400" dirty="0">
                <a:effectLst/>
                <a:latin typeface="Arial" panose="020B0604020202020204" pitchFamily="34" charset="0"/>
                <a:ea typeface="Calibri" panose="020F0502020204030204" pitchFamily="34" charset="0"/>
                <a:cs typeface="Arial" panose="020B0604020202020204" pitchFamily="34" charset="0"/>
              </a:rPr>
              <a:t>).</a:t>
            </a:r>
            <a:r>
              <a:rPr lang="en-GB" sz="24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  </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pPr>
            <a:r>
              <a:rPr lang="en-GB" sz="1200" dirty="0">
                <a:effectLst/>
                <a:latin typeface="Arial" panose="020B0604020202020204" pitchFamily="34" charset="0"/>
                <a:ea typeface="Calibri" panose="020F0502020204030204" pitchFamily="34" charset="0"/>
                <a:cs typeface="Arial" panose="020B0604020202020204" pitchFamily="34" charset="0"/>
              </a:rPr>
              <a:t> </a:t>
            </a:r>
          </a:p>
          <a:p>
            <a:pPr>
              <a:lnSpc>
                <a:spcPct val="115000"/>
              </a:lnSpc>
            </a:pPr>
            <a:r>
              <a:rPr lang="en-GB" sz="2400" dirty="0">
                <a:solidFill>
                  <a:srgbClr val="0000CC"/>
                </a:solidFill>
                <a:latin typeface="Arial" panose="020B0604020202020204" pitchFamily="34" charset="0"/>
                <a:ea typeface="Calibri" panose="020F0502020204030204" pitchFamily="34" charset="0"/>
                <a:cs typeface="Arial" panose="020B0604020202020204" pitchFamily="34" charset="0"/>
              </a:rPr>
              <a:t>As said before: To calculate the candidates’ </a:t>
            </a:r>
            <a:r>
              <a:rPr lang="en-GB" sz="2400" dirty="0">
                <a:solidFill>
                  <a:srgbClr val="C00000"/>
                </a:solidFill>
                <a:latin typeface="Arial" panose="020B0604020202020204" pitchFamily="34" charset="0"/>
                <a:ea typeface="Calibri" panose="020F0502020204030204" pitchFamily="34" charset="0"/>
                <a:cs typeface="Arial" panose="020B0604020202020204" pitchFamily="34" charset="0"/>
              </a:rPr>
              <a:t>B</a:t>
            </a:r>
            <a:r>
              <a:rPr lang="en-GB" sz="2400" dirty="0">
                <a:solidFill>
                  <a:srgbClr val="C00000"/>
                </a:solidFill>
                <a:effectLst/>
                <a:latin typeface="Arial" panose="020B0604020202020204" pitchFamily="34" charset="0"/>
                <a:ea typeface="Calibri" panose="020F0502020204030204" pitchFamily="34" charset="0"/>
                <a:cs typeface="Arial" panose="020B0604020202020204" pitchFamily="34" charset="0"/>
              </a:rPr>
              <a:t>V∞</a:t>
            </a:r>
            <a:r>
              <a:rPr lang="en-GB" sz="2400" dirty="0">
                <a:solidFill>
                  <a:srgbClr val="0000CC"/>
                </a:solidFill>
                <a:effectLst/>
                <a:latin typeface="Arial" panose="020B0604020202020204" pitchFamily="34" charset="0"/>
                <a:ea typeface="Calibri" panose="020F0502020204030204" pitchFamily="34" charset="0"/>
                <a:cs typeface="Arial" panose="020B0604020202020204" pitchFamily="34" charset="0"/>
              </a:rPr>
              <a:t>, we compare locus-wise the </a:t>
            </a:r>
            <a:r>
              <a:rPr lang="en-GB" sz="2400" dirty="0">
                <a:solidFill>
                  <a:srgbClr val="7030A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offspring</a:t>
            </a:r>
            <a:r>
              <a:rPr lang="en-GB" sz="2400" dirty="0">
                <a:solidFill>
                  <a:srgbClr val="0000CC"/>
                </a:solidFill>
                <a:effectLst/>
                <a:latin typeface="Arial" panose="020B0604020202020204" pitchFamily="34" charset="0"/>
                <a:ea typeface="Calibri" panose="020F0502020204030204" pitchFamily="34" charset="0"/>
                <a:cs typeface="Arial" panose="020B0604020202020204" pitchFamily="34" charset="0"/>
              </a:rPr>
              <a:t> from mating the one and the other allele (note their frequencies) with the gametic array of the Reference Population, but now ... a</a:t>
            </a:r>
            <a:r>
              <a:rPr lang="en-GB" sz="2400" dirty="0">
                <a:solidFill>
                  <a:srgbClr val="000099"/>
                </a:solidFill>
                <a:effectLst/>
                <a:latin typeface="Arial" panose="020B0604020202020204" pitchFamily="34" charset="0"/>
                <a:ea typeface="Calibri" panose="020F0502020204030204" pitchFamily="34" charset="0"/>
                <a:cs typeface="Arial" panose="020B0604020202020204" pitchFamily="34" charset="0"/>
              </a:rPr>
              <a:t>ll these </a:t>
            </a:r>
            <a:r>
              <a:rPr lang="en-GB" sz="2400" dirty="0">
                <a:solidFill>
                  <a:srgbClr val="7030A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offspring</a:t>
            </a:r>
            <a:r>
              <a:rPr lang="en-GB" sz="2400" dirty="0">
                <a:solidFill>
                  <a:srgbClr val="000099"/>
                </a:solidFill>
                <a:latin typeface="Arial" panose="020B0604020202020204" pitchFamily="34" charset="0"/>
                <a:ea typeface="Calibri" panose="020F0502020204030204" pitchFamily="34" charset="0"/>
                <a:cs typeface="Arial" panose="020B0604020202020204" pitchFamily="34" charset="0"/>
              </a:rPr>
              <a:t> are </a:t>
            </a:r>
            <a:br>
              <a:rPr lang="en-GB" sz="2400" dirty="0">
                <a:solidFill>
                  <a:srgbClr val="000099"/>
                </a:solidFill>
                <a:latin typeface="Arial" panose="020B0604020202020204" pitchFamily="34" charset="0"/>
                <a:ea typeface="Calibri" panose="020F0502020204030204" pitchFamily="34" charset="0"/>
                <a:cs typeface="Arial" panose="020B0604020202020204" pitchFamily="34" charset="0"/>
              </a:rPr>
            </a:br>
            <a:r>
              <a:rPr lang="en-GB" sz="2400" dirty="0">
                <a:solidFill>
                  <a:srgbClr val="000099"/>
                </a:solidFill>
                <a:latin typeface="Arial" panose="020B0604020202020204" pitchFamily="34" charset="0"/>
                <a:ea typeface="Calibri" panose="020F0502020204030204" pitchFamily="34" charset="0"/>
                <a:cs typeface="Arial" panose="020B0604020202020204" pitchFamily="34" charset="0"/>
              </a:rPr>
              <a:t>brought to </a:t>
            </a:r>
            <a:r>
              <a:rPr lang="en-GB" sz="2400" dirty="0">
                <a:solidFill>
                  <a:srgbClr val="000099"/>
                </a:solidFill>
                <a:effectLst/>
                <a:latin typeface="Arial" panose="020B0604020202020204" pitchFamily="34" charset="0"/>
                <a:ea typeface="Calibri" panose="020F0502020204030204" pitchFamily="34" charset="0"/>
                <a:cs typeface="Arial" panose="020B0604020202020204" pitchFamily="34" charset="0"/>
              </a:rPr>
              <a:t>„F=1“ before being compared </a:t>
            </a:r>
            <a:r>
              <a:rPr lang="en-GB" sz="2400" dirty="0">
                <a:solidFill>
                  <a:srgbClr val="0000CC"/>
                </a:solidFill>
                <a:effectLst/>
                <a:latin typeface="Arial" panose="020B0604020202020204" pitchFamily="34" charset="0"/>
                <a:ea typeface="Calibri" panose="020F0502020204030204" pitchFamily="34" charset="0"/>
                <a:cs typeface="Arial" panose="020B0604020202020204" pitchFamily="34" charset="0"/>
              </a:rPr>
              <a:t>(</a:t>
            </a:r>
            <a:r>
              <a:rPr lang="en-GB" sz="2400" dirty="0" err="1">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NoSelMutMigrDrift</a:t>
            </a:r>
            <a:r>
              <a:rPr lang="en-GB" sz="2400" dirty="0">
                <a:solidFill>
                  <a:srgbClr val="0000CC"/>
                </a:solidFill>
                <a:effectLst/>
                <a:latin typeface="Arial" panose="020B0604020202020204" pitchFamily="34" charset="0"/>
                <a:ea typeface="Calibri" panose="020F0502020204030204" pitchFamily="34" charset="0"/>
                <a:cs typeface="Arial" panose="020B0604020202020204" pitchFamily="34" charset="0"/>
              </a:rPr>
              <a:t>). </a:t>
            </a:r>
            <a:br>
              <a:rPr lang="en-GB" sz="2400" dirty="0">
                <a:solidFill>
                  <a:srgbClr val="0000CC"/>
                </a:solidFill>
                <a:effectLst/>
                <a:latin typeface="Arial" panose="020B0604020202020204" pitchFamily="34" charset="0"/>
                <a:ea typeface="Calibri" panose="020F0502020204030204" pitchFamily="34" charset="0"/>
                <a:cs typeface="Arial" panose="020B0604020202020204" pitchFamily="34" charset="0"/>
              </a:rPr>
            </a:br>
            <a:r>
              <a:rPr lang="en-GB" sz="2400" dirty="0">
                <a:effectLst/>
                <a:latin typeface="Arial" panose="020B0604020202020204" pitchFamily="34" charset="0"/>
                <a:ea typeface="Calibri" panose="020F0502020204030204" pitchFamily="34" charset="0"/>
                <a:cs typeface="Arial" panose="020B0604020202020204" pitchFamily="34" charset="0"/>
              </a:rPr>
              <a:t>Again: The Reference Population is at </a:t>
            </a:r>
            <a:r>
              <a:rPr lang="en-GB" sz="24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F=1</a:t>
            </a:r>
            <a:r>
              <a:rPr lang="en-GB" sz="2400" dirty="0">
                <a:solidFill>
                  <a:srgbClr val="0000CC"/>
                </a:solidFill>
                <a:effectLst/>
                <a:latin typeface="Arial" panose="020B0604020202020204" pitchFamily="34" charset="0"/>
                <a:ea typeface="Calibri" panose="020F0502020204030204" pitchFamily="34" charset="0"/>
                <a:cs typeface="Arial" panose="020B0604020202020204" pitchFamily="34" charset="0"/>
              </a:rPr>
              <a:t>. </a:t>
            </a:r>
            <a:endParaRPr lang="en-GB" sz="1200" dirty="0">
              <a:solidFill>
                <a:srgbClr val="0000CC"/>
              </a:solidFill>
              <a:latin typeface="Arial" panose="020B0604020202020204" pitchFamily="34" charset="0"/>
              <a:ea typeface="Calibri" panose="020F0502020204030204" pitchFamily="34" charset="0"/>
              <a:cs typeface="Arial" panose="020B0604020202020204" pitchFamily="34" charset="0"/>
            </a:endParaRPr>
          </a:p>
          <a:p>
            <a:pPr>
              <a:lnSpc>
                <a:spcPct val="115000"/>
              </a:lnSpc>
            </a:pPr>
            <a:r>
              <a:rPr lang="en-GB" sz="2400" dirty="0">
                <a:effectLst/>
                <a:latin typeface="Arial" panose="020B0604020202020204" pitchFamily="34" charset="0"/>
                <a:ea typeface="Calibri" panose="020F0502020204030204" pitchFamily="34" charset="0"/>
                <a:cs typeface="Arial" panose="020B0604020202020204" pitchFamily="34" charset="0"/>
              </a:rPr>
              <a:t>Mean µ of Reference Population          </a:t>
            </a:r>
            <a:r>
              <a:rPr lang="en-GB" sz="24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µ∞ = c + (p-q)a</a:t>
            </a:r>
            <a:r>
              <a:rPr lang="en-GB" sz="2400"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a:t>
            </a:r>
            <a:r>
              <a:rPr lang="en-GB" sz="2400" strike="dblStrike" dirty="0">
                <a:solidFill>
                  <a:schemeClr val="bg1">
                    <a:lumMod val="65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+2pqd</a:t>
            </a:r>
            <a:r>
              <a:rPr lang="en-GB" sz="2400" dirty="0">
                <a:effectLst/>
                <a:latin typeface="Arial" panose="020B0604020202020204" pitchFamily="34" charset="0"/>
                <a:ea typeface="Calibri" panose="020F0502020204030204" pitchFamily="34" charset="0"/>
                <a:cs typeface="Arial" panose="020B0604020202020204" pitchFamily="34" charset="0"/>
              </a:rPr>
              <a:t>.</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pPr>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pPr>
            <a:r>
              <a:rPr lang="en-GB" sz="2400" dirty="0">
                <a:effectLst/>
                <a:latin typeface="Arial" panose="020B0604020202020204" pitchFamily="34" charset="0"/>
                <a:ea typeface="Calibri" panose="020F0502020204030204" pitchFamily="34" charset="0"/>
                <a:cs typeface="Times New Roman" panose="02020603050405020304" pitchFamily="18" charset="0"/>
              </a:rPr>
              <a:t>Write ‘α∞</a:t>
            </a:r>
            <a:r>
              <a:rPr lang="en-GB" sz="2400" baseline="-25000" dirty="0">
                <a:effectLst/>
                <a:latin typeface="Arial" panose="020B0604020202020204" pitchFamily="34" charset="0"/>
                <a:ea typeface="Calibri" panose="020F0502020204030204" pitchFamily="34" charset="0"/>
                <a:cs typeface="Times New Roman" panose="02020603050405020304" pitchFamily="18" charset="0"/>
              </a:rPr>
              <a:t>1</a:t>
            </a:r>
            <a:r>
              <a:rPr lang="en-GB" sz="2400" dirty="0">
                <a:effectLst/>
                <a:latin typeface="Arial" panose="020B0604020202020204" pitchFamily="34" charset="0"/>
                <a:ea typeface="Calibri" panose="020F0502020204030204" pitchFamily="34" charset="0"/>
                <a:cs typeface="Times New Roman" panose="02020603050405020304" pitchFamily="18" charset="0"/>
              </a:rPr>
              <a:t>’ as Additive Effect of allele A</a:t>
            </a:r>
            <a:r>
              <a:rPr lang="en-GB" sz="2400" baseline="-25000" dirty="0">
                <a:latin typeface="Arial" panose="020B0604020202020204" pitchFamily="34" charset="0"/>
                <a:ea typeface="Calibri" panose="020F0502020204030204" pitchFamily="34" charset="0"/>
                <a:cs typeface="Times New Roman" panose="02020603050405020304" pitchFamily="18" charset="0"/>
              </a:rPr>
              <a:t>1</a:t>
            </a:r>
            <a:r>
              <a:rPr lang="en-GB" sz="2400" dirty="0">
                <a:effectLst/>
                <a:latin typeface="Arial" panose="020B0604020202020204" pitchFamily="34" charset="0"/>
                <a:ea typeface="Calibri" panose="020F0502020204030204" pitchFamily="34" charset="0"/>
                <a:cs typeface="Times New Roman" panose="02020603050405020304" pitchFamily="18" charset="0"/>
              </a:rPr>
              <a:t>. </a:t>
            </a:r>
            <a:r>
              <a:rPr lang="en-GB" sz="24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Results are</a:t>
            </a:r>
            <a:r>
              <a:rPr lang="en-GB" sz="2400" dirty="0">
                <a:effectLst/>
                <a:latin typeface="Arial" panose="020B0604020202020204" pitchFamily="34" charset="0"/>
                <a:ea typeface="Calibri" panose="020F0502020204030204" pitchFamily="34" charset="0"/>
                <a:cs typeface="Times New Roman" panose="02020603050405020304" pitchFamily="18" charset="0"/>
              </a:rPr>
              <a:t>: </a:t>
            </a:r>
          </a:p>
          <a:p>
            <a:pPr>
              <a:lnSpc>
                <a:spcPct val="115000"/>
              </a:lnSpc>
            </a:pPr>
            <a:r>
              <a:rPr lang="en-GB" sz="24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α∞</a:t>
            </a:r>
            <a:r>
              <a:rPr lang="en-GB" sz="2400" baseline="-250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1</a:t>
            </a:r>
            <a:r>
              <a:rPr lang="en-GB" sz="24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 </a:t>
            </a:r>
            <a:r>
              <a:rPr lang="en-GB" sz="2400" dirty="0" err="1">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qa</a:t>
            </a:r>
            <a:r>
              <a:rPr lang="en-GB" sz="24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  	α∞</a:t>
            </a:r>
            <a:r>
              <a:rPr lang="en-GB" sz="2400" baseline="-250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2</a:t>
            </a:r>
            <a:r>
              <a:rPr lang="en-GB" sz="24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 -pa    	</a:t>
            </a:r>
            <a:r>
              <a:rPr lang="en-GB" sz="2200" dirty="0">
                <a:solidFill>
                  <a:srgbClr val="C00000"/>
                </a:solidFill>
                <a:latin typeface="Arial" panose="020B0604020202020204" pitchFamily="34" charset="0"/>
                <a:ea typeface="Calibri" panose="020F0502020204030204" pitchFamily="34" charset="0"/>
                <a:cs typeface="Times New Roman" panose="02020603050405020304" pitchFamily="18" charset="0"/>
              </a:rPr>
              <a:t>BV</a:t>
            </a:r>
            <a:r>
              <a:rPr lang="en-GB" sz="2200" dirty="0">
                <a:solidFill>
                  <a:srgbClr val="C00000"/>
                </a:solidFill>
                <a:latin typeface="Arial" panose="020B0604020202020204" pitchFamily="34" charset="0"/>
                <a:ea typeface="Calibri" panose="020F0502020204030204" pitchFamily="34" charset="0"/>
                <a:cs typeface="Arial" panose="020B0604020202020204" pitchFamily="34" charset="0"/>
              </a:rPr>
              <a:t>∞:  A1A1 </a:t>
            </a:r>
            <a:r>
              <a:rPr lang="en-GB" sz="22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a:t>
            </a:r>
            <a:r>
              <a:rPr lang="en-GB" sz="2200" dirty="0">
                <a:solidFill>
                  <a:srgbClr val="C00000"/>
                </a:solidFill>
                <a:latin typeface="Arial" panose="020B0604020202020204" pitchFamily="34" charset="0"/>
                <a:ea typeface="Calibri" panose="020F0502020204030204" pitchFamily="34" charset="0"/>
                <a:cs typeface="Arial" panose="020B0604020202020204" pitchFamily="34" charset="0"/>
              </a:rPr>
              <a:t> </a:t>
            </a:r>
            <a:r>
              <a:rPr kumimoji="0" lang="en-GB" sz="2200" b="0" i="0" u="none" strike="noStrike" kern="1200" cap="none" spc="0" noProof="0" dirty="0">
                <a:ln>
                  <a:noFill/>
                </a:ln>
                <a:solidFill>
                  <a:srgbClr val="C00000"/>
                </a:solidFill>
                <a:uLnTx/>
                <a:uFillTx/>
                <a:latin typeface="Arial" panose="020B0604020202020204" pitchFamily="34" charset="0"/>
                <a:ea typeface="Calibri" panose="020F0502020204030204" pitchFamily="34" charset="0"/>
                <a:cs typeface="Times New Roman" panose="02020603050405020304" pitchFamily="18" charset="0"/>
              </a:rPr>
              <a:t>2α∞</a:t>
            </a:r>
            <a:r>
              <a:rPr kumimoji="0" lang="en-GB" sz="2200" b="0" i="0" u="none" strike="noStrike" kern="1200" cap="none" spc="0" baseline="-25000" noProof="0" dirty="0">
                <a:ln>
                  <a:noFill/>
                </a:ln>
                <a:solidFill>
                  <a:srgbClr val="C00000"/>
                </a:solidFill>
                <a:uLnTx/>
                <a:uFillTx/>
                <a:latin typeface="Arial" panose="020B0604020202020204" pitchFamily="34" charset="0"/>
                <a:ea typeface="Calibri" panose="020F0502020204030204" pitchFamily="34" charset="0"/>
                <a:cs typeface="Times New Roman" panose="02020603050405020304" pitchFamily="18" charset="0"/>
              </a:rPr>
              <a:t>1</a:t>
            </a:r>
            <a:r>
              <a:rPr kumimoji="0" lang="en-GB" sz="2200" b="0" i="0" u="none" strike="noStrike" kern="1200" cap="none" spc="0" noProof="0" dirty="0">
                <a:ln>
                  <a:noFill/>
                </a:ln>
                <a:solidFill>
                  <a:prstClr val="black"/>
                </a:solidFill>
                <a:uLnTx/>
                <a:uFillTx/>
                <a:latin typeface="Arial" panose="020B0604020202020204" pitchFamily="34" charset="0"/>
                <a:ea typeface="Calibri" panose="020F0502020204030204" pitchFamily="34" charset="0"/>
                <a:cs typeface="Times New Roman" panose="02020603050405020304" pitchFamily="18" charset="0"/>
              </a:rPr>
              <a:t> </a:t>
            </a:r>
            <a:r>
              <a:rPr kumimoji="0" lang="en-GB" sz="2200" b="0" i="1" u="none" strike="noStrike" kern="1200" cap="none" spc="0" noProof="0" dirty="0">
                <a:ln>
                  <a:noFill/>
                </a:ln>
                <a:solidFill>
                  <a:prstClr val="black"/>
                </a:solidFill>
                <a:uLnTx/>
                <a:uFillTx/>
                <a:latin typeface="Arial" panose="020B0604020202020204" pitchFamily="34" charset="0"/>
                <a:ea typeface="Calibri" panose="020F0502020204030204" pitchFamily="34" charset="0"/>
                <a:cs typeface="Times New Roman" panose="02020603050405020304" pitchFamily="18" charset="0"/>
              </a:rPr>
              <a:t>et cetera </a:t>
            </a:r>
            <a:endParaRPr lang="en-GB" sz="1200" i="1"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pPr>
            <a:r>
              <a:rPr lang="en-GB" sz="2400" dirty="0">
                <a:effectLst/>
                <a:latin typeface="Arial" panose="020B0604020202020204" pitchFamily="34" charset="0"/>
                <a:ea typeface="Calibri" panose="020F0502020204030204" pitchFamily="34" charset="0"/>
                <a:cs typeface="Times New Roman" panose="02020603050405020304" pitchFamily="18" charset="0"/>
              </a:rPr>
              <a:t>Write ‘δ∞</a:t>
            </a:r>
            <a:r>
              <a:rPr lang="en-GB" sz="2400" baseline="-25000" dirty="0">
                <a:effectLst/>
                <a:latin typeface="Arial" panose="020B0604020202020204" pitchFamily="34" charset="0"/>
                <a:ea typeface="Calibri" panose="020F0502020204030204" pitchFamily="34" charset="0"/>
                <a:cs typeface="Times New Roman" panose="02020603050405020304" pitchFamily="18" charset="0"/>
              </a:rPr>
              <a:t>11</a:t>
            </a:r>
            <a:r>
              <a:rPr lang="en-GB" sz="2400" dirty="0">
                <a:effectLst/>
                <a:latin typeface="Arial" panose="020B0604020202020204" pitchFamily="34" charset="0"/>
                <a:ea typeface="Calibri" panose="020F0502020204030204" pitchFamily="34" charset="0"/>
                <a:cs typeface="Times New Roman" panose="02020603050405020304" pitchFamily="18" charset="0"/>
              </a:rPr>
              <a:t>’ as dominance deviation of genotype A</a:t>
            </a:r>
            <a:r>
              <a:rPr lang="en-GB" sz="2400" baseline="-25000" dirty="0">
                <a:latin typeface="Arial" panose="020B0604020202020204" pitchFamily="34" charset="0"/>
                <a:ea typeface="Calibri" panose="020F0502020204030204" pitchFamily="34" charset="0"/>
                <a:cs typeface="Times New Roman" panose="02020603050405020304" pitchFamily="18" charset="0"/>
              </a:rPr>
              <a:t>1</a:t>
            </a:r>
            <a:r>
              <a:rPr lang="en-GB" sz="2400" dirty="0">
                <a:effectLst/>
                <a:latin typeface="Arial" panose="020B0604020202020204" pitchFamily="34" charset="0"/>
                <a:ea typeface="Calibri" panose="020F0502020204030204" pitchFamily="34" charset="0"/>
                <a:cs typeface="Times New Roman" panose="02020603050405020304" pitchFamily="18" charset="0"/>
              </a:rPr>
              <a:t>A</a:t>
            </a:r>
            <a:r>
              <a:rPr lang="en-GB" sz="2400" baseline="-25000" dirty="0">
                <a:latin typeface="Arial" panose="020B0604020202020204" pitchFamily="34" charset="0"/>
                <a:ea typeface="Calibri" panose="020F0502020204030204" pitchFamily="34" charset="0"/>
                <a:cs typeface="Times New Roman" panose="02020603050405020304" pitchFamily="18" charset="0"/>
              </a:rPr>
              <a:t>1</a:t>
            </a:r>
            <a:r>
              <a:rPr lang="en-GB" sz="2400" dirty="0">
                <a:effectLst/>
                <a:latin typeface="Arial" panose="020B0604020202020204" pitchFamily="34" charset="0"/>
                <a:ea typeface="Calibri" panose="020F0502020204030204" pitchFamily="34" charset="0"/>
                <a:cs typeface="Times New Roman" panose="02020603050405020304" pitchFamily="18" charset="0"/>
              </a:rPr>
              <a:t>. Then:</a:t>
            </a:r>
          </a:p>
          <a:p>
            <a:pPr>
              <a:lnSpc>
                <a:spcPct val="115000"/>
              </a:lnSpc>
            </a:pPr>
            <a:r>
              <a:rPr lang="en-GB" sz="24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δ∞</a:t>
            </a:r>
            <a:r>
              <a:rPr lang="en-GB" sz="2400" baseline="-250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11</a:t>
            </a:r>
            <a:r>
              <a:rPr lang="en-GB" sz="24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 δ∞</a:t>
            </a:r>
            <a:r>
              <a:rPr lang="en-GB" sz="2400" baseline="-250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22  </a:t>
            </a:r>
            <a:r>
              <a:rPr lang="en-GB" sz="24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0        </a:t>
            </a:r>
            <a:r>
              <a:rPr lang="en-GB" sz="2400" dirty="0">
                <a:solidFill>
                  <a:srgbClr val="000099"/>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δ∞</a:t>
            </a:r>
            <a:r>
              <a:rPr lang="en-GB" sz="2400" baseline="-25000" dirty="0">
                <a:solidFill>
                  <a:srgbClr val="000099"/>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12</a:t>
            </a:r>
            <a:r>
              <a:rPr lang="en-GB" sz="2400" dirty="0">
                <a:solidFill>
                  <a:srgbClr val="000099"/>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 d</a:t>
            </a:r>
          </a:p>
        </p:txBody>
      </p:sp>
      <p:sp>
        <p:nvSpPr>
          <p:cNvPr id="5" name="TextBox 4">
            <a:extLst>
              <a:ext uri="{FF2B5EF4-FFF2-40B4-BE49-F238E27FC236}">
                <a16:creationId xmlns:a16="http://schemas.microsoft.com/office/drawing/2014/main" id="{C4DB502A-AFC9-4421-BC37-62FEB8A421DF}"/>
              </a:ext>
            </a:extLst>
          </p:cNvPr>
          <p:cNvSpPr txBox="1"/>
          <p:nvPr/>
        </p:nvSpPr>
        <p:spPr>
          <a:xfrm>
            <a:off x="35844" y="5882951"/>
            <a:ext cx="12076847" cy="830997"/>
          </a:xfrm>
          <a:prstGeom prst="rect">
            <a:avLst/>
          </a:prstGeom>
          <a:solidFill>
            <a:schemeClr val="bg1">
              <a:lumMod val="95000"/>
            </a:schemeClr>
          </a:solidFill>
          <a:effectLst>
            <a:outerShdw blurRad="63500" sx="102000" sy="102000" algn="ctr" rotWithShape="0">
              <a:prstClr val="black">
                <a:alpha val="40000"/>
              </a:prstClr>
            </a:outerShdw>
          </a:effectLst>
        </p:spPr>
        <p:txBody>
          <a:bodyPr wrap="square" rtlCol="0">
            <a:spAutoFit/>
          </a:bodyPr>
          <a:lstStyle/>
          <a:p>
            <a:r>
              <a:rPr lang="en-GB" sz="24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a:t>
            </a:r>
            <a:r>
              <a:rPr lang="en-GB" sz="2400" dirty="0">
                <a:latin typeface="Arial" panose="020B0604020202020204" pitchFamily="34" charset="0"/>
                <a:ea typeface="Calibri" panose="020F0502020204030204" pitchFamily="34" charset="0"/>
                <a:cs typeface="Times New Roman" panose="02020603050405020304" pitchFamily="18" charset="0"/>
              </a:rPr>
              <a:t>The heterozygous genotype </a:t>
            </a:r>
            <a:r>
              <a:rPr lang="en-GB" sz="2400" dirty="0">
                <a:solidFill>
                  <a:srgbClr val="000099"/>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A</a:t>
            </a:r>
            <a:r>
              <a:rPr lang="en-GB" sz="2400" baseline="-25000" dirty="0">
                <a:solidFill>
                  <a:srgbClr val="000099"/>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1</a:t>
            </a:r>
            <a:r>
              <a:rPr lang="en-GB" sz="2400" dirty="0">
                <a:solidFill>
                  <a:srgbClr val="000099"/>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A</a:t>
            </a:r>
            <a:r>
              <a:rPr lang="en-GB" sz="2400" baseline="-25000" dirty="0">
                <a:solidFill>
                  <a:srgbClr val="000099"/>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2</a:t>
            </a:r>
            <a:r>
              <a:rPr lang="en-GB" sz="2400" dirty="0">
                <a:latin typeface="Arial" panose="020B0604020202020204" pitchFamily="34" charset="0"/>
                <a:ea typeface="Calibri" panose="020F0502020204030204" pitchFamily="34" charset="0"/>
                <a:cs typeface="Times New Roman" panose="02020603050405020304" pitchFamily="18" charset="0"/>
              </a:rPr>
              <a:t> incorporates the effect </a:t>
            </a:r>
            <a:r>
              <a:rPr lang="en-GB" sz="2400" dirty="0">
                <a:solidFill>
                  <a:srgbClr val="000099"/>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d</a:t>
            </a:r>
            <a:r>
              <a:rPr lang="en-GB" sz="2400" dirty="0">
                <a:latin typeface="Arial" panose="020B0604020202020204" pitchFamily="34" charset="0"/>
                <a:ea typeface="Calibri" panose="020F0502020204030204" pitchFamily="34" charset="0"/>
                <a:cs typeface="Times New Roman" panose="02020603050405020304" pitchFamily="18" charset="0"/>
              </a:rPr>
              <a:t> in its genotypic value yet cannot transfer this to its „F=1-offspring“</a:t>
            </a:r>
            <a:r>
              <a:rPr lang="en-GB" sz="24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a:t>
            </a:r>
            <a:endParaRPr lang="en-GB" sz="2400" dirty="0"/>
          </a:p>
        </p:txBody>
      </p:sp>
      <p:grpSp>
        <p:nvGrpSpPr>
          <p:cNvPr id="7" name="Group 6">
            <a:extLst>
              <a:ext uri="{FF2B5EF4-FFF2-40B4-BE49-F238E27FC236}">
                <a16:creationId xmlns:a16="http://schemas.microsoft.com/office/drawing/2014/main" id="{D6912F0E-09E7-4496-90A9-ED232FD267C7}"/>
              </a:ext>
            </a:extLst>
          </p:cNvPr>
          <p:cNvGrpSpPr/>
          <p:nvPr/>
        </p:nvGrpSpPr>
        <p:grpSpPr>
          <a:xfrm>
            <a:off x="8913044" y="2107223"/>
            <a:ext cx="3113294" cy="3681684"/>
            <a:chOff x="8913044" y="1903029"/>
            <a:chExt cx="3113294" cy="3681684"/>
          </a:xfrm>
        </p:grpSpPr>
        <p:pic>
          <p:nvPicPr>
            <p:cNvPr id="4" name="Picture 3">
              <a:extLst>
                <a:ext uri="{FF2B5EF4-FFF2-40B4-BE49-F238E27FC236}">
                  <a16:creationId xmlns:a16="http://schemas.microsoft.com/office/drawing/2014/main" id="{5DC148BC-D37B-4590-9CBC-6BF03EDB78CF}"/>
                </a:ext>
              </a:extLst>
            </p:cNvPr>
            <p:cNvPicPr>
              <a:picLocks noChangeAspect="1"/>
            </p:cNvPicPr>
            <p:nvPr/>
          </p:nvPicPr>
          <p:blipFill>
            <a:blip r:embed="rId3"/>
            <a:stretch>
              <a:fillRect/>
            </a:stretch>
          </p:blipFill>
          <p:spPr>
            <a:xfrm>
              <a:off x="8913044" y="1903029"/>
              <a:ext cx="3113294" cy="3681684"/>
            </a:xfrm>
            <a:prstGeom prst="rect">
              <a:avLst/>
            </a:prstGeom>
            <a:effectLst>
              <a:outerShdw blurRad="63500" sx="102000" sy="102000" algn="ctr" rotWithShape="0">
                <a:prstClr val="black">
                  <a:alpha val="40000"/>
                </a:prstClr>
              </a:outerShdw>
            </a:effectLst>
          </p:spPr>
        </p:pic>
        <p:sp>
          <p:nvSpPr>
            <p:cNvPr id="6" name="TextBox 5">
              <a:extLst>
                <a:ext uri="{FF2B5EF4-FFF2-40B4-BE49-F238E27FC236}">
                  <a16:creationId xmlns:a16="http://schemas.microsoft.com/office/drawing/2014/main" id="{0A90D117-209C-4D88-9A38-03E43F135FA4}"/>
                </a:ext>
              </a:extLst>
            </p:cNvPr>
            <p:cNvSpPr txBox="1"/>
            <p:nvPr/>
          </p:nvSpPr>
          <p:spPr>
            <a:xfrm rot="21295533">
              <a:off x="9081857" y="2346649"/>
              <a:ext cx="2773098" cy="369332"/>
            </a:xfrm>
            <a:prstGeom prst="rect">
              <a:avLst/>
            </a:prstGeom>
            <a:solidFill>
              <a:schemeClr val="bg1">
                <a:lumMod val="95000"/>
              </a:schemeClr>
            </a:solidFill>
          </p:spPr>
          <p:txBody>
            <a:bodyPr wrap="square" rtlCol="0">
              <a:spAutoFit/>
            </a:bodyPr>
            <a:lstStyle/>
            <a:p>
              <a:pPr algn="ctr"/>
              <a:r>
                <a:rPr lang="en-GB" dirty="0">
                  <a:solidFill>
                    <a:schemeClr val="tx1">
                      <a:lumMod val="65000"/>
                      <a:lumOff val="35000"/>
                    </a:schemeClr>
                  </a:solidFill>
                  <a:latin typeface="Arial" panose="020B0604020202020204" pitchFamily="34" charset="0"/>
                  <a:cs typeface="Arial" panose="020B0604020202020204" pitchFamily="34" charset="0"/>
                </a:rPr>
                <a:t>This was the case of F=0</a:t>
              </a:r>
            </a:p>
          </p:txBody>
        </p:sp>
      </p:grpSp>
      <p:sp>
        <p:nvSpPr>
          <p:cNvPr id="8" name="Textfeld 5">
            <a:extLst>
              <a:ext uri="{FF2B5EF4-FFF2-40B4-BE49-F238E27FC236}">
                <a16:creationId xmlns:a16="http://schemas.microsoft.com/office/drawing/2014/main" id="{83CEF497-4EEB-41F2-989D-0AB14B6F8EF8}"/>
              </a:ext>
            </a:extLst>
          </p:cNvPr>
          <p:cNvSpPr txBox="1"/>
          <p:nvPr/>
        </p:nvSpPr>
        <p:spPr>
          <a:xfrm>
            <a:off x="11532904" y="6311668"/>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37</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640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F36E51A-F2A6-4B01-A48D-7B43A819F71A}"/>
              </a:ext>
            </a:extLst>
          </p:cNvPr>
          <p:cNvSpPr txBox="1"/>
          <p:nvPr/>
        </p:nvSpPr>
        <p:spPr>
          <a:xfrm>
            <a:off x="100753" y="69100"/>
            <a:ext cx="11990494" cy="6660349"/>
          </a:xfrm>
          <a:prstGeom prst="rect">
            <a:avLst/>
          </a:prstGeom>
          <a:solidFill>
            <a:srgbClr val="FFFFFF"/>
          </a:solidFill>
          <a:ln>
            <a:noFill/>
          </a:ln>
          <a:effectLst>
            <a:outerShdw blurRad="50800" dist="38100" dir="2700000" algn="tl" rotWithShape="0">
              <a:prstClr val="black">
                <a:alpha val="40000"/>
              </a:prstClr>
            </a:outerShdw>
          </a:effectLst>
        </p:spPr>
        <p:txBody>
          <a:bodyPr wrap="square" rtlCol="0">
            <a:spAutoFit/>
          </a:bodyPr>
          <a:lstStyle/>
          <a:p>
            <a:pPr>
              <a:lnSpc>
                <a:spcPct val="115000"/>
              </a:lnSpc>
            </a:pPr>
            <a:r>
              <a:rPr lang="en-GB" sz="2400" dirty="0">
                <a:latin typeface="Arial" panose="020B0604020202020204" pitchFamily="34" charset="0"/>
                <a:ea typeface="Calibri" panose="020F0502020204030204" pitchFamily="34" charset="0"/>
                <a:cs typeface="Times New Roman" panose="02020603050405020304" pitchFamily="18" charset="0"/>
              </a:rPr>
              <a:t>α∞</a:t>
            </a:r>
            <a:r>
              <a:rPr lang="en-GB" sz="2400" baseline="-25000" dirty="0">
                <a:latin typeface="Arial" panose="020B0604020202020204" pitchFamily="34" charset="0"/>
                <a:ea typeface="Calibri" panose="020F0502020204030204" pitchFamily="34" charset="0"/>
                <a:cs typeface="Times New Roman" panose="02020603050405020304" pitchFamily="18" charset="0"/>
              </a:rPr>
              <a:t>1</a:t>
            </a:r>
            <a:r>
              <a:rPr lang="en-GB" sz="2400" dirty="0">
                <a:latin typeface="Arial" panose="020B0604020202020204" pitchFamily="34" charset="0"/>
                <a:ea typeface="Calibri" panose="020F0502020204030204" pitchFamily="34" charset="0"/>
                <a:cs typeface="Times New Roman" panose="02020603050405020304" pitchFamily="18" charset="0"/>
              </a:rPr>
              <a:t> = </a:t>
            </a:r>
            <a:r>
              <a:rPr lang="en-GB" sz="2400" dirty="0" err="1">
                <a:latin typeface="Arial" panose="020B0604020202020204" pitchFamily="34" charset="0"/>
                <a:ea typeface="Calibri" panose="020F0502020204030204" pitchFamily="34" charset="0"/>
                <a:cs typeface="Times New Roman" panose="02020603050405020304" pitchFamily="18" charset="0"/>
              </a:rPr>
              <a:t>qa</a:t>
            </a:r>
            <a:r>
              <a:rPr lang="en-GB" sz="2400" dirty="0">
                <a:latin typeface="Arial" panose="020B0604020202020204" pitchFamily="34" charset="0"/>
                <a:ea typeface="Calibri" panose="020F0502020204030204" pitchFamily="34" charset="0"/>
                <a:cs typeface="Times New Roman" panose="02020603050405020304" pitchFamily="18" charset="0"/>
              </a:rPr>
              <a:t> ; 	α∞</a:t>
            </a:r>
            <a:r>
              <a:rPr lang="en-GB" sz="2400" baseline="-25000" dirty="0">
                <a:latin typeface="Arial" panose="020B0604020202020204" pitchFamily="34" charset="0"/>
                <a:ea typeface="Calibri" panose="020F0502020204030204" pitchFamily="34" charset="0"/>
                <a:cs typeface="Times New Roman" panose="02020603050405020304" pitchFamily="18" charset="0"/>
              </a:rPr>
              <a:t>2</a:t>
            </a:r>
            <a:r>
              <a:rPr lang="en-GB" sz="2400" dirty="0">
                <a:latin typeface="Arial" panose="020B0604020202020204" pitchFamily="34" charset="0"/>
                <a:ea typeface="Calibri" panose="020F0502020204030204" pitchFamily="34" charset="0"/>
                <a:cs typeface="Times New Roman" panose="02020603050405020304" pitchFamily="18" charset="0"/>
              </a:rPr>
              <a:t> = -pa     	|on average, this is zero|</a:t>
            </a:r>
          </a:p>
          <a:p>
            <a:pPr>
              <a:lnSpc>
                <a:spcPct val="115000"/>
              </a:lnSpc>
            </a:pPr>
            <a:r>
              <a:rPr lang="en-GB" sz="2400" dirty="0">
                <a:latin typeface="Arial" panose="020B0604020202020204" pitchFamily="34" charset="0"/>
                <a:ea typeface="Calibri" panose="020F0502020204030204" pitchFamily="34" charset="0"/>
                <a:cs typeface="Times New Roman" panose="02020603050405020304" pitchFamily="18" charset="0"/>
              </a:rPr>
              <a:t>δ∞</a:t>
            </a:r>
            <a:r>
              <a:rPr lang="en-GB" sz="2400" baseline="-25000" dirty="0">
                <a:latin typeface="Arial" panose="020B0604020202020204" pitchFamily="34" charset="0"/>
                <a:ea typeface="Calibri" panose="020F0502020204030204" pitchFamily="34" charset="0"/>
                <a:cs typeface="Times New Roman" panose="02020603050405020304" pitchFamily="18" charset="0"/>
              </a:rPr>
              <a:t>11</a:t>
            </a:r>
            <a:r>
              <a:rPr lang="en-GB" sz="2400" dirty="0">
                <a:latin typeface="Arial" panose="020B0604020202020204" pitchFamily="34" charset="0"/>
                <a:ea typeface="Calibri" panose="020F0502020204030204" pitchFamily="34" charset="0"/>
                <a:cs typeface="Times New Roman" panose="02020603050405020304" pitchFamily="18" charset="0"/>
              </a:rPr>
              <a:t> = δ∞</a:t>
            </a:r>
            <a:r>
              <a:rPr lang="en-GB" sz="2400" baseline="-25000" dirty="0">
                <a:latin typeface="Arial" panose="020B0604020202020204" pitchFamily="34" charset="0"/>
                <a:ea typeface="Calibri" panose="020F0502020204030204" pitchFamily="34" charset="0"/>
                <a:cs typeface="Times New Roman" panose="02020603050405020304" pitchFamily="18" charset="0"/>
              </a:rPr>
              <a:t>22  </a:t>
            </a:r>
            <a:r>
              <a:rPr lang="en-GB" sz="2400" dirty="0">
                <a:latin typeface="Arial" panose="020B0604020202020204" pitchFamily="34" charset="0"/>
                <a:ea typeface="Calibri" panose="020F0502020204030204" pitchFamily="34" charset="0"/>
                <a:cs typeface="Times New Roman" panose="02020603050405020304" pitchFamily="18" charset="0"/>
              </a:rPr>
              <a:t>= 0;  </a:t>
            </a:r>
            <a:r>
              <a:rPr lang="en-GB" sz="2400" dirty="0">
                <a:solidFill>
                  <a:srgbClr val="0000FF"/>
                </a:solidFill>
                <a:latin typeface="Arial" panose="020B0604020202020204" pitchFamily="34" charset="0"/>
                <a:ea typeface="Calibri" panose="020F0502020204030204" pitchFamily="34" charset="0"/>
                <a:cs typeface="Times New Roman" panose="02020603050405020304" pitchFamily="18" charset="0"/>
              </a:rPr>
              <a:t>δ∞</a:t>
            </a:r>
            <a:r>
              <a:rPr lang="en-GB" sz="2400" baseline="-25000" dirty="0">
                <a:solidFill>
                  <a:srgbClr val="0000FF"/>
                </a:solidFill>
                <a:latin typeface="Arial" panose="020B0604020202020204" pitchFamily="34" charset="0"/>
                <a:ea typeface="Calibri" panose="020F0502020204030204" pitchFamily="34" charset="0"/>
                <a:cs typeface="Times New Roman" panose="02020603050405020304" pitchFamily="18" charset="0"/>
              </a:rPr>
              <a:t>12</a:t>
            </a:r>
            <a:r>
              <a:rPr lang="en-GB" sz="2400" dirty="0">
                <a:solidFill>
                  <a:srgbClr val="0000FF"/>
                </a:solidFill>
                <a:latin typeface="Arial" panose="020B0604020202020204" pitchFamily="34" charset="0"/>
                <a:ea typeface="Calibri" panose="020F0502020204030204" pitchFamily="34" charset="0"/>
                <a:cs typeface="Times New Roman" panose="02020603050405020304" pitchFamily="18" charset="0"/>
              </a:rPr>
              <a:t> = d	|on average, this is 2pqd|</a:t>
            </a:r>
            <a:endParaRPr lang="en-GB" sz="900" dirty="0">
              <a:solidFill>
                <a:srgbClr val="0000FF"/>
              </a:solidFill>
              <a:latin typeface="Arial" panose="020B0604020202020204" pitchFamily="34" charset="0"/>
              <a:ea typeface="Calibri" panose="020F0502020204030204" pitchFamily="34" charset="0"/>
              <a:cs typeface="Times New Roman" panose="02020603050405020304" pitchFamily="18" charset="0"/>
            </a:endParaRPr>
          </a:p>
          <a:p>
            <a:pPr>
              <a:lnSpc>
                <a:spcPct val="115000"/>
              </a:lnSpc>
            </a:pPr>
            <a:endParaRPr lang="en-GB" sz="900" dirty="0">
              <a:solidFill>
                <a:srgbClr val="000099"/>
              </a:solidFill>
              <a:latin typeface="Arial" panose="020B0604020202020204" pitchFamily="34" charset="0"/>
              <a:ea typeface="Calibri" panose="020F0502020204030204" pitchFamily="34" charset="0"/>
              <a:cs typeface="Times New Roman" panose="02020603050405020304" pitchFamily="18" charset="0"/>
            </a:endParaRPr>
          </a:p>
          <a:p>
            <a:pPr>
              <a:lnSpc>
                <a:spcPct val="115000"/>
              </a:lnSpc>
            </a:pPr>
            <a:r>
              <a:rPr lang="en-GB" sz="2400" dirty="0">
                <a:solidFill>
                  <a:srgbClr val="C00000"/>
                </a:solidFill>
                <a:latin typeface="Arial" panose="020B0604020202020204" pitchFamily="34" charset="0"/>
                <a:ea typeface="Calibri" panose="020F0502020204030204" pitchFamily="34" charset="0"/>
                <a:cs typeface="Times New Roman" panose="02020603050405020304" pitchFamily="18" charset="0"/>
              </a:rPr>
              <a:t>BV</a:t>
            </a:r>
            <a:r>
              <a:rPr lang="en-GB" sz="2400" dirty="0">
                <a:solidFill>
                  <a:srgbClr val="C00000"/>
                </a:solidFill>
                <a:latin typeface="Arial" panose="020B0604020202020204" pitchFamily="34" charset="0"/>
                <a:ea typeface="Calibri" panose="020F0502020204030204" pitchFamily="34" charset="0"/>
                <a:cs typeface="Arial" panose="020B0604020202020204" pitchFamily="34" charset="0"/>
              </a:rPr>
              <a:t>∞:  	 A1A1 </a:t>
            </a:r>
            <a:r>
              <a:rPr lang="en-GB" sz="24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a:t>
            </a:r>
            <a:r>
              <a:rPr lang="en-GB" sz="2400" dirty="0">
                <a:solidFill>
                  <a:srgbClr val="C00000"/>
                </a:solidFill>
                <a:latin typeface="Arial" panose="020B0604020202020204" pitchFamily="34" charset="0"/>
                <a:ea typeface="Calibri" panose="020F0502020204030204" pitchFamily="34" charset="0"/>
                <a:cs typeface="Arial" panose="020B0604020202020204" pitchFamily="34" charset="0"/>
              </a:rPr>
              <a:t> </a:t>
            </a:r>
            <a:r>
              <a:rPr kumimoji="0" lang="en-GB" sz="2400" b="0" i="0" u="none" strike="noStrike" kern="1200" cap="none" spc="0" noProof="0" dirty="0">
                <a:ln>
                  <a:noFill/>
                </a:ln>
                <a:solidFill>
                  <a:srgbClr val="C00000"/>
                </a:solidFill>
                <a:uLnTx/>
                <a:uFillTx/>
                <a:latin typeface="Arial" panose="020B0604020202020204" pitchFamily="34" charset="0"/>
                <a:ea typeface="Calibri" panose="020F0502020204030204" pitchFamily="34" charset="0"/>
                <a:cs typeface="Times New Roman" panose="02020603050405020304" pitchFamily="18" charset="0"/>
              </a:rPr>
              <a:t>2α∞</a:t>
            </a:r>
            <a:r>
              <a:rPr kumimoji="0" lang="en-GB" sz="2400" b="0" i="0" u="none" strike="noStrike" kern="1200" cap="none" spc="0" baseline="-25000" noProof="0" dirty="0">
                <a:ln>
                  <a:noFill/>
                </a:ln>
                <a:solidFill>
                  <a:srgbClr val="C00000"/>
                </a:solidFill>
                <a:uLnTx/>
                <a:uFillTx/>
                <a:latin typeface="Arial" panose="020B0604020202020204" pitchFamily="34" charset="0"/>
                <a:ea typeface="Calibri" panose="020F0502020204030204" pitchFamily="34" charset="0"/>
                <a:cs typeface="Times New Roman" panose="02020603050405020304" pitchFamily="18" charset="0"/>
              </a:rPr>
              <a:t>1    </a:t>
            </a:r>
            <a:r>
              <a:rPr kumimoji="0" lang="en-GB" sz="2400" b="0" i="0" u="none" strike="noStrike" kern="1200" cap="none" spc="0" noProof="0" dirty="0">
                <a:ln>
                  <a:noFill/>
                </a:ln>
                <a:effectLst>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Times New Roman" panose="02020603050405020304" pitchFamily="18" charset="0"/>
              </a:rPr>
              <a:t>|      </a:t>
            </a:r>
            <a:r>
              <a:rPr lang="en-GB" sz="2400" dirty="0">
                <a:solidFill>
                  <a:srgbClr val="C00000"/>
                </a:solidFill>
                <a:latin typeface="Arial" panose="020B0604020202020204" pitchFamily="34" charset="0"/>
                <a:ea typeface="Calibri" panose="020F0502020204030204" pitchFamily="34" charset="0"/>
                <a:cs typeface="Arial" panose="020B0604020202020204" pitchFamily="34" charset="0"/>
              </a:rPr>
              <a:t>A1A2 </a:t>
            </a:r>
            <a:r>
              <a:rPr lang="en-GB" sz="24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a:t>
            </a:r>
            <a:r>
              <a:rPr lang="en-GB" sz="2400" dirty="0">
                <a:solidFill>
                  <a:srgbClr val="C00000"/>
                </a:solidFill>
                <a:latin typeface="Arial" panose="020B0604020202020204" pitchFamily="34" charset="0"/>
                <a:ea typeface="Calibri" panose="020F0502020204030204" pitchFamily="34" charset="0"/>
                <a:cs typeface="Arial" panose="020B0604020202020204" pitchFamily="34" charset="0"/>
              </a:rPr>
              <a:t> </a:t>
            </a:r>
            <a:r>
              <a:rPr kumimoji="0" lang="en-GB" sz="2400" b="0" i="0" u="none" strike="noStrike" kern="1200" cap="none" spc="0" noProof="0" dirty="0">
                <a:ln>
                  <a:noFill/>
                </a:ln>
                <a:solidFill>
                  <a:srgbClr val="C00000"/>
                </a:solidFill>
                <a:uLnTx/>
                <a:uFillTx/>
                <a:latin typeface="Arial" panose="020B0604020202020204" pitchFamily="34" charset="0"/>
                <a:ea typeface="Calibri" panose="020F0502020204030204" pitchFamily="34" charset="0"/>
                <a:cs typeface="Times New Roman" panose="02020603050405020304" pitchFamily="18" charset="0"/>
              </a:rPr>
              <a:t>α∞</a:t>
            </a:r>
            <a:r>
              <a:rPr kumimoji="0" lang="en-GB" sz="2400" b="0" i="0" u="none" strike="noStrike" kern="1200" cap="none" spc="0" baseline="-25000" noProof="0" dirty="0">
                <a:ln>
                  <a:noFill/>
                </a:ln>
                <a:solidFill>
                  <a:srgbClr val="C00000"/>
                </a:solidFill>
                <a:uLnTx/>
                <a:uFillTx/>
                <a:latin typeface="Arial" panose="020B0604020202020204" pitchFamily="34" charset="0"/>
                <a:ea typeface="Calibri" panose="020F0502020204030204" pitchFamily="34" charset="0"/>
                <a:cs typeface="Times New Roman" panose="02020603050405020304" pitchFamily="18" charset="0"/>
              </a:rPr>
              <a:t>1 </a:t>
            </a:r>
            <a:r>
              <a:rPr kumimoji="0" lang="en-GB" sz="2400" b="0" i="0" u="none" strike="noStrike" kern="1200" cap="none" spc="0" noProof="0" dirty="0">
                <a:ln>
                  <a:noFill/>
                </a:ln>
                <a:solidFill>
                  <a:srgbClr val="C00000"/>
                </a:solidFill>
                <a:uLnTx/>
                <a:uFillTx/>
                <a:latin typeface="Arial" panose="020B0604020202020204" pitchFamily="34" charset="0"/>
                <a:ea typeface="Calibri" panose="020F0502020204030204" pitchFamily="34" charset="0"/>
                <a:cs typeface="Times New Roman" panose="02020603050405020304" pitchFamily="18" charset="0"/>
              </a:rPr>
              <a:t>+α∞</a:t>
            </a:r>
            <a:r>
              <a:rPr kumimoji="0" lang="en-GB" sz="2400" b="0" i="0" u="none" strike="noStrike" kern="1200" cap="none" spc="0" baseline="-25000" noProof="0" dirty="0">
                <a:ln>
                  <a:noFill/>
                </a:ln>
                <a:solidFill>
                  <a:srgbClr val="C00000"/>
                </a:solidFill>
                <a:uLnTx/>
                <a:uFillTx/>
                <a:latin typeface="Arial" panose="020B0604020202020204" pitchFamily="34" charset="0"/>
                <a:ea typeface="Calibri" panose="020F0502020204030204" pitchFamily="34" charset="0"/>
                <a:cs typeface="Times New Roman" panose="02020603050405020304" pitchFamily="18" charset="0"/>
              </a:rPr>
              <a:t>2    </a:t>
            </a:r>
            <a:r>
              <a:rPr kumimoji="0" lang="en-GB" sz="2400" b="0" i="0" u="none" strike="noStrike" kern="1200" cap="none" spc="0" noProof="0" dirty="0">
                <a:ln>
                  <a:noFill/>
                </a:ln>
                <a:effectLst>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Times New Roman" panose="02020603050405020304" pitchFamily="18" charset="0"/>
              </a:rPr>
              <a:t>|      </a:t>
            </a:r>
            <a:r>
              <a:rPr lang="en-GB" sz="2400" dirty="0">
                <a:solidFill>
                  <a:srgbClr val="C00000"/>
                </a:solidFill>
                <a:latin typeface="Arial" panose="020B0604020202020204" pitchFamily="34" charset="0"/>
                <a:ea typeface="Calibri" panose="020F0502020204030204" pitchFamily="34" charset="0"/>
                <a:cs typeface="Arial" panose="020B0604020202020204" pitchFamily="34" charset="0"/>
              </a:rPr>
              <a:t>A2A2 </a:t>
            </a:r>
            <a:r>
              <a:rPr lang="en-GB" sz="24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a:t>
            </a:r>
            <a:r>
              <a:rPr lang="en-GB" sz="2400" dirty="0">
                <a:solidFill>
                  <a:srgbClr val="C00000"/>
                </a:solidFill>
                <a:latin typeface="Arial" panose="020B0604020202020204" pitchFamily="34" charset="0"/>
                <a:ea typeface="Calibri" panose="020F0502020204030204" pitchFamily="34" charset="0"/>
                <a:cs typeface="Arial" panose="020B0604020202020204" pitchFamily="34" charset="0"/>
              </a:rPr>
              <a:t> </a:t>
            </a:r>
            <a:r>
              <a:rPr kumimoji="0" lang="en-GB" sz="2400" b="0" i="0" u="none" strike="noStrike" kern="1200" cap="none" spc="0" noProof="0" dirty="0">
                <a:ln>
                  <a:noFill/>
                </a:ln>
                <a:solidFill>
                  <a:srgbClr val="C00000"/>
                </a:solidFill>
                <a:uLnTx/>
                <a:uFillTx/>
                <a:latin typeface="Arial" panose="020B0604020202020204" pitchFamily="34" charset="0"/>
                <a:ea typeface="Calibri" panose="020F0502020204030204" pitchFamily="34" charset="0"/>
                <a:cs typeface="Times New Roman" panose="02020603050405020304" pitchFamily="18" charset="0"/>
              </a:rPr>
              <a:t>2α∞</a:t>
            </a:r>
            <a:r>
              <a:rPr kumimoji="0" lang="en-GB" sz="2400" b="0" i="0" u="none" strike="noStrike" kern="1200" cap="none" spc="0" baseline="-25000" noProof="0" dirty="0">
                <a:ln>
                  <a:noFill/>
                </a:ln>
                <a:solidFill>
                  <a:srgbClr val="C00000"/>
                </a:solidFill>
                <a:uLnTx/>
                <a:uFillTx/>
                <a:latin typeface="Arial" panose="020B0604020202020204" pitchFamily="34" charset="0"/>
                <a:ea typeface="Calibri" panose="020F0502020204030204" pitchFamily="34" charset="0"/>
                <a:cs typeface="Times New Roman" panose="02020603050405020304" pitchFamily="18" charset="0"/>
              </a:rPr>
              <a:t>2</a:t>
            </a:r>
            <a:endParaRPr lang="en-GB" sz="24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endParaRPr>
          </a:p>
          <a:p>
            <a:pPr>
              <a:lnSpc>
                <a:spcPct val="115000"/>
              </a:lnSpc>
            </a:pPr>
            <a:r>
              <a:rPr lang="en-GB" sz="24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σ²∞(A)  = 2pqa²    </a:t>
            </a:r>
            <a:r>
              <a:rPr lang="en-GB" sz="2400" dirty="0">
                <a:solidFill>
                  <a:schemeClr val="bg1">
                    <a:lumMod val="50000"/>
                  </a:schemeClr>
                </a:solidFill>
                <a:latin typeface="Arial" panose="020B0604020202020204" pitchFamily="34" charset="0"/>
                <a:ea typeface="Calibri" panose="020F0502020204030204" pitchFamily="34" charset="0"/>
              </a:rPr>
              <a:t>= </a:t>
            </a:r>
            <a:r>
              <a:rPr lang="el-GR" sz="2400" dirty="0">
                <a:solidFill>
                  <a:schemeClr val="bg1">
                    <a:lumMod val="50000"/>
                  </a:schemeClr>
                </a:solidFill>
                <a:latin typeface="Arial" panose="020B0604020202020204" pitchFamily="34" charset="0"/>
                <a:ea typeface="Calibri" panose="020F0502020204030204" pitchFamily="34" charset="0"/>
              </a:rPr>
              <a:t>σ²</a:t>
            </a:r>
            <a:r>
              <a:rPr lang="en-GB" sz="2400" baseline="-25000" dirty="0">
                <a:solidFill>
                  <a:schemeClr val="bg1">
                    <a:lumMod val="50000"/>
                  </a:schemeClr>
                </a:solidFill>
                <a:latin typeface="Arial" panose="020B0604020202020204" pitchFamily="34" charset="0"/>
                <a:ea typeface="Calibri" panose="020F0502020204030204" pitchFamily="34" charset="0"/>
              </a:rPr>
              <a:t>A </a:t>
            </a:r>
            <a:r>
              <a:rPr lang="en-GB" sz="2400" dirty="0">
                <a:solidFill>
                  <a:schemeClr val="bg1">
                    <a:lumMod val="50000"/>
                  </a:schemeClr>
                </a:solidFill>
                <a:latin typeface="Arial" panose="020B0604020202020204" pitchFamily="34" charset="0"/>
                <a:ea typeface="Calibri" panose="020F0502020204030204" pitchFamily="34" charset="0"/>
              </a:rPr>
              <a:t>+ 2D</a:t>
            </a:r>
            <a:r>
              <a:rPr lang="en-GB" sz="2400" baseline="-25000" dirty="0">
                <a:solidFill>
                  <a:schemeClr val="bg1">
                    <a:lumMod val="50000"/>
                  </a:schemeClr>
                </a:solidFill>
                <a:latin typeface="Arial" panose="020B0604020202020204" pitchFamily="34" charset="0"/>
                <a:ea typeface="Calibri" panose="020F0502020204030204" pitchFamily="34" charset="0"/>
              </a:rPr>
              <a:t>1 </a:t>
            </a:r>
            <a:r>
              <a:rPr lang="en-GB" sz="2400" dirty="0">
                <a:solidFill>
                  <a:schemeClr val="bg1">
                    <a:lumMod val="50000"/>
                  </a:schemeClr>
                </a:solidFill>
                <a:latin typeface="Arial" panose="020B0604020202020204" pitchFamily="34" charset="0"/>
                <a:ea typeface="Calibri" panose="020F0502020204030204" pitchFamily="34" charset="0"/>
              </a:rPr>
              <a:t>+ ½ D</a:t>
            </a:r>
            <a:r>
              <a:rPr lang="en-GB" sz="2400" baseline="-25000" dirty="0">
                <a:solidFill>
                  <a:schemeClr val="bg1">
                    <a:lumMod val="50000"/>
                  </a:schemeClr>
                </a:solidFill>
                <a:latin typeface="Arial" panose="020B0604020202020204" pitchFamily="34" charset="0"/>
                <a:ea typeface="Calibri" panose="020F0502020204030204" pitchFamily="34" charset="0"/>
              </a:rPr>
              <a:t>2</a:t>
            </a:r>
            <a:r>
              <a:rPr lang="en-GB" sz="2400" dirty="0">
                <a:solidFill>
                  <a:schemeClr val="bg1">
                    <a:lumMod val="50000"/>
                  </a:schemeClr>
                </a:solidFill>
                <a:latin typeface="Arial" panose="020B0604020202020204" pitchFamily="34" charset="0"/>
                <a:ea typeface="Calibri" panose="020F0502020204030204" pitchFamily="34" charset="0"/>
              </a:rPr>
              <a:t>*  = half the genetic variance </a:t>
            </a:r>
            <a:r>
              <a:rPr lang="en-GB" sz="2400" dirty="0">
                <a:latin typeface="Arial" panose="020B0604020202020204" pitchFamily="34" charset="0"/>
                <a:ea typeface="Calibri" panose="020F0502020204030204" pitchFamily="34" charset="0"/>
              </a:rPr>
              <a:t>at F=1</a:t>
            </a:r>
            <a:br>
              <a:rPr lang="en-GB" sz="900" dirty="0">
                <a:solidFill>
                  <a:schemeClr val="bg1">
                    <a:lumMod val="50000"/>
                  </a:schemeClr>
                </a:solidFill>
                <a:latin typeface="Arial" panose="020B0604020202020204" pitchFamily="34" charset="0"/>
                <a:ea typeface="Calibri" panose="020F0502020204030204" pitchFamily="34" charset="0"/>
              </a:rPr>
            </a:br>
            <a:endParaRPr lang="en-GB" sz="900" dirty="0">
              <a:solidFill>
                <a:schemeClr val="bg1">
                  <a:lumMod val="50000"/>
                </a:schemeClr>
              </a:solidFill>
              <a:latin typeface="Arial" panose="020B0604020202020204" pitchFamily="34" charset="0"/>
              <a:ea typeface="Calibri" panose="020F0502020204030204" pitchFamily="34" charset="0"/>
            </a:endParaRPr>
          </a:p>
          <a:p>
            <a:pPr>
              <a:lnSpc>
                <a:spcPct val="115000"/>
              </a:lnSpc>
            </a:pPr>
            <a:r>
              <a:rPr lang="en-GB" sz="24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This</a:t>
            </a:r>
            <a:r>
              <a:rPr lang="en-GB" sz="2400" dirty="0">
                <a:latin typeface="Arial" panose="020B0604020202020204" pitchFamily="34" charset="0"/>
                <a:ea typeface="Calibri" panose="020F0502020204030204" pitchFamily="34" charset="0"/>
              </a:rPr>
              <a:t> is the variance of the </a:t>
            </a:r>
            <a:r>
              <a:rPr lang="en-GB" sz="2400" dirty="0">
                <a:solidFill>
                  <a:srgbClr val="C00000"/>
                </a:solidFill>
                <a:latin typeface="Arial" panose="020B0604020202020204" pitchFamily="34" charset="0"/>
                <a:ea typeface="Calibri" panose="020F0502020204030204" pitchFamily="34" charset="0"/>
              </a:rPr>
              <a:t>BV</a:t>
            </a:r>
            <a:r>
              <a:rPr lang="en-GB" sz="2400" dirty="0">
                <a:solidFill>
                  <a:srgbClr val="C00000"/>
                </a:solidFill>
                <a:effectLst/>
                <a:latin typeface="Arial" panose="020B0604020202020204" pitchFamily="34" charset="0"/>
                <a:ea typeface="Calibri" panose="020F0502020204030204" pitchFamily="34" charset="0"/>
                <a:cs typeface="Arial" panose="020B0604020202020204" pitchFamily="34" charset="0"/>
              </a:rPr>
              <a:t>∞</a:t>
            </a:r>
            <a:r>
              <a:rPr lang="en-GB" sz="2400" dirty="0">
                <a:latin typeface="Arial" panose="020B0604020202020204" pitchFamily="34" charset="0"/>
                <a:ea typeface="Calibri" panose="020F0502020204030204" pitchFamily="34" charset="0"/>
              </a:rPr>
              <a:t>, if </a:t>
            </a:r>
            <a:r>
              <a:rPr lang="en-GB" sz="2400" dirty="0">
                <a:solidFill>
                  <a:srgbClr val="C00000"/>
                </a:solidFill>
                <a:latin typeface="Arial" panose="020B0604020202020204" pitchFamily="34" charset="0"/>
                <a:ea typeface="Calibri" panose="020F0502020204030204" pitchFamily="34" charset="0"/>
              </a:rPr>
              <a:t>BV</a:t>
            </a:r>
            <a:r>
              <a:rPr lang="en-GB" sz="2400" dirty="0">
                <a:solidFill>
                  <a:srgbClr val="C00000"/>
                </a:solidFill>
                <a:effectLst/>
                <a:latin typeface="Arial" panose="020B0604020202020204" pitchFamily="34" charset="0"/>
                <a:ea typeface="Calibri" panose="020F0502020204030204" pitchFamily="34" charset="0"/>
                <a:cs typeface="Arial" panose="020B0604020202020204" pitchFamily="34" charset="0"/>
              </a:rPr>
              <a:t>∞</a:t>
            </a:r>
            <a:r>
              <a:rPr lang="en-GB" sz="2400" dirty="0">
                <a:latin typeface="Arial" panose="020B0604020202020204" pitchFamily="34" charset="0"/>
                <a:ea typeface="Calibri" panose="020F0502020204030204" pitchFamily="34" charset="0"/>
              </a:rPr>
              <a:t> are defined </a:t>
            </a:r>
            <a:r>
              <a:rPr lang="en-GB" sz="24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rPr>
              <a:t>via</a:t>
            </a:r>
            <a:r>
              <a:rPr lang="en-GB" sz="2400" dirty="0">
                <a:latin typeface="Arial" panose="020B0604020202020204" pitchFamily="34" charset="0"/>
                <a:ea typeface="Calibri" panose="020F0502020204030204" pitchFamily="34" charset="0"/>
              </a:rPr>
              <a:t> a homozygous Reference; </a:t>
            </a:r>
            <a:br>
              <a:rPr lang="en-GB" sz="2400" dirty="0">
                <a:latin typeface="Arial" panose="020B0604020202020204" pitchFamily="34" charset="0"/>
                <a:ea typeface="Calibri" panose="020F0502020204030204" pitchFamily="34" charset="0"/>
              </a:rPr>
            </a:br>
            <a:r>
              <a:rPr lang="en-GB" sz="2400" dirty="0">
                <a:latin typeface="Arial" panose="020B0604020202020204" pitchFamily="34" charset="0"/>
                <a:ea typeface="Calibri" panose="020F0502020204030204" pitchFamily="34" charset="0"/>
              </a:rPr>
              <a:t>so this should be suitable and apt for Line Breeding.</a:t>
            </a:r>
            <a:endParaRPr lang="en-GB" sz="900" dirty="0">
              <a:latin typeface="Arial" panose="020B0604020202020204" pitchFamily="34" charset="0"/>
              <a:ea typeface="Calibri" panose="020F0502020204030204" pitchFamily="34" charset="0"/>
            </a:endParaRPr>
          </a:p>
          <a:p>
            <a:pPr>
              <a:lnSpc>
                <a:spcPct val="115000"/>
              </a:lnSpc>
            </a:pPr>
            <a:r>
              <a:rPr lang="en-GB" sz="9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rPr>
              <a:t>    </a:t>
            </a:r>
          </a:p>
          <a:p>
            <a:pPr>
              <a:lnSpc>
                <a:spcPct val="115000"/>
              </a:lnSpc>
            </a:pPr>
            <a:r>
              <a:rPr lang="en-GB" sz="24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rPr>
              <a:t>σ²∞(D)  = 2pqd² - (2pqd)²   </a:t>
            </a:r>
          </a:p>
          <a:p>
            <a:pPr>
              <a:lnSpc>
                <a:spcPct val="115000"/>
              </a:lnSpc>
            </a:pPr>
            <a:r>
              <a:rPr lang="en-GB" sz="2400" dirty="0">
                <a:latin typeface="Arial" panose="020B0604020202020204" pitchFamily="34" charset="0"/>
                <a:ea typeface="Calibri" panose="020F0502020204030204" pitchFamily="34" charset="0"/>
                <a:cs typeface="Arial" panose="020B0604020202020204" pitchFamily="34" charset="0"/>
              </a:rPr>
              <a:t>ω</a:t>
            </a:r>
            <a:r>
              <a:rPr lang="en-GB" sz="2400" dirty="0">
                <a:latin typeface="Arial" panose="020B0604020202020204" pitchFamily="34" charset="0"/>
                <a:ea typeface="Calibri" panose="020F0502020204030204" pitchFamily="34" charset="0"/>
              </a:rPr>
              <a:t>∞(A;D) = genetic covariance between these </a:t>
            </a:r>
            <a:r>
              <a:rPr lang="en-GB" sz="2400" dirty="0">
                <a:solidFill>
                  <a:srgbClr val="C00000"/>
                </a:solidFill>
                <a:latin typeface="Arial" panose="020B0604020202020204" pitchFamily="34" charset="0"/>
                <a:ea typeface="Calibri" panose="020F0502020204030204" pitchFamily="34" charset="0"/>
              </a:rPr>
              <a:t>Breeding Values (</a:t>
            </a:r>
            <a:r>
              <a:rPr lang="en-GB" sz="2400" dirty="0">
                <a:solidFill>
                  <a:srgbClr val="C00000"/>
                </a:solidFill>
                <a:latin typeface="Arial" panose="020B0604020202020204" pitchFamily="34" charset="0"/>
                <a:ea typeface="Calibri" panose="020F0502020204030204" pitchFamily="34" charset="0"/>
                <a:cs typeface="Arial" panose="020B0604020202020204" pitchFamily="34" charset="0"/>
              </a:rPr>
              <a:t>B</a:t>
            </a:r>
            <a:r>
              <a:rPr lang="en-GB" sz="2400" dirty="0">
                <a:solidFill>
                  <a:srgbClr val="C00000"/>
                </a:solidFill>
                <a:effectLst/>
                <a:latin typeface="Arial" panose="020B0604020202020204" pitchFamily="34" charset="0"/>
                <a:ea typeface="Calibri" panose="020F0502020204030204" pitchFamily="34" charset="0"/>
                <a:cs typeface="Arial" panose="020B0604020202020204" pitchFamily="34" charset="0"/>
              </a:rPr>
              <a:t>V∞) </a:t>
            </a:r>
            <a:r>
              <a:rPr lang="en-GB" sz="2400" dirty="0">
                <a:latin typeface="Arial" panose="020B0604020202020204" pitchFamily="34" charset="0"/>
                <a:ea typeface="Calibri" panose="020F0502020204030204" pitchFamily="34" charset="0"/>
              </a:rPr>
              <a:t>and the corresponding </a:t>
            </a:r>
            <a:r>
              <a:rPr lang="en-GB" sz="2400" dirty="0">
                <a:solidFill>
                  <a:srgbClr val="0000FF"/>
                </a:solidFill>
                <a:latin typeface="Arial" panose="020B0604020202020204" pitchFamily="34" charset="0"/>
                <a:ea typeface="Calibri" panose="020F0502020204030204" pitchFamily="34" charset="0"/>
              </a:rPr>
              <a:t>Dominance Deviations</a:t>
            </a:r>
            <a:r>
              <a:rPr lang="en-GB" sz="2400"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a:t>
            </a:r>
            <a:r>
              <a:rPr lang="en-GB" sz="2400" dirty="0">
                <a:latin typeface="Arial" panose="020B0604020202020204" pitchFamily="34" charset="0"/>
                <a:ea typeface="Calibri" panose="020F0502020204030204" pitchFamily="34" charset="0"/>
              </a:rPr>
              <a:t>. This covariance is not zero, </a:t>
            </a:r>
            <a:r>
              <a:rPr lang="en-GB" sz="2400" i="1" dirty="0" err="1">
                <a:latin typeface="Arial" panose="020B0604020202020204" pitchFamily="34" charset="0"/>
                <a:ea typeface="Calibri" panose="020F0502020204030204" pitchFamily="34" charset="0"/>
              </a:rPr>
              <a:t>quel</a:t>
            </a:r>
            <a:r>
              <a:rPr lang="en-GB" sz="2400" i="1" dirty="0">
                <a:latin typeface="Arial" panose="020B0604020202020204" pitchFamily="34" charset="0"/>
                <a:ea typeface="Calibri" panose="020F0502020204030204" pitchFamily="34" charset="0"/>
              </a:rPr>
              <a:t> </a:t>
            </a:r>
            <a:r>
              <a:rPr lang="en-GB" sz="2400" i="1" dirty="0" err="1">
                <a:latin typeface="Arial" panose="020B0604020202020204" pitchFamily="34" charset="0"/>
                <a:ea typeface="Calibri" panose="020F0502020204030204" pitchFamily="34" charset="0"/>
              </a:rPr>
              <a:t>domage</a:t>
            </a:r>
            <a:r>
              <a:rPr lang="en-GB" sz="2400" dirty="0">
                <a:latin typeface="Arial" panose="020B0604020202020204" pitchFamily="34" charset="0"/>
                <a:ea typeface="Calibri" panose="020F0502020204030204" pitchFamily="34" charset="0"/>
              </a:rPr>
              <a:t>. </a:t>
            </a:r>
            <a:br>
              <a:rPr lang="en-GB" sz="2400" dirty="0">
                <a:latin typeface="Arial" panose="020B0604020202020204" pitchFamily="34" charset="0"/>
                <a:ea typeface="Calibri" panose="020F0502020204030204" pitchFamily="34" charset="0"/>
              </a:rPr>
            </a:br>
            <a:r>
              <a:rPr lang="en-GB" sz="2500" dirty="0">
                <a:latin typeface="Arial" panose="020B0604020202020204" pitchFamily="34" charset="0"/>
                <a:ea typeface="Calibri" panose="020F0502020204030204" pitchFamily="34" charset="0"/>
              </a:rPr>
              <a:t>It is 	</a:t>
            </a:r>
            <a:r>
              <a:rPr lang="en-GB" sz="25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ω</a:t>
            </a:r>
            <a:r>
              <a:rPr lang="en-GB" sz="25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rPr>
              <a:t>∞(A;D) = 2pqad(q-p)</a:t>
            </a:r>
            <a:r>
              <a:rPr lang="en-GB" sz="2500" dirty="0">
                <a:latin typeface="Arial" panose="020B0604020202020204" pitchFamily="34" charset="0"/>
                <a:ea typeface="Calibri" panose="020F0502020204030204" pitchFamily="34" charset="0"/>
              </a:rPr>
              <a:t>. 					</a:t>
            </a:r>
            <a:r>
              <a:rPr lang="en-GB" sz="2500" dirty="0">
                <a:solidFill>
                  <a:schemeClr val="bg1">
                    <a:lumMod val="65000"/>
                  </a:schemeClr>
                </a:solidFill>
                <a:latin typeface="Arial" panose="020B0604020202020204" pitchFamily="34" charset="0"/>
                <a:ea typeface="Calibri" panose="020F0502020204030204" pitchFamily="34" charset="0"/>
              </a:rPr>
              <a:t>watch out, it is …“(</a:t>
            </a:r>
            <a:r>
              <a:rPr lang="en-GB" sz="2500" dirty="0">
                <a:solidFill>
                  <a:schemeClr val="bg1">
                    <a:lumMod val="65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q-p</a:t>
            </a:r>
            <a:r>
              <a:rPr lang="en-GB" sz="2500" dirty="0">
                <a:solidFill>
                  <a:schemeClr val="bg1">
                    <a:lumMod val="65000"/>
                  </a:schemeClr>
                </a:solidFill>
                <a:latin typeface="Arial" panose="020B0604020202020204" pitchFamily="34" charset="0"/>
                <a:ea typeface="Calibri" panose="020F0502020204030204" pitchFamily="34" charset="0"/>
              </a:rPr>
              <a:t>)“.</a:t>
            </a:r>
          </a:p>
          <a:p>
            <a:pPr>
              <a:lnSpc>
                <a:spcPct val="115000"/>
              </a:lnSpc>
            </a:pPr>
            <a:r>
              <a:rPr lang="en-GB" sz="2400" dirty="0">
                <a:latin typeface="Arial" panose="020B0604020202020204" pitchFamily="34" charset="0"/>
                <a:ea typeface="Calibri" panose="020F0502020204030204" pitchFamily="34" charset="0"/>
              </a:rPr>
              <a:t>The genetic variance at F=0 can be recomposed from these parameters: </a:t>
            </a:r>
            <a:br>
              <a:rPr lang="en-GB" sz="2400" dirty="0">
                <a:latin typeface="Arial" panose="020B0604020202020204" pitchFamily="34" charset="0"/>
                <a:ea typeface="Calibri" panose="020F0502020204030204" pitchFamily="34" charset="0"/>
              </a:rPr>
            </a:br>
            <a:r>
              <a:rPr lang="en-GB" sz="2400" dirty="0">
                <a:latin typeface="Arial" panose="020B0604020202020204" pitchFamily="34" charset="0"/>
                <a:ea typeface="Calibri" panose="020F0502020204030204" pitchFamily="34" charset="0"/>
                <a:sym typeface="Webdings" panose="05030102010509060703" pitchFamily="18" charset="2"/>
              </a:rPr>
              <a:t> </a:t>
            </a:r>
            <a:r>
              <a:rPr lang="en-GB" sz="2400" dirty="0">
                <a:latin typeface="Arial" panose="020B0604020202020204" pitchFamily="34" charset="0"/>
                <a:ea typeface="Calibri" panose="020F0502020204030204" pitchFamily="34" charset="0"/>
              </a:rPr>
              <a:t>σ²</a:t>
            </a:r>
            <a:r>
              <a:rPr lang="en-GB" sz="2400" baseline="-25000" dirty="0">
                <a:latin typeface="Arial" panose="020B0604020202020204" pitchFamily="34" charset="0"/>
                <a:ea typeface="Calibri" panose="020F0502020204030204" pitchFamily="34" charset="0"/>
              </a:rPr>
              <a:t>G(F=0) </a:t>
            </a:r>
            <a:r>
              <a:rPr lang="en-GB" sz="2400" dirty="0">
                <a:latin typeface="Arial" panose="020B0604020202020204" pitchFamily="34" charset="0"/>
                <a:ea typeface="Calibri" panose="020F0502020204030204" pitchFamily="34" charset="0"/>
              </a:rPr>
              <a:t>= </a:t>
            </a:r>
            <a:r>
              <a:rPr lang="en-GB" sz="2400" dirty="0">
                <a:effectLst>
                  <a:outerShdw blurRad="38100" dist="38100" dir="2700000" algn="tl">
                    <a:srgbClr val="000000">
                      <a:alpha val="43137"/>
                    </a:srgbClr>
                  </a:outerShdw>
                </a:effectLst>
                <a:highlight>
                  <a:srgbClr val="FFCCFF"/>
                </a:highlight>
                <a:latin typeface="Arial" panose="020B0604020202020204" pitchFamily="34" charset="0"/>
                <a:ea typeface="Calibri" panose="020F0502020204030204" pitchFamily="34" charset="0"/>
              </a:rPr>
              <a:t>σ²</a:t>
            </a:r>
            <a:r>
              <a:rPr lang="en-GB" sz="2400" baseline="-25000" dirty="0">
                <a:effectLst>
                  <a:outerShdw blurRad="38100" dist="38100" dir="2700000" algn="tl">
                    <a:srgbClr val="000000">
                      <a:alpha val="43137"/>
                    </a:srgbClr>
                  </a:outerShdw>
                </a:effectLst>
                <a:highlight>
                  <a:srgbClr val="FFCCFF"/>
                </a:highlight>
                <a:latin typeface="Arial" panose="020B0604020202020204" pitchFamily="34" charset="0"/>
                <a:ea typeface="Calibri" panose="020F0502020204030204" pitchFamily="34" charset="0"/>
              </a:rPr>
              <a:t>A            </a:t>
            </a:r>
            <a:r>
              <a:rPr lang="en-GB" sz="2400" dirty="0">
                <a:highlight>
                  <a:srgbClr val="FFCCFF"/>
                </a:highlight>
                <a:latin typeface="Arial" panose="020B0604020202020204" pitchFamily="34" charset="0"/>
                <a:ea typeface="Calibri" panose="020F0502020204030204" pitchFamily="34" charset="0"/>
              </a:rPr>
              <a:t>+σ²</a:t>
            </a:r>
            <a:r>
              <a:rPr lang="en-GB" sz="2400" baseline="-25000" dirty="0">
                <a:highlight>
                  <a:srgbClr val="FFCCFF"/>
                </a:highlight>
                <a:latin typeface="Arial" panose="020B0604020202020204" pitchFamily="34" charset="0"/>
                <a:ea typeface="Calibri" panose="020F0502020204030204" pitchFamily="34" charset="0"/>
              </a:rPr>
              <a:t>D</a:t>
            </a:r>
            <a:r>
              <a:rPr lang="en-GB" sz="2400" dirty="0">
                <a:highlight>
                  <a:srgbClr val="FFCCFF"/>
                </a:highlight>
                <a:latin typeface="Arial" panose="020B0604020202020204" pitchFamily="34" charset="0"/>
                <a:ea typeface="Calibri" panose="020F0502020204030204" pitchFamily="34" charset="0"/>
              </a:rPr>
              <a:t>  </a:t>
            </a:r>
            <a:r>
              <a:rPr lang="en-GB" sz="2400" dirty="0">
                <a:latin typeface="Arial" panose="020B0604020202020204" pitchFamily="34" charset="0"/>
                <a:ea typeface="Calibri" panose="020F0502020204030204" pitchFamily="34" charset="0"/>
              </a:rPr>
              <a:t>		….. ….. ….. so far so good and known</a:t>
            </a:r>
          </a:p>
          <a:p>
            <a:pPr marL="342900" indent="-342900">
              <a:lnSpc>
                <a:spcPct val="115000"/>
              </a:lnSpc>
              <a:buFont typeface="Webdings" panose="05030102010509060703" pitchFamily="18" charset="2"/>
              <a:buChar char="~"/>
            </a:pPr>
            <a:r>
              <a:rPr lang="en-GB" sz="2400" dirty="0">
                <a:latin typeface="Arial" panose="020B0604020202020204" pitchFamily="34" charset="0"/>
                <a:ea typeface="Calibri" panose="020F0502020204030204" pitchFamily="34" charset="0"/>
              </a:rPr>
              <a:t>σ²</a:t>
            </a:r>
            <a:r>
              <a:rPr lang="en-GB" sz="2400" baseline="-25000" dirty="0">
                <a:latin typeface="Arial" panose="020B0604020202020204" pitchFamily="34" charset="0"/>
                <a:ea typeface="Calibri" panose="020F0502020204030204" pitchFamily="34" charset="0"/>
              </a:rPr>
              <a:t>G(F=0) </a:t>
            </a:r>
            <a:r>
              <a:rPr lang="en-GB" sz="2400" dirty="0">
                <a:latin typeface="Arial" panose="020B0604020202020204" pitchFamily="34" charset="0"/>
                <a:ea typeface="Calibri" panose="020F0502020204030204" pitchFamily="34" charset="0"/>
              </a:rPr>
              <a:t>= </a:t>
            </a:r>
            <a:r>
              <a:rPr lang="en-GB" sz="2400" dirty="0">
                <a:effectLst>
                  <a:outerShdw blurRad="38100" dist="38100" dir="2700000" algn="tl">
                    <a:srgbClr val="000000">
                      <a:alpha val="43137"/>
                    </a:srgbClr>
                  </a:outerShdw>
                </a:effectLst>
                <a:highlight>
                  <a:srgbClr val="00FFFF"/>
                </a:highlight>
                <a:latin typeface="Arial" panose="020B0604020202020204" pitchFamily="34" charset="0"/>
                <a:ea typeface="Calibri" panose="020F0502020204030204" pitchFamily="34" charset="0"/>
              </a:rPr>
              <a:t>σ²∞(A)  </a:t>
            </a:r>
            <a:r>
              <a:rPr lang="en-GB" sz="2400" dirty="0">
                <a:solidFill>
                  <a:srgbClr val="0000FF"/>
                </a:solidFill>
                <a:highlight>
                  <a:srgbClr val="00FFFF"/>
                </a:highlight>
                <a:latin typeface="Arial" panose="020B0604020202020204" pitchFamily="34" charset="0"/>
                <a:ea typeface="Calibri" panose="020F0502020204030204" pitchFamily="34" charset="0"/>
              </a:rPr>
              <a:t>+ σ²∞(D)</a:t>
            </a:r>
            <a:r>
              <a:rPr lang="en-GB" sz="2400" dirty="0">
                <a:highlight>
                  <a:srgbClr val="00FFFF"/>
                </a:highlight>
                <a:latin typeface="Arial" panose="020B0604020202020204" pitchFamily="34" charset="0"/>
                <a:ea typeface="Calibri" panose="020F0502020204030204" pitchFamily="34" charset="0"/>
              </a:rPr>
              <a:t>   + 2 </a:t>
            </a:r>
            <a:r>
              <a:rPr lang="en-GB" sz="2400" dirty="0">
                <a:highlight>
                  <a:srgbClr val="00FFFF"/>
                </a:highlight>
                <a:latin typeface="Arial" panose="020B0604020202020204" pitchFamily="34" charset="0"/>
                <a:ea typeface="Calibri" panose="020F0502020204030204" pitchFamily="34" charset="0"/>
                <a:cs typeface="Arial" panose="020B0604020202020204" pitchFamily="34" charset="0"/>
              </a:rPr>
              <a:t>∙ω</a:t>
            </a:r>
            <a:r>
              <a:rPr lang="en-GB" sz="2400" dirty="0">
                <a:highlight>
                  <a:srgbClr val="00FFFF"/>
                </a:highlight>
                <a:latin typeface="Arial" panose="020B0604020202020204" pitchFamily="34" charset="0"/>
                <a:ea typeface="Calibri" panose="020F0502020204030204" pitchFamily="34" charset="0"/>
              </a:rPr>
              <a:t>∞(A;D)</a:t>
            </a:r>
            <a:r>
              <a:rPr lang="en-GB" sz="2400" dirty="0">
                <a:latin typeface="Arial" panose="020B0604020202020204" pitchFamily="34" charset="0"/>
                <a:ea typeface="Calibri" panose="020F0502020204030204" pitchFamily="34" charset="0"/>
              </a:rPr>
              <a:t>   ….. So far so ‘new‘  ;-)</a:t>
            </a:r>
            <a:endParaRPr lang="en-GB" sz="900" dirty="0">
              <a:latin typeface="Arial" panose="020B0604020202020204" pitchFamily="34" charset="0"/>
              <a:ea typeface="Calibri" panose="020F0502020204030204" pitchFamily="34" charset="0"/>
            </a:endParaRPr>
          </a:p>
          <a:p>
            <a:pPr marL="342900" indent="-342900">
              <a:lnSpc>
                <a:spcPct val="115000"/>
              </a:lnSpc>
              <a:buFont typeface="Webdings" panose="05030102010509060703" pitchFamily="18" charset="2"/>
              <a:buChar char="~"/>
            </a:pPr>
            <a:endParaRPr lang="en-GB" sz="900" dirty="0">
              <a:latin typeface="Arial" panose="020B0604020202020204" pitchFamily="34" charset="0"/>
              <a:ea typeface="Calibri" panose="020F0502020204030204" pitchFamily="34" charset="0"/>
            </a:endParaRPr>
          </a:p>
          <a:p>
            <a:pPr>
              <a:lnSpc>
                <a:spcPct val="115000"/>
              </a:lnSpc>
            </a:pPr>
            <a:r>
              <a:rPr lang="en-GB" sz="2400" dirty="0">
                <a:latin typeface="Arial" panose="020B0604020202020204" pitchFamily="34" charset="0"/>
                <a:ea typeface="Calibri" panose="020F0502020204030204" pitchFamily="34" charset="0"/>
                <a:sym typeface="Webdings" panose="05030102010509060703" pitchFamily="18" charset="2"/>
              </a:rPr>
              <a:t></a:t>
            </a:r>
            <a:r>
              <a:rPr lang="en-GB" sz="2400" dirty="0">
                <a:latin typeface="Arial" panose="020B0604020202020204" pitchFamily="34" charset="0"/>
                <a:ea typeface="Calibri" panose="020F0502020204030204" pitchFamily="34" charset="0"/>
              </a:rPr>
              <a:t>  </a:t>
            </a:r>
            <a:r>
              <a:rPr lang="en-GB" sz="2400" dirty="0">
                <a:effectLst>
                  <a:outerShdw blurRad="38100" dist="38100" dir="2700000" algn="tl">
                    <a:srgbClr val="000000">
                      <a:alpha val="43137"/>
                    </a:srgbClr>
                  </a:outerShdw>
                </a:effectLst>
                <a:highlight>
                  <a:srgbClr val="FFCCFF"/>
                </a:highlight>
                <a:latin typeface="Arial" panose="020B0604020202020204" pitchFamily="34" charset="0"/>
                <a:ea typeface="Calibri" panose="020F0502020204030204" pitchFamily="34" charset="0"/>
              </a:rPr>
              <a:t>2pq(a-(p-q)d)² </a:t>
            </a:r>
            <a:r>
              <a:rPr lang="en-GB" sz="2400" dirty="0">
                <a:highlight>
                  <a:srgbClr val="FFCCFF"/>
                </a:highlight>
                <a:latin typeface="Arial" panose="020B0604020202020204" pitchFamily="34" charset="0"/>
                <a:ea typeface="Calibri" panose="020F0502020204030204" pitchFamily="34" charset="0"/>
              </a:rPr>
              <a:t>+ (2pqd)²  </a:t>
            </a:r>
            <a:r>
              <a:rPr lang="en-GB" sz="2400" dirty="0">
                <a:latin typeface="Arial" panose="020B0604020202020204" pitchFamily="34" charset="0"/>
                <a:ea typeface="Calibri" panose="020F0502020204030204" pitchFamily="34" charset="0"/>
              </a:rPr>
              <a:t>=  </a:t>
            </a:r>
            <a:r>
              <a:rPr lang="en-GB" sz="2400" dirty="0">
                <a:effectLst>
                  <a:outerShdw blurRad="38100" dist="38100" dir="2700000" algn="tl">
                    <a:srgbClr val="000000">
                      <a:alpha val="43137"/>
                    </a:srgbClr>
                  </a:outerShdw>
                </a:effectLst>
                <a:highlight>
                  <a:srgbClr val="00FFFF"/>
                </a:highlight>
                <a:latin typeface="Arial" panose="020B0604020202020204" pitchFamily="34" charset="0"/>
                <a:ea typeface="Calibri" panose="020F0502020204030204" pitchFamily="34" charset="0"/>
              </a:rPr>
              <a:t>2pqa² </a:t>
            </a:r>
            <a:r>
              <a:rPr lang="en-GB" sz="2400" dirty="0">
                <a:highlight>
                  <a:srgbClr val="00FFFF"/>
                </a:highlight>
                <a:latin typeface="Arial" panose="020B0604020202020204" pitchFamily="34" charset="0"/>
                <a:ea typeface="Calibri" panose="020F0502020204030204" pitchFamily="34" charset="0"/>
              </a:rPr>
              <a:t>  </a:t>
            </a:r>
            <a:r>
              <a:rPr lang="en-GB" sz="2400" dirty="0">
                <a:solidFill>
                  <a:srgbClr val="0000FF"/>
                </a:solidFill>
                <a:highlight>
                  <a:srgbClr val="00FFFF"/>
                </a:highlight>
                <a:latin typeface="Arial" panose="020B0604020202020204" pitchFamily="34" charset="0"/>
                <a:ea typeface="Calibri" panose="020F0502020204030204" pitchFamily="34" charset="0"/>
              </a:rPr>
              <a:t>+ 2pqd² - (2pqd)² </a:t>
            </a:r>
            <a:r>
              <a:rPr lang="en-GB" sz="2400" dirty="0">
                <a:highlight>
                  <a:srgbClr val="00FFFF"/>
                </a:highlight>
                <a:latin typeface="Arial" panose="020B0604020202020204" pitchFamily="34" charset="0"/>
                <a:ea typeface="Calibri" panose="020F0502020204030204" pitchFamily="34" charset="0"/>
              </a:rPr>
              <a:t>+  2</a:t>
            </a:r>
            <a:r>
              <a:rPr lang="en-GB" sz="2400" dirty="0">
                <a:highlight>
                  <a:srgbClr val="00FFFF"/>
                </a:highlight>
                <a:latin typeface="Arial" panose="020B0604020202020204" pitchFamily="34" charset="0"/>
                <a:ea typeface="Calibri" panose="020F0502020204030204" pitchFamily="34" charset="0"/>
                <a:cs typeface="Arial" panose="020B0604020202020204" pitchFamily="34" charset="0"/>
              </a:rPr>
              <a:t>∙[</a:t>
            </a:r>
            <a:r>
              <a:rPr lang="en-GB" sz="2400" dirty="0">
                <a:highlight>
                  <a:srgbClr val="00FFFF"/>
                </a:highlight>
                <a:latin typeface="Arial" panose="020B0604020202020204" pitchFamily="34" charset="0"/>
                <a:ea typeface="Calibri" panose="020F0502020204030204" pitchFamily="34" charset="0"/>
              </a:rPr>
              <a:t>(2pqad(q-p)]</a:t>
            </a:r>
          </a:p>
        </p:txBody>
      </p:sp>
      <p:sp>
        <p:nvSpPr>
          <p:cNvPr id="3" name="TextBox 2">
            <a:extLst>
              <a:ext uri="{FF2B5EF4-FFF2-40B4-BE49-F238E27FC236}">
                <a16:creationId xmlns:a16="http://schemas.microsoft.com/office/drawing/2014/main" id="{5EE24A55-B97A-4514-A673-0D6CDF7BE1E6}"/>
              </a:ext>
            </a:extLst>
          </p:cNvPr>
          <p:cNvSpPr txBox="1"/>
          <p:nvPr/>
        </p:nvSpPr>
        <p:spPr>
          <a:xfrm rot="21373407">
            <a:off x="9031259" y="197978"/>
            <a:ext cx="2950398" cy="89255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240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sz="1400">
                <a:solidFill>
                  <a:schemeClr val="tx1">
                    <a:lumMod val="50000"/>
                    <a:lumOff val="50000"/>
                  </a:schemeClr>
                </a:solidFill>
                <a:latin typeface="Arial" panose="020B0604020202020204" pitchFamily="34" charset="0"/>
                <a:cs typeface="Arial" panose="020B0604020202020204" pitchFamily="34" charset="0"/>
              </a:rPr>
              <a:t>The Dominance Deviations in the HWE members with reference to their F=1 defined Breeding Values. </a:t>
            </a:r>
          </a:p>
        </p:txBody>
      </p:sp>
      <p:sp>
        <p:nvSpPr>
          <p:cNvPr id="5" name="Rectangle 4">
            <a:extLst>
              <a:ext uri="{FF2B5EF4-FFF2-40B4-BE49-F238E27FC236}">
                <a16:creationId xmlns:a16="http://schemas.microsoft.com/office/drawing/2014/main" id="{6DE21709-11E3-4485-BEB2-D1686171DC59}"/>
              </a:ext>
            </a:extLst>
          </p:cNvPr>
          <p:cNvSpPr/>
          <p:nvPr/>
        </p:nvSpPr>
        <p:spPr>
          <a:xfrm>
            <a:off x="100753" y="3018408"/>
            <a:ext cx="11990494" cy="3711041"/>
          </a:xfrm>
          <a:prstGeom prst="rect">
            <a:avLst/>
          </a:prstGeom>
          <a:solidFill>
            <a:srgbClr val="FFFFFF">
              <a:alpha val="83922"/>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feld 5">
            <a:extLst>
              <a:ext uri="{FF2B5EF4-FFF2-40B4-BE49-F238E27FC236}">
                <a16:creationId xmlns:a16="http://schemas.microsoft.com/office/drawing/2014/main" id="{C4727798-903C-4B9F-A111-3BE80CF039DD}"/>
              </a:ext>
            </a:extLst>
          </p:cNvPr>
          <p:cNvSpPr txBox="1"/>
          <p:nvPr/>
        </p:nvSpPr>
        <p:spPr>
          <a:xfrm>
            <a:off x="11532904" y="6311668"/>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38</a:t>
            </a:fld>
            <a:endParaRPr lang="en-GB" sz="2400"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AB4D29FE-0DE8-42C6-9144-B1B0FAFFA36F}"/>
              </a:ext>
            </a:extLst>
          </p:cNvPr>
          <p:cNvSpPr/>
          <p:nvPr/>
        </p:nvSpPr>
        <p:spPr>
          <a:xfrm>
            <a:off x="71159" y="4771750"/>
            <a:ext cx="11990494" cy="1926454"/>
          </a:xfrm>
          <a:prstGeom prst="rect">
            <a:avLst/>
          </a:prstGeom>
          <a:solidFill>
            <a:srgbClr val="FFFFFF">
              <a:alpha val="76078"/>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93928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2000"/>
                                        <p:tgtEl>
                                          <p:spTgt spid="5"/>
                                        </p:tgtEl>
                                      </p:cBhvr>
                                    </p:animEffect>
                                    <p:set>
                                      <p:cBhvr>
                                        <p:cTn id="7" dur="1" fill="hold">
                                          <p:stCondLst>
                                            <p:cond delay="1999"/>
                                          </p:stCondLst>
                                        </p:cTn>
                                        <p:tgtEl>
                                          <p:spTgt spid="5"/>
                                        </p:tgtEl>
                                        <p:attrNameLst>
                                          <p:attrName>style.visibility</p:attrName>
                                        </p:attrNameLst>
                                      </p:cBhvr>
                                      <p:to>
                                        <p:strVal val="hidden"/>
                                      </p:to>
                                    </p:se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225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xit" presetSubtype="8" fill="hold" grpId="0" nodeType="clickEffect">
                                  <p:stCondLst>
                                    <p:cond delay="0"/>
                                  </p:stCondLst>
                                  <p:childTnLst>
                                    <p:animEffect transition="out" filter="wipe(left)">
                                      <p:cBhvr>
                                        <p:cTn id="14" dur="2000"/>
                                        <p:tgtEl>
                                          <p:spTgt spid="6"/>
                                        </p:tgtEl>
                                      </p:cBhvr>
                                    </p:animEffect>
                                    <p:set>
                                      <p:cBhvr>
                                        <p:cTn id="15" dur="1" fill="hold">
                                          <p:stCondLst>
                                            <p:cond delay="1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DD5B6A1-743B-4345-AB10-0AA1150BA71D}"/>
              </a:ext>
            </a:extLst>
          </p:cNvPr>
          <p:cNvSpPr txBox="1"/>
          <p:nvPr/>
        </p:nvSpPr>
        <p:spPr>
          <a:xfrm>
            <a:off x="57149" y="116741"/>
            <a:ext cx="11979340" cy="1330364"/>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nSpc>
                <a:spcPct val="115000"/>
              </a:lnSpc>
            </a:pPr>
            <a:r>
              <a:rPr lang="en-GB" sz="2400" dirty="0">
                <a:latin typeface="Arial" panose="020B0604020202020204" pitchFamily="34" charset="0"/>
                <a:ea typeface="Calibri" panose="020F0502020204030204" pitchFamily="34" charset="0"/>
              </a:rPr>
              <a:t>Join in my interest in … „What is it, that is realized in the genotypic values of the members of the HWE population but </a:t>
            </a:r>
            <a:r>
              <a:rPr lang="en-GB" sz="24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can not be transferred </a:t>
            </a:r>
            <a:r>
              <a:rPr lang="en-GB" sz="2400" dirty="0">
                <a:latin typeface="Arial" panose="020B0604020202020204" pitchFamily="34" charset="0"/>
                <a:ea typeface="Calibri" panose="020F0502020204030204" pitchFamily="34" charset="0"/>
              </a:rPr>
              <a:t>(</a:t>
            </a:r>
            <a:r>
              <a:rPr lang="en-GB" sz="24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rPr>
              <a:t>via</a:t>
            </a:r>
            <a:r>
              <a:rPr lang="en-GB" sz="2400" dirty="0">
                <a:latin typeface="Arial" panose="020B0604020202020204" pitchFamily="34" charset="0"/>
                <a:ea typeface="Calibri" panose="020F0502020204030204" pitchFamily="34" charset="0"/>
              </a:rPr>
              <a:t> BV</a:t>
            </a:r>
            <a:r>
              <a:rPr lang="en-GB" sz="2400" dirty="0">
                <a:latin typeface="Arial" panose="020B0604020202020204" pitchFamily="34" charset="0"/>
                <a:ea typeface="Calibri" panose="020F0502020204030204" pitchFamily="34" charset="0"/>
                <a:cs typeface="Arial" panose="020B0604020202020204" pitchFamily="34" charset="0"/>
              </a:rPr>
              <a:t>∞) into homozygous offspring of these HWE members“  ? </a:t>
            </a:r>
            <a:endParaRPr lang="en-GB" dirty="0">
              <a:latin typeface="Arial" panose="020B0604020202020204" pitchFamily="34" charset="0"/>
              <a:ea typeface="Calibri" panose="020F0502020204030204" pitchFamily="34" charset="0"/>
            </a:endParaRPr>
          </a:p>
        </p:txBody>
      </p:sp>
      <p:sp>
        <p:nvSpPr>
          <p:cNvPr id="4" name="TextBox 3">
            <a:extLst>
              <a:ext uri="{FF2B5EF4-FFF2-40B4-BE49-F238E27FC236}">
                <a16:creationId xmlns:a16="http://schemas.microsoft.com/office/drawing/2014/main" id="{46020950-56DD-4E10-BEB3-73575B7536E5}"/>
              </a:ext>
            </a:extLst>
          </p:cNvPr>
          <p:cNvSpPr txBox="1"/>
          <p:nvPr/>
        </p:nvSpPr>
        <p:spPr>
          <a:xfrm>
            <a:off x="106329" y="1543123"/>
            <a:ext cx="8239903" cy="5239383"/>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nSpc>
                <a:spcPct val="115000"/>
              </a:lnSpc>
            </a:pPr>
            <a:r>
              <a:rPr lang="en-GB" sz="1800" dirty="0">
                <a:latin typeface="Arial" panose="020B0604020202020204" pitchFamily="34" charset="0"/>
                <a:ea typeface="Calibri" panose="020F0502020204030204" pitchFamily="34" charset="0"/>
                <a:cs typeface="Arial" panose="020B0604020202020204" pitchFamily="34" charset="0"/>
              </a:rPr>
              <a:t>What is the difference between … the genotypic values G and the </a:t>
            </a:r>
            <a:r>
              <a:rPr lang="en-GB" sz="1800" dirty="0">
                <a:latin typeface="Arial" panose="020B0604020202020204" pitchFamily="34" charset="0"/>
                <a:ea typeface="Calibri" panose="020F0502020204030204" pitchFamily="34" charset="0"/>
              </a:rPr>
              <a:t>BV</a:t>
            </a:r>
            <a:r>
              <a:rPr lang="en-GB" sz="1800" dirty="0">
                <a:latin typeface="Arial" panose="020B0604020202020204" pitchFamily="34" charset="0"/>
                <a:ea typeface="Calibri" panose="020F0502020204030204" pitchFamily="34" charset="0"/>
                <a:cs typeface="Arial" panose="020B0604020202020204" pitchFamily="34" charset="0"/>
              </a:rPr>
              <a:t>∞ values, and, honestly the main question here, what is the difference between </a:t>
            </a:r>
          </a:p>
          <a:p>
            <a:pPr>
              <a:lnSpc>
                <a:spcPct val="115000"/>
              </a:lnSpc>
            </a:pPr>
            <a:r>
              <a:rPr lang="en-GB" sz="1800" dirty="0">
                <a:latin typeface="Arial" panose="020B0604020202020204" pitchFamily="34" charset="0"/>
                <a:ea typeface="Calibri" panose="020F0502020204030204" pitchFamily="34" charset="0"/>
                <a:cs typeface="Arial" panose="020B0604020202020204" pitchFamily="34" charset="0"/>
              </a:rPr>
              <a:t>► … </a:t>
            </a:r>
            <a:r>
              <a:rPr lang="en-GB" sz="1800" dirty="0">
                <a:latin typeface="Arial" panose="020B0604020202020204" pitchFamily="34" charset="0"/>
                <a:ea typeface="Calibri" panose="020F0502020204030204" pitchFamily="34" charset="0"/>
              </a:rPr>
              <a:t>σ²(G) at F=0 and </a:t>
            </a:r>
          </a:p>
          <a:p>
            <a:pPr>
              <a:lnSpc>
                <a:spcPct val="115000"/>
              </a:lnSpc>
            </a:pPr>
            <a:r>
              <a:rPr lang="en-GB" sz="1800" dirty="0">
                <a:latin typeface="Arial" panose="020B0604020202020204" pitchFamily="34" charset="0"/>
                <a:ea typeface="Calibri" panose="020F0502020204030204" pitchFamily="34" charset="0"/>
                <a:cs typeface="Arial" panose="020B0604020202020204" pitchFamily="34" charset="0"/>
              </a:rPr>
              <a:t>► … </a:t>
            </a:r>
            <a:r>
              <a:rPr lang="en-GB" sz="1800" dirty="0">
                <a:latin typeface="Arial" panose="020B0604020202020204" pitchFamily="34" charset="0"/>
                <a:ea typeface="Calibri" panose="020F0502020204030204" pitchFamily="34" charset="0"/>
              </a:rPr>
              <a:t>σ²∞(A) which is relevant for F=1 (for Line Breeding)  ?</a:t>
            </a:r>
          </a:p>
          <a:p>
            <a:pPr>
              <a:lnSpc>
                <a:spcPct val="115000"/>
              </a:lnSpc>
            </a:pPr>
            <a:endParaRPr lang="en-GB" dirty="0">
              <a:latin typeface="Arial" panose="020B0604020202020204" pitchFamily="34" charset="0"/>
              <a:ea typeface="Calibri" panose="020F0502020204030204" pitchFamily="34" charset="0"/>
            </a:endParaRPr>
          </a:p>
          <a:p>
            <a:pPr>
              <a:lnSpc>
                <a:spcPct val="115000"/>
              </a:lnSpc>
            </a:pPr>
            <a:r>
              <a:rPr lang="en-GB" sz="1800" dirty="0">
                <a:latin typeface="Arial" panose="020B0604020202020204" pitchFamily="34" charset="0"/>
                <a:ea typeface="Calibri" panose="020F0502020204030204" pitchFamily="34" charset="0"/>
              </a:rPr>
              <a:t>Well, on last page we saw (F=0): </a:t>
            </a:r>
          </a:p>
          <a:p>
            <a:pPr marL="285750" indent="-285750">
              <a:lnSpc>
                <a:spcPct val="115000"/>
              </a:lnSpc>
              <a:buFont typeface="Webdings" panose="05030102010509060703" pitchFamily="18" charset="2"/>
              <a:buChar char="~"/>
            </a:pPr>
            <a:r>
              <a:rPr lang="en-GB" sz="1800" dirty="0">
                <a:highlight>
                  <a:srgbClr val="FFCCFF"/>
                </a:highlight>
                <a:latin typeface="Arial" panose="020B0604020202020204" pitchFamily="34" charset="0"/>
                <a:ea typeface="Calibri" panose="020F0502020204030204" pitchFamily="34" charset="0"/>
              </a:rPr>
              <a:t>2pq(a-(p-q)d)² + (2pqd)²  </a:t>
            </a:r>
            <a:r>
              <a:rPr lang="en-GB" sz="1800" dirty="0">
                <a:latin typeface="Arial" panose="020B0604020202020204" pitchFamily="34" charset="0"/>
                <a:ea typeface="Calibri" panose="020F0502020204030204" pitchFamily="34" charset="0"/>
              </a:rPr>
              <a:t>=  </a:t>
            </a:r>
            <a:r>
              <a:rPr lang="en-GB" sz="1800" dirty="0">
                <a:effectLst>
                  <a:outerShdw blurRad="38100" dist="38100" dir="2700000" algn="tl">
                    <a:srgbClr val="000000">
                      <a:alpha val="43137"/>
                    </a:srgbClr>
                  </a:outerShdw>
                </a:effectLst>
                <a:highlight>
                  <a:srgbClr val="00FFFF"/>
                </a:highlight>
                <a:latin typeface="Arial" panose="020B0604020202020204" pitchFamily="34" charset="0"/>
                <a:ea typeface="Calibri" panose="020F0502020204030204" pitchFamily="34" charset="0"/>
              </a:rPr>
              <a:t>2pqa² </a:t>
            </a:r>
            <a:r>
              <a:rPr lang="en-GB" sz="1800" dirty="0">
                <a:highlight>
                  <a:srgbClr val="00FFFF"/>
                </a:highlight>
                <a:latin typeface="Arial" panose="020B0604020202020204" pitchFamily="34" charset="0"/>
                <a:ea typeface="Calibri" panose="020F0502020204030204" pitchFamily="34" charset="0"/>
              </a:rPr>
              <a:t>  </a:t>
            </a:r>
            <a:r>
              <a:rPr lang="en-GB" sz="1800" dirty="0">
                <a:solidFill>
                  <a:srgbClr val="0000FF"/>
                </a:solidFill>
                <a:highlight>
                  <a:srgbClr val="00FFFF"/>
                </a:highlight>
                <a:latin typeface="Arial" panose="020B0604020202020204" pitchFamily="34" charset="0"/>
                <a:ea typeface="Calibri" panose="020F0502020204030204" pitchFamily="34" charset="0"/>
              </a:rPr>
              <a:t>+ 2pqd² - (2pqd)² </a:t>
            </a:r>
            <a:r>
              <a:rPr lang="en-GB" sz="1800" dirty="0">
                <a:highlight>
                  <a:srgbClr val="00FFFF"/>
                </a:highlight>
                <a:latin typeface="Arial" panose="020B0604020202020204" pitchFamily="34" charset="0"/>
                <a:ea typeface="Calibri" panose="020F0502020204030204" pitchFamily="34" charset="0"/>
              </a:rPr>
              <a:t>+  4pqad(q-p)</a:t>
            </a:r>
          </a:p>
          <a:p>
            <a:pPr marL="285750" indent="-285750">
              <a:lnSpc>
                <a:spcPct val="115000"/>
              </a:lnSpc>
              <a:buFont typeface="Webdings" panose="05030102010509060703" pitchFamily="18" charset="2"/>
              <a:buChar char="~"/>
            </a:pPr>
            <a:endParaRPr lang="en-GB" dirty="0">
              <a:latin typeface="Arial" panose="020B0604020202020204" pitchFamily="34" charset="0"/>
              <a:ea typeface="Calibri" panose="020F0502020204030204" pitchFamily="34" charset="0"/>
            </a:endParaRPr>
          </a:p>
          <a:p>
            <a:pPr>
              <a:lnSpc>
                <a:spcPct val="115000"/>
              </a:lnSpc>
            </a:pPr>
            <a:r>
              <a:rPr lang="en-GB" sz="1800" dirty="0">
                <a:latin typeface="Arial" panose="020B0604020202020204" pitchFamily="34" charset="0"/>
                <a:ea typeface="Calibri" panose="020F0502020204030204" pitchFamily="34" charset="0"/>
              </a:rPr>
              <a:t>Therefore, the difference we requested, σ²(G) at F=0 </a:t>
            </a:r>
            <a:r>
              <a:rPr lang="en-GB" sz="1800" i="1"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versus </a:t>
            </a:r>
            <a:r>
              <a:rPr lang="en-GB" sz="1800" dirty="0">
                <a:latin typeface="Arial" panose="020B0604020202020204" pitchFamily="34" charset="0"/>
                <a:ea typeface="Calibri" panose="020F0502020204030204" pitchFamily="34" charset="0"/>
              </a:rPr>
              <a:t>σ²∞(A) is </a:t>
            </a:r>
          </a:p>
          <a:p>
            <a:pPr>
              <a:lnSpc>
                <a:spcPct val="115000"/>
              </a:lnSpc>
            </a:pPr>
            <a:r>
              <a:rPr lang="en-GB" sz="1800" dirty="0">
                <a:highlight>
                  <a:srgbClr val="FFCCFF"/>
                </a:highlight>
                <a:latin typeface="Arial" panose="020B0604020202020204" pitchFamily="34" charset="0"/>
                <a:ea typeface="Calibri" panose="020F0502020204030204" pitchFamily="34" charset="0"/>
              </a:rPr>
              <a:t>2pq(a-(p-q)d)² + (2pqd)² </a:t>
            </a:r>
            <a:r>
              <a:rPr lang="en-GB" sz="1800" dirty="0">
                <a:latin typeface="Arial" panose="020B0604020202020204" pitchFamily="34" charset="0"/>
                <a:ea typeface="Calibri" panose="020F0502020204030204" pitchFamily="34" charset="0"/>
              </a:rPr>
              <a:t>  </a:t>
            </a:r>
            <a:r>
              <a:rPr lang="en-GB" sz="22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 </a:t>
            </a:r>
            <a:r>
              <a:rPr lang="en-GB" sz="1800" dirty="0">
                <a:latin typeface="Arial" panose="020B0604020202020204" pitchFamily="34" charset="0"/>
                <a:ea typeface="Calibri" panose="020F0502020204030204" pitchFamily="34" charset="0"/>
              </a:rPr>
              <a:t> 2pqa²    =   </a:t>
            </a:r>
            <a:r>
              <a:rPr lang="en-GB" sz="1800" dirty="0">
                <a:solidFill>
                  <a:srgbClr val="0000FF"/>
                </a:solidFill>
                <a:latin typeface="Arial" panose="020B0604020202020204" pitchFamily="34" charset="0"/>
                <a:ea typeface="Calibri" panose="020F0502020204030204" pitchFamily="34" charset="0"/>
              </a:rPr>
              <a:t>2pqd² - (2pqd)²  </a:t>
            </a:r>
            <a:r>
              <a:rPr lang="en-GB" sz="1800" dirty="0">
                <a:latin typeface="Arial" panose="020B0604020202020204" pitchFamily="34" charset="0"/>
                <a:ea typeface="Calibri" panose="020F0502020204030204" pitchFamily="34" charset="0"/>
              </a:rPr>
              <a:t>+  4pqad(q-p)</a:t>
            </a:r>
          </a:p>
          <a:p>
            <a:pPr>
              <a:lnSpc>
                <a:spcPct val="115000"/>
              </a:lnSpc>
            </a:pPr>
            <a:endParaRPr lang="en-GB" dirty="0">
              <a:latin typeface="Arial" panose="020B0604020202020204" pitchFamily="34" charset="0"/>
              <a:ea typeface="Calibri" panose="020F0502020204030204" pitchFamily="34" charset="0"/>
            </a:endParaRPr>
          </a:p>
          <a:p>
            <a:pPr>
              <a:lnSpc>
                <a:spcPct val="115000"/>
              </a:lnSpc>
            </a:pPr>
            <a:r>
              <a:rPr lang="en-GB" sz="1800" dirty="0">
                <a:latin typeface="Arial" panose="020B0604020202020204" pitchFamily="34" charset="0"/>
                <a:ea typeface="Calibri" panose="020F0502020204030204" pitchFamily="34" charset="0"/>
              </a:rPr>
              <a:t>That much: </a:t>
            </a:r>
            <a:r>
              <a:rPr lang="en-GB" dirty="0">
                <a:latin typeface="Arial" panose="020B0604020202020204" pitchFamily="34" charset="0"/>
                <a:ea typeface="Calibri" panose="020F0502020204030204" pitchFamily="34" charset="0"/>
              </a:rPr>
              <a:t> </a:t>
            </a:r>
            <a:r>
              <a:rPr lang="en-GB" sz="1800" dirty="0">
                <a:solidFill>
                  <a:srgbClr val="0000FF"/>
                </a:solidFill>
                <a:latin typeface="Arial" panose="020B0604020202020204" pitchFamily="34" charset="0"/>
                <a:ea typeface="Calibri" panose="020F0502020204030204" pitchFamily="34" charset="0"/>
              </a:rPr>
              <a:t>2pqd² - (2pqd)² </a:t>
            </a:r>
            <a:r>
              <a:rPr lang="en-GB" sz="1800" dirty="0">
                <a:latin typeface="Arial" panose="020B0604020202020204" pitchFamily="34" charset="0"/>
                <a:ea typeface="Calibri" panose="020F0502020204030204" pitchFamily="34" charset="0"/>
              </a:rPr>
              <a:t>+  4pqad(q-p) which is identical to </a:t>
            </a:r>
          </a:p>
          <a:p>
            <a:pPr>
              <a:lnSpc>
                <a:spcPct val="115000"/>
              </a:lnSpc>
            </a:pPr>
            <a:r>
              <a:rPr lang="en-GB" dirty="0">
                <a:latin typeface="Arial" panose="020B0604020202020204" pitchFamily="34" charset="0"/>
                <a:ea typeface="Calibri" panose="020F0502020204030204" pitchFamily="34" charset="0"/>
              </a:rPr>
              <a:t>that much: </a:t>
            </a:r>
            <a:r>
              <a:rPr lang="en-GB" sz="1800" dirty="0">
                <a:latin typeface="Arial" panose="020B0604020202020204" pitchFamily="34" charset="0"/>
                <a:ea typeface="Calibri" panose="020F0502020204030204" pitchFamily="34" charset="0"/>
              </a:rPr>
              <a:t>  </a:t>
            </a:r>
            <a:r>
              <a:rPr lang="en-GB" sz="1800" dirty="0">
                <a:solidFill>
                  <a:srgbClr val="0000FF"/>
                </a:solidFill>
                <a:latin typeface="Arial" panose="020B0604020202020204" pitchFamily="34" charset="0"/>
                <a:ea typeface="Calibri" panose="020F0502020204030204" pitchFamily="34" charset="0"/>
              </a:rPr>
              <a:t>σ²∞(D)  </a:t>
            </a:r>
            <a:r>
              <a:rPr lang="en-GB" sz="1800" dirty="0">
                <a:latin typeface="Arial" panose="020B0604020202020204" pitchFamily="34" charset="0"/>
                <a:ea typeface="Calibri" panose="020F0502020204030204" pitchFamily="34" charset="0"/>
              </a:rPr>
              <a:t>+2 </a:t>
            </a:r>
            <a:r>
              <a:rPr lang="en-GB" sz="1800" dirty="0">
                <a:latin typeface="Arial" panose="020B0604020202020204" pitchFamily="34" charset="0"/>
                <a:ea typeface="Calibri" panose="020F0502020204030204" pitchFamily="34" charset="0"/>
                <a:cs typeface="Arial" panose="020B0604020202020204" pitchFamily="34" charset="0"/>
              </a:rPr>
              <a:t>ω</a:t>
            </a:r>
            <a:r>
              <a:rPr lang="en-GB" sz="1800" dirty="0">
                <a:latin typeface="Arial" panose="020B0604020202020204" pitchFamily="34" charset="0"/>
                <a:ea typeface="Calibri" panose="020F0502020204030204" pitchFamily="34" charset="0"/>
              </a:rPr>
              <a:t>∞(A;D)  ...</a:t>
            </a:r>
          </a:p>
          <a:p>
            <a:pPr>
              <a:lnSpc>
                <a:spcPct val="115000"/>
              </a:lnSpc>
            </a:pPr>
            <a:r>
              <a:rPr lang="en-GB" sz="1800" dirty="0">
                <a:latin typeface="Arial" panose="020B0604020202020204" pitchFamily="34" charset="0"/>
                <a:ea typeface="Calibri" panose="020F0502020204030204" pitchFamily="34" charset="0"/>
              </a:rPr>
              <a:t>is available if you directly select between the genotypic values of the HWE members and not any more available if you select between the DH-bulks (derived from the crosses between the candidates and the Reference Pop.)</a:t>
            </a:r>
            <a:endParaRPr lang="en-GB" dirty="0"/>
          </a:p>
        </p:txBody>
      </p:sp>
      <p:pic>
        <p:nvPicPr>
          <p:cNvPr id="6" name="Picture 5">
            <a:extLst>
              <a:ext uri="{FF2B5EF4-FFF2-40B4-BE49-F238E27FC236}">
                <a16:creationId xmlns:a16="http://schemas.microsoft.com/office/drawing/2014/main" id="{2A133BEA-358D-4EEB-8E4A-B38E76723B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35733" y="2947175"/>
            <a:ext cx="3516782" cy="3516782"/>
          </a:xfrm>
          <a:prstGeom prst="rect">
            <a:avLst/>
          </a:prstGeom>
          <a:effectLst>
            <a:outerShdw blurRad="50800" dist="38100" dir="2700000" sx="102000" sy="102000" algn="tl" rotWithShape="0">
              <a:srgbClr val="000099">
                <a:alpha val="40000"/>
              </a:srgbClr>
            </a:outerShdw>
          </a:effectLst>
        </p:spPr>
      </p:pic>
      <p:sp>
        <p:nvSpPr>
          <p:cNvPr id="7" name="TextBox 6">
            <a:extLst>
              <a:ext uri="{FF2B5EF4-FFF2-40B4-BE49-F238E27FC236}">
                <a16:creationId xmlns:a16="http://schemas.microsoft.com/office/drawing/2014/main" id="{0129CEAE-075F-4299-9743-CB88DD3BC526}"/>
              </a:ext>
            </a:extLst>
          </p:cNvPr>
          <p:cNvSpPr txBox="1"/>
          <p:nvPr/>
        </p:nvSpPr>
        <p:spPr>
          <a:xfrm>
            <a:off x="8404412" y="1543123"/>
            <a:ext cx="3632077" cy="1477328"/>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a:latin typeface="Arial" panose="020B0604020202020204" pitchFamily="34" charset="0"/>
                <a:cs typeface="Arial" panose="020B0604020202020204" pitchFamily="34" charset="0"/>
              </a:rPr>
              <a:t>A boaster, braggart, impostor. The one who tells about ability and competence ‘G’ and when valida-ted, then </a:t>
            </a:r>
            <a:r>
              <a:rPr lang="en-GB">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gaps and shortcomings </a:t>
            </a:r>
            <a:r>
              <a:rPr lang="en-GB">
                <a:latin typeface="Arial" panose="020B0604020202020204" pitchFamily="34" charset="0"/>
                <a:cs typeface="Arial" panose="020B0604020202020204" pitchFamily="34" charset="0"/>
              </a:rPr>
              <a:t>‘G-A’ are uncovered.</a:t>
            </a:r>
          </a:p>
        </p:txBody>
      </p:sp>
      <p:sp>
        <p:nvSpPr>
          <p:cNvPr id="8" name="TextBox 7">
            <a:extLst>
              <a:ext uri="{FF2B5EF4-FFF2-40B4-BE49-F238E27FC236}">
                <a16:creationId xmlns:a16="http://schemas.microsoft.com/office/drawing/2014/main" id="{4C1F6399-96D6-4149-B042-BA367DD929DC}"/>
              </a:ext>
            </a:extLst>
          </p:cNvPr>
          <p:cNvSpPr txBox="1"/>
          <p:nvPr/>
        </p:nvSpPr>
        <p:spPr>
          <a:xfrm>
            <a:off x="10307856" y="6162869"/>
            <a:ext cx="1728633" cy="369332"/>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a:latin typeface="Arial" panose="020B0604020202020204" pitchFamily="34" charset="0"/>
                <a:cs typeface="Arial" panose="020B0604020202020204" pitchFamily="34" charset="0"/>
              </a:rPr>
              <a:t>© Henri Laugel</a:t>
            </a:r>
          </a:p>
        </p:txBody>
      </p:sp>
      <p:sp>
        <p:nvSpPr>
          <p:cNvPr id="9" name="Textfeld 5">
            <a:extLst>
              <a:ext uri="{FF2B5EF4-FFF2-40B4-BE49-F238E27FC236}">
                <a16:creationId xmlns:a16="http://schemas.microsoft.com/office/drawing/2014/main" id="{5291F46A-312D-4FA9-8382-9BC8ED1C20A2}"/>
              </a:ext>
            </a:extLst>
          </p:cNvPr>
          <p:cNvSpPr txBox="1"/>
          <p:nvPr/>
        </p:nvSpPr>
        <p:spPr>
          <a:xfrm>
            <a:off x="11440373" y="3285420"/>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39</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84200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1D115A-9D3B-4F4F-A353-28ACFAE67A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540" y="0"/>
            <a:ext cx="8581739" cy="6858000"/>
          </a:xfrm>
          <a:prstGeom prst="rect">
            <a:avLst/>
          </a:prstGeom>
          <a:effectLst>
            <a:outerShdw blurRad="50800" dist="38100" dir="2700000" algn="tl" rotWithShape="0">
              <a:prstClr val="black">
                <a:alpha val="40000"/>
              </a:prstClr>
            </a:outerShdw>
          </a:effectLst>
        </p:spPr>
      </p:pic>
      <p:sp>
        <p:nvSpPr>
          <p:cNvPr id="831" name="TextBox 830">
            <a:extLst>
              <a:ext uri="{FF2B5EF4-FFF2-40B4-BE49-F238E27FC236}">
                <a16:creationId xmlns:a16="http://schemas.microsoft.com/office/drawing/2014/main" id="{F448B636-FAF5-4442-B453-37371BCA00EE}"/>
              </a:ext>
            </a:extLst>
          </p:cNvPr>
          <p:cNvSpPr txBox="1"/>
          <p:nvPr/>
        </p:nvSpPr>
        <p:spPr>
          <a:xfrm>
            <a:off x="0" y="0"/>
            <a:ext cx="12192000" cy="369332"/>
          </a:xfrm>
          <a:prstGeom prst="rect">
            <a:avLst/>
          </a:prstGeom>
          <a:noFill/>
        </p:spPr>
        <p:txBody>
          <a:bodyPr wrap="square" rtlCol="0">
            <a:spAutoFit/>
          </a:bodyPr>
          <a:lstStyle/>
          <a:p>
            <a:r>
              <a:rPr lang="en-GB">
                <a:latin typeface="Arial" panose="020B0604020202020204" pitchFamily="34" charset="0"/>
                <a:cs typeface="Arial" panose="020B0604020202020204" pitchFamily="34" charset="0"/>
              </a:rPr>
              <a:t>asdf</a:t>
            </a:r>
          </a:p>
        </p:txBody>
      </p:sp>
      <p:sp>
        <p:nvSpPr>
          <p:cNvPr id="832" name="TextBox 831">
            <a:extLst>
              <a:ext uri="{FF2B5EF4-FFF2-40B4-BE49-F238E27FC236}">
                <a16:creationId xmlns:a16="http://schemas.microsoft.com/office/drawing/2014/main" id="{EA7226A8-5C8F-4C90-AC0C-4E51D8C216BD}"/>
              </a:ext>
            </a:extLst>
          </p:cNvPr>
          <p:cNvSpPr txBox="1"/>
          <p:nvPr/>
        </p:nvSpPr>
        <p:spPr>
          <a:xfrm>
            <a:off x="85297" y="67035"/>
            <a:ext cx="12045592" cy="461665"/>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sz="2400">
                <a:latin typeface="Arial" panose="020B0604020202020204" pitchFamily="34" charset="0"/>
                <a:cs typeface="Arial" panose="020B0604020202020204" pitchFamily="34" charset="0"/>
              </a:rPr>
              <a:t>Compare again the Genetic Variance at F=0.0 and at F=1.0 (100 loci, a=d= 1) . </a:t>
            </a:r>
          </a:p>
        </p:txBody>
      </p:sp>
      <p:sp>
        <p:nvSpPr>
          <p:cNvPr id="833" name="TextBox 832">
            <a:extLst>
              <a:ext uri="{FF2B5EF4-FFF2-40B4-BE49-F238E27FC236}">
                <a16:creationId xmlns:a16="http://schemas.microsoft.com/office/drawing/2014/main" id="{A773CD69-7A01-48B8-AA8F-0FBB23A57A7C}"/>
              </a:ext>
            </a:extLst>
          </p:cNvPr>
          <p:cNvSpPr txBox="1"/>
          <p:nvPr/>
        </p:nvSpPr>
        <p:spPr>
          <a:xfrm>
            <a:off x="8469086" y="707571"/>
            <a:ext cx="3661803" cy="563231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At </a:t>
            </a:r>
            <a:r>
              <a:rPr lang="en-GB" dirty="0">
                <a:solidFill>
                  <a:srgbClr val="005800"/>
                </a:solidFill>
                <a:latin typeface="Arial" panose="020B0604020202020204" pitchFamily="34" charset="0"/>
                <a:cs typeface="Arial" panose="020B0604020202020204" pitchFamily="34" charset="0"/>
              </a:rPr>
              <a:t>F=1, </a:t>
            </a:r>
            <a:r>
              <a:rPr lang="en-GB" dirty="0">
                <a:latin typeface="Arial" panose="020B0604020202020204" pitchFamily="34" charset="0"/>
                <a:cs typeface="Arial" panose="020B0604020202020204" pitchFamily="34" charset="0"/>
              </a:rPr>
              <a:t>half of the </a:t>
            </a:r>
            <a:r>
              <a:rPr lang="en-GB" dirty="0">
                <a:solidFill>
                  <a:srgbClr val="005800"/>
                </a:solidFill>
                <a:latin typeface="Arial" panose="020B0604020202020204" pitchFamily="34" charset="0"/>
                <a:cs typeface="Arial" panose="020B0604020202020204" pitchFamily="34" charset="0"/>
              </a:rPr>
              <a:t>genetic </a:t>
            </a:r>
            <a:r>
              <a:rPr lang="en-GB" dirty="0" err="1">
                <a:solidFill>
                  <a:srgbClr val="005800"/>
                </a:solidFill>
                <a:latin typeface="Arial" panose="020B0604020202020204" pitchFamily="34" charset="0"/>
                <a:cs typeface="Arial" panose="020B0604020202020204" pitchFamily="34" charset="0"/>
              </a:rPr>
              <a:t>vari-ance</a:t>
            </a:r>
            <a:r>
              <a:rPr lang="en-GB" dirty="0">
                <a:solidFill>
                  <a:srgbClr val="005800"/>
                </a:solidFill>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is </a:t>
            </a:r>
            <a:r>
              <a:rPr lang="en-GB" dirty="0">
                <a:solidFill>
                  <a:srgbClr val="00CC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between</a:t>
            </a:r>
            <a:r>
              <a:rPr lang="en-GB" dirty="0">
                <a:solidFill>
                  <a:srgbClr val="00CC00"/>
                </a:solidFill>
                <a:latin typeface="Arial" panose="020B0604020202020204" pitchFamily="34" charset="0"/>
                <a:cs typeface="Arial" panose="020B0604020202020204" pitchFamily="34" charset="0"/>
              </a:rPr>
              <a:t> the S0-derived DH-bulks (or RIL-bulks) </a:t>
            </a:r>
            <a:r>
              <a:rPr lang="en-GB" dirty="0">
                <a:latin typeface="Arial" panose="020B0604020202020204" pitchFamily="34" charset="0"/>
                <a:cs typeface="Arial" panose="020B0604020202020204" pitchFamily="34" charset="0"/>
              </a:rPr>
              <a:t>and half is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within</a:t>
            </a:r>
            <a:r>
              <a:rPr lang="en-GB" dirty="0">
                <a:latin typeface="Arial" panose="020B0604020202020204" pitchFamily="34" charset="0"/>
                <a:cs typeface="Arial" panose="020B0604020202020204" pitchFamily="34" charset="0"/>
              </a:rPr>
              <a:t>-all-these-bulks. </a:t>
            </a:r>
          </a:p>
          <a:p>
            <a:endParaRPr lang="en-GB" dirty="0">
              <a:latin typeface="Arial" panose="020B0604020202020204" pitchFamily="34" charset="0"/>
              <a:cs typeface="Arial" panose="020B0604020202020204" pitchFamily="34" charset="0"/>
            </a:endParaRPr>
          </a:p>
          <a:p>
            <a:r>
              <a:rPr lang="en-GB" dirty="0">
                <a:solidFill>
                  <a:schemeClr val="tx1">
                    <a:lumMod val="50000"/>
                    <a:lumOff val="50000"/>
                  </a:schemeClr>
                </a:solidFill>
                <a:latin typeface="Arial" panose="020B0604020202020204" pitchFamily="34" charset="0"/>
                <a:cs typeface="Arial" panose="020B0604020202020204" pitchFamily="34" charset="0"/>
              </a:rPr>
              <a:t>For Line Breeding, this informs us that choice of parents-to-be-crossed is half of the job, and exploitation the segregation from these crosses is the other half.</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Here, we ask a different question.</a:t>
            </a:r>
          </a:p>
          <a:p>
            <a:r>
              <a:rPr lang="en-GB" dirty="0">
                <a:latin typeface="Arial" panose="020B0604020202020204" pitchFamily="34" charset="0"/>
                <a:cs typeface="Arial" panose="020B0604020202020204" pitchFamily="34" charset="0"/>
              </a:rPr>
              <a:t>►</a:t>
            </a:r>
            <a:r>
              <a:rPr lang="en-GB" sz="1800" dirty="0">
                <a:latin typeface="Arial" panose="020B0604020202020204" pitchFamily="34" charset="0"/>
                <a:ea typeface="Calibri" panose="020F0502020204030204" pitchFamily="34" charset="0"/>
              </a:rPr>
              <a:t>„</a:t>
            </a:r>
            <a:r>
              <a:rPr lang="en-GB" dirty="0">
                <a:latin typeface="Arial" panose="020B0604020202020204" pitchFamily="34" charset="0"/>
                <a:cs typeface="Arial" panose="020B0604020202020204" pitchFamily="34" charset="0"/>
              </a:rPr>
              <a:t>What is the genetic variance that can be exploited at the level of F=0 (HWE) compared to what we can exploit at F=1 ? More specifically: What is it that we </a:t>
            </a:r>
            <a:r>
              <a:rPr lang="en-GB" sz="18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can not transfer </a:t>
            </a:r>
            <a:r>
              <a:rPr lang="en-GB" sz="1800" dirty="0">
                <a:latin typeface="Arial" panose="020B0604020202020204" pitchFamily="34" charset="0"/>
                <a:ea typeface="Calibri" panose="020F0502020204030204" pitchFamily="34" charset="0"/>
              </a:rPr>
              <a:t>(</a:t>
            </a:r>
            <a:r>
              <a:rPr lang="en-GB" sz="18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rPr>
              <a:t>via</a:t>
            </a:r>
            <a:r>
              <a:rPr lang="en-GB" sz="1800" dirty="0">
                <a:latin typeface="Arial" panose="020B0604020202020204" pitchFamily="34" charset="0"/>
                <a:ea typeface="Calibri" panose="020F0502020204030204" pitchFamily="34" charset="0"/>
              </a:rPr>
              <a:t> BV</a:t>
            </a:r>
            <a:r>
              <a:rPr lang="en-GB" sz="1800" dirty="0">
                <a:latin typeface="Arial" panose="020B0604020202020204" pitchFamily="34" charset="0"/>
                <a:ea typeface="Calibri" panose="020F0502020204030204" pitchFamily="34" charset="0"/>
                <a:cs typeface="Arial" panose="020B0604020202020204" pitchFamily="34" charset="0"/>
              </a:rPr>
              <a:t>∞) into the DH-bulks of crossed offspring of these HWE members“  ?</a:t>
            </a:r>
            <a:endParaRPr lang="en-GB" dirty="0">
              <a:latin typeface="Arial" panose="020B0604020202020204" pitchFamily="34" charset="0"/>
              <a:cs typeface="Arial" panose="020B0604020202020204" pitchFamily="34" charset="0"/>
            </a:endParaRPr>
          </a:p>
        </p:txBody>
      </p:sp>
      <p:cxnSp>
        <p:nvCxnSpPr>
          <p:cNvPr id="836" name="Straight Arrow Connector 835">
            <a:extLst>
              <a:ext uri="{FF2B5EF4-FFF2-40B4-BE49-F238E27FC236}">
                <a16:creationId xmlns:a16="http://schemas.microsoft.com/office/drawing/2014/main" id="{BE24604B-D499-4680-A283-F4EA21D3A549}"/>
              </a:ext>
            </a:extLst>
          </p:cNvPr>
          <p:cNvCxnSpPr>
            <a:cxnSpLocks/>
          </p:cNvCxnSpPr>
          <p:nvPr/>
        </p:nvCxnSpPr>
        <p:spPr>
          <a:xfrm flipH="1">
            <a:off x="5650230" y="3192780"/>
            <a:ext cx="7620" cy="2985135"/>
          </a:xfrm>
          <a:prstGeom prst="straightConnector1">
            <a:avLst/>
          </a:prstGeom>
          <a:ln>
            <a:solidFill>
              <a:schemeClr val="tx1">
                <a:lumMod val="50000"/>
                <a:lumOff val="50000"/>
              </a:schemeClr>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40" name="TextBox 839">
                <a:extLst>
                  <a:ext uri="{FF2B5EF4-FFF2-40B4-BE49-F238E27FC236}">
                    <a16:creationId xmlns:a16="http://schemas.microsoft.com/office/drawing/2014/main" id="{2568B153-D8BC-449A-B43D-AA239F820829}"/>
                  </a:ext>
                </a:extLst>
              </p:cNvPr>
              <p:cNvSpPr txBox="1"/>
              <p:nvPr/>
            </p:nvSpPr>
            <p:spPr>
              <a:xfrm>
                <a:off x="2543361" y="3966210"/>
                <a:ext cx="1337310" cy="485582"/>
              </a:xfrm>
              <a:prstGeom prst="rect">
                <a:avLst/>
              </a:prstGeom>
              <a:solidFill>
                <a:schemeClr val="bg1"/>
              </a:solidFill>
              <a:effectLst>
                <a:outerShdw blurRad="50800" dist="38100" dir="2700000" algn="tl" rotWithShape="0">
                  <a:prstClr val="black">
                    <a:alpha val="40000"/>
                  </a:prstClr>
                </a:outerShdw>
              </a:effectLst>
            </p:spPr>
            <p:txBody>
              <a:bodyPr wrap="square" rtlCol="0" anchor="ctr">
                <a:spAutoFit/>
              </a:bodyPr>
              <a:lstStyle/>
              <a:p>
                <a:pPr algn="ctr"/>
                <a:r>
                  <a:rPr lang="en-GB" sz="1600">
                    <a:solidFill>
                      <a:schemeClr val="tx1">
                        <a:lumMod val="65000"/>
                        <a:lumOff val="35000"/>
                      </a:schemeClr>
                    </a:solidFill>
                    <a:effectLst/>
                    <a:latin typeface="Arial" panose="020B0604020202020204" pitchFamily="34" charset="0"/>
                    <a:ea typeface="Calibri" panose="020F0502020204030204" pitchFamily="34" charset="0"/>
                    <a:cs typeface="Arial" panose="020B0604020202020204" pitchFamily="34" charset="0"/>
                  </a:rPr>
                  <a:t>p(A1) = </a:t>
                </a:r>
                <a14:m>
                  <m:oMath xmlns:m="http://schemas.openxmlformats.org/officeDocument/2006/math">
                    <m:f>
                      <m:fPr>
                        <m:ctrlPr>
                          <a:rPr lang="en-GB" sz="1600" i="1" smtClean="0">
                            <a:solidFill>
                              <a:schemeClr val="tx1">
                                <a:lumMod val="65000"/>
                                <a:lumOff val="35000"/>
                              </a:schemeClr>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GB" sz="1600" i="1" smtClean="0">
                            <a:solidFill>
                              <a:schemeClr val="tx1">
                                <a:lumMod val="65000"/>
                                <a:lumOff val="35000"/>
                              </a:schemeClr>
                            </a:solidFill>
                            <a:effectLst/>
                            <a:latin typeface="Cambria Math" panose="02040503050406030204" pitchFamily="18" charset="0"/>
                            <a:ea typeface="Calibri" panose="020F0502020204030204" pitchFamily="34" charset="0"/>
                            <a:cs typeface="Times New Roman" panose="02020603050405020304" pitchFamily="18" charset="0"/>
                          </a:rPr>
                          <m:t>3− </m:t>
                        </m:r>
                        <m:rad>
                          <m:radPr>
                            <m:degHide m:val="on"/>
                            <m:ctrlPr>
                              <a:rPr lang="en-GB" sz="1600" i="1">
                                <a:solidFill>
                                  <a:schemeClr val="tx1">
                                    <a:lumMod val="65000"/>
                                    <a:lumOff val="35000"/>
                                  </a:schemeClr>
                                </a:solidFill>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GB" sz="1600" i="1" smtClean="0">
                                <a:solidFill>
                                  <a:schemeClr val="tx1">
                                    <a:lumMod val="65000"/>
                                    <a:lumOff val="35000"/>
                                  </a:schemeClr>
                                </a:solidFill>
                                <a:effectLst/>
                                <a:latin typeface="Cambria Math" panose="02040503050406030204" pitchFamily="18" charset="0"/>
                                <a:ea typeface="Calibri" panose="020F0502020204030204" pitchFamily="34" charset="0"/>
                                <a:cs typeface="Times New Roman" panose="02020603050405020304" pitchFamily="18" charset="0"/>
                              </a:rPr>
                              <m:t>5</m:t>
                            </m:r>
                          </m:e>
                        </m:rad>
                      </m:num>
                      <m:den>
                        <m:r>
                          <a:rPr lang="en-GB" sz="1600" i="1" smtClean="0">
                            <a:solidFill>
                              <a:schemeClr val="tx1">
                                <a:lumMod val="65000"/>
                                <a:lumOff val="35000"/>
                              </a:schemeClr>
                            </a:solidFill>
                            <a:effectLst/>
                            <a:latin typeface="Cambria Math" panose="02040503050406030204" pitchFamily="18" charset="0"/>
                            <a:ea typeface="Calibri" panose="020F0502020204030204" pitchFamily="34" charset="0"/>
                            <a:cs typeface="Times New Roman" panose="02020603050405020304" pitchFamily="18" charset="0"/>
                          </a:rPr>
                          <m:t>2</m:t>
                        </m:r>
                      </m:den>
                    </m:f>
                  </m:oMath>
                </a14:m>
                <a:endParaRPr lang="en-GB">
                  <a:solidFill>
                    <a:schemeClr val="tx1">
                      <a:lumMod val="65000"/>
                      <a:lumOff val="35000"/>
                    </a:schemeClr>
                  </a:solidFill>
                  <a:latin typeface="Arial" panose="020B0604020202020204" pitchFamily="34" charset="0"/>
                  <a:cs typeface="Arial" panose="020B0604020202020204" pitchFamily="34" charset="0"/>
                </a:endParaRPr>
              </a:p>
            </p:txBody>
          </p:sp>
        </mc:Choice>
        <mc:Fallback xmlns="">
          <p:sp>
            <p:nvSpPr>
              <p:cNvPr id="840" name="TextBox 839">
                <a:extLst>
                  <a:ext uri="{FF2B5EF4-FFF2-40B4-BE49-F238E27FC236}">
                    <a16:creationId xmlns:a16="http://schemas.microsoft.com/office/drawing/2014/main" id="{2568B153-D8BC-449A-B43D-AA239F820829}"/>
                  </a:ext>
                </a:extLst>
              </p:cNvPr>
              <p:cNvSpPr txBox="1">
                <a:spLocks noRot="1" noChangeAspect="1" noMove="1" noResize="1" noEditPoints="1" noAdjustHandles="1" noChangeArrowheads="1" noChangeShapeType="1" noTextEdit="1"/>
              </p:cNvSpPr>
              <p:nvPr/>
            </p:nvSpPr>
            <p:spPr>
              <a:xfrm>
                <a:off x="2543361" y="3966210"/>
                <a:ext cx="1337310" cy="485582"/>
              </a:xfrm>
              <a:prstGeom prst="rect">
                <a:avLst/>
              </a:prstGeom>
              <a:blipFill>
                <a:blip r:embed="rId3"/>
                <a:stretch>
                  <a:fillRect/>
                </a:stretch>
              </a:blipFill>
              <a:effectLst>
                <a:outerShdw blurRad="50800" dist="38100" dir="2700000" algn="tl" rotWithShape="0">
                  <a:prstClr val="black">
                    <a:alpha val="40000"/>
                  </a:prstClr>
                </a:outerShdw>
              </a:effectLst>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841" name="TextBox 840">
                <a:extLst>
                  <a:ext uri="{FF2B5EF4-FFF2-40B4-BE49-F238E27FC236}">
                    <a16:creationId xmlns:a16="http://schemas.microsoft.com/office/drawing/2014/main" id="{81F643F8-5DC1-4319-9141-D188410687E6}"/>
                  </a:ext>
                </a:extLst>
              </p:cNvPr>
              <p:cNvSpPr txBox="1"/>
              <p:nvPr/>
            </p:nvSpPr>
            <p:spPr>
              <a:xfrm>
                <a:off x="5625571" y="5529926"/>
                <a:ext cx="1337310" cy="483915"/>
              </a:xfrm>
              <a:prstGeom prst="rect">
                <a:avLst/>
              </a:prstGeom>
              <a:solidFill>
                <a:schemeClr val="bg1"/>
              </a:solidFill>
              <a:effectLst>
                <a:outerShdw blurRad="50800" dist="38100" dir="2700000" algn="tl" rotWithShape="0">
                  <a:prstClr val="black">
                    <a:alpha val="40000"/>
                  </a:prstClr>
                </a:outerShdw>
              </a:effectLst>
            </p:spPr>
            <p:txBody>
              <a:bodyPr wrap="square" rtlCol="0" anchor="ctr">
                <a:spAutoFit/>
              </a:bodyPr>
              <a:lstStyle/>
              <a:p>
                <a:pPr algn="ctr"/>
                <a:r>
                  <a:rPr lang="en-GB" sz="1600">
                    <a:solidFill>
                      <a:schemeClr val="tx1">
                        <a:lumMod val="65000"/>
                        <a:lumOff val="35000"/>
                      </a:schemeClr>
                    </a:solidFill>
                    <a:effectLst/>
                    <a:latin typeface="Arial" panose="020B0604020202020204" pitchFamily="34" charset="0"/>
                    <a:ea typeface="Calibri" panose="020F0502020204030204" pitchFamily="34" charset="0"/>
                    <a:cs typeface="Arial" panose="020B0604020202020204" pitchFamily="34" charset="0"/>
                  </a:rPr>
                  <a:t>p(A1) = </a:t>
                </a:r>
                <a14:m>
                  <m:oMath xmlns:m="http://schemas.openxmlformats.org/officeDocument/2006/math">
                    <m:f>
                      <m:fPr>
                        <m:ctrlPr>
                          <a:rPr lang="en-GB" sz="1600" i="1" smtClean="0">
                            <a:solidFill>
                              <a:schemeClr val="tx1">
                                <a:lumMod val="65000"/>
                                <a:lumOff val="35000"/>
                              </a:schemeClr>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GB" sz="1600" i="1" smtClean="0">
                            <a:solidFill>
                              <a:schemeClr val="tx1">
                                <a:lumMod val="65000"/>
                                <a:lumOff val="35000"/>
                              </a:schemeClr>
                            </a:solidFill>
                            <a:effectLst/>
                            <a:latin typeface="Cambria Math" panose="02040503050406030204" pitchFamily="18" charset="0"/>
                            <a:ea typeface="Calibri" panose="020F0502020204030204" pitchFamily="34" charset="0"/>
                            <a:cs typeface="Times New Roman" panose="02020603050405020304" pitchFamily="18" charset="0"/>
                          </a:rPr>
                          <m:t>3− </m:t>
                        </m:r>
                        <m:rad>
                          <m:radPr>
                            <m:degHide m:val="on"/>
                            <m:ctrlPr>
                              <a:rPr lang="en-GB" sz="1600" i="1">
                                <a:solidFill>
                                  <a:schemeClr val="tx1">
                                    <a:lumMod val="65000"/>
                                    <a:lumOff val="35000"/>
                                  </a:schemeClr>
                                </a:solidFill>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GB" sz="1600" b="0" i="1" smtClean="0">
                                <a:solidFill>
                                  <a:schemeClr val="tx1">
                                    <a:lumMod val="65000"/>
                                    <a:lumOff val="35000"/>
                                  </a:schemeClr>
                                </a:solidFill>
                                <a:effectLst/>
                                <a:latin typeface="Cambria Math" panose="02040503050406030204" pitchFamily="18" charset="0"/>
                                <a:ea typeface="Calibri" panose="020F0502020204030204" pitchFamily="34" charset="0"/>
                                <a:cs typeface="Times New Roman" panose="02020603050405020304" pitchFamily="18" charset="0"/>
                              </a:rPr>
                              <m:t>3</m:t>
                            </m:r>
                          </m:e>
                        </m:rad>
                      </m:num>
                      <m:den>
                        <m:r>
                          <a:rPr lang="en-GB" sz="1600" i="1" smtClean="0">
                            <a:solidFill>
                              <a:schemeClr val="tx1">
                                <a:lumMod val="65000"/>
                                <a:lumOff val="35000"/>
                              </a:schemeClr>
                            </a:solidFill>
                            <a:effectLst/>
                            <a:latin typeface="Cambria Math" panose="02040503050406030204" pitchFamily="18" charset="0"/>
                            <a:ea typeface="Calibri" panose="020F0502020204030204" pitchFamily="34" charset="0"/>
                            <a:cs typeface="Times New Roman" panose="02020603050405020304" pitchFamily="18" charset="0"/>
                          </a:rPr>
                          <m:t>2</m:t>
                        </m:r>
                      </m:den>
                    </m:f>
                  </m:oMath>
                </a14:m>
                <a:endParaRPr lang="en-GB">
                  <a:solidFill>
                    <a:schemeClr val="tx1">
                      <a:lumMod val="65000"/>
                      <a:lumOff val="35000"/>
                    </a:schemeClr>
                  </a:solidFill>
                  <a:latin typeface="Arial" panose="020B0604020202020204" pitchFamily="34" charset="0"/>
                  <a:cs typeface="Arial" panose="020B0604020202020204" pitchFamily="34" charset="0"/>
                </a:endParaRPr>
              </a:p>
            </p:txBody>
          </p:sp>
        </mc:Choice>
        <mc:Fallback xmlns="">
          <p:sp>
            <p:nvSpPr>
              <p:cNvPr id="841" name="TextBox 840">
                <a:extLst>
                  <a:ext uri="{FF2B5EF4-FFF2-40B4-BE49-F238E27FC236}">
                    <a16:creationId xmlns:a16="http://schemas.microsoft.com/office/drawing/2014/main" id="{81F643F8-5DC1-4319-9141-D188410687E6}"/>
                  </a:ext>
                </a:extLst>
              </p:cNvPr>
              <p:cNvSpPr txBox="1">
                <a:spLocks noRot="1" noChangeAspect="1" noMove="1" noResize="1" noEditPoints="1" noAdjustHandles="1" noChangeArrowheads="1" noChangeShapeType="1" noTextEdit="1"/>
              </p:cNvSpPr>
              <p:nvPr/>
            </p:nvSpPr>
            <p:spPr>
              <a:xfrm>
                <a:off x="5625571" y="5529926"/>
                <a:ext cx="1337310" cy="483915"/>
              </a:xfrm>
              <a:prstGeom prst="rect">
                <a:avLst/>
              </a:prstGeom>
              <a:blipFill>
                <a:blip r:embed="rId4"/>
                <a:stretch>
                  <a:fillRect/>
                </a:stretch>
              </a:blipFill>
              <a:effectLst>
                <a:outerShdw blurRad="50800" dist="38100" dir="2700000" algn="tl" rotWithShape="0">
                  <a:prstClr val="black">
                    <a:alpha val="40000"/>
                  </a:prstClr>
                </a:outerShdw>
              </a:effectLst>
            </p:spPr>
            <p:txBody>
              <a:bodyPr/>
              <a:lstStyle/>
              <a:p>
                <a:r>
                  <a:rPr lang="de-DE">
                    <a:noFill/>
                  </a:rPr>
                  <a:t> </a:t>
                </a:r>
              </a:p>
            </p:txBody>
          </p:sp>
        </mc:Fallback>
      </mc:AlternateContent>
      <p:sp>
        <p:nvSpPr>
          <p:cNvPr id="13" name="Rectangle 268">
            <a:extLst>
              <a:ext uri="{FF2B5EF4-FFF2-40B4-BE49-F238E27FC236}">
                <a16:creationId xmlns:a16="http://schemas.microsoft.com/office/drawing/2014/main" id="{5F8BFA13-3860-435D-BA7D-B0EC258FFCF3}"/>
              </a:ext>
            </a:extLst>
          </p:cNvPr>
          <p:cNvSpPr>
            <a:spLocks noChangeArrowheads="1"/>
          </p:cNvSpPr>
          <p:nvPr/>
        </p:nvSpPr>
        <p:spPr bwMode="auto">
          <a:xfrm>
            <a:off x="5839421" y="1847345"/>
            <a:ext cx="2346668" cy="815608"/>
          </a:xfrm>
          <a:prstGeom prst="rect">
            <a:avLst/>
          </a:prstGeom>
          <a:solidFill>
            <a:schemeClr val="bg1"/>
          </a:solidFill>
          <a:ln>
            <a:noFill/>
          </a:ln>
          <a:effectLst>
            <a:outerShdw blurRad="50800" dist="38100" dir="2700000" algn="tl" rotWithShape="0">
              <a:prstClr val="black">
                <a:alpha val="40000"/>
              </a:prstClr>
            </a:outerShdw>
          </a:effec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kumimoji="0" lang="en-GB" altLang="en-US" sz="1700" b="0" i="0" u="none" strike="noStrike" cap="none" normalizeH="0" baseline="0" dirty="0">
                <a:ln>
                  <a:noFill/>
                </a:ln>
                <a:solidFill>
                  <a:srgbClr val="005800"/>
                </a:solidFill>
                <a:effectLst/>
                <a:latin typeface="Arial" panose="020B0604020202020204" pitchFamily="34" charset="0"/>
              </a:rPr>
              <a:t>Genetic Variance at F=1</a:t>
            </a:r>
            <a:br>
              <a:rPr kumimoji="0" lang="en-GB" altLang="en-US" sz="1700" b="0" i="0" u="none" strike="noStrike" cap="none" normalizeH="0" baseline="0" dirty="0">
                <a:ln>
                  <a:noFill/>
                </a:ln>
                <a:solidFill>
                  <a:srgbClr val="005800"/>
                </a:solidFill>
                <a:effectLst/>
                <a:latin typeface="Arial" panose="020B0604020202020204" pitchFamily="34" charset="0"/>
              </a:rPr>
            </a:br>
            <a:r>
              <a:rPr lang="en-GB" dirty="0">
                <a:solidFill>
                  <a:srgbClr val="005800"/>
                </a:solidFill>
                <a:cs typeface="Arial" panose="020B0604020202020204" pitchFamily="34" charset="0"/>
              </a:rPr>
              <a:t>2σ²</a:t>
            </a:r>
            <a:r>
              <a:rPr lang="en-GB" baseline="-25000" dirty="0">
                <a:solidFill>
                  <a:srgbClr val="005800"/>
                </a:solidFill>
                <a:cs typeface="Arial" panose="020B0604020202020204" pitchFamily="34" charset="0"/>
              </a:rPr>
              <a:t>A</a:t>
            </a:r>
            <a:r>
              <a:rPr lang="en-GB" dirty="0">
                <a:solidFill>
                  <a:srgbClr val="005800"/>
                </a:solidFill>
                <a:cs typeface="Arial" panose="020B0604020202020204" pitchFamily="34" charset="0"/>
              </a:rPr>
              <a:t>+4D</a:t>
            </a:r>
            <a:r>
              <a:rPr lang="en-GB" baseline="-25000" dirty="0">
                <a:solidFill>
                  <a:srgbClr val="005800"/>
                </a:solidFill>
                <a:cs typeface="Arial" panose="020B0604020202020204" pitchFamily="34" charset="0"/>
              </a:rPr>
              <a:t>1</a:t>
            </a:r>
            <a:r>
              <a:rPr lang="en-GB" dirty="0">
                <a:solidFill>
                  <a:srgbClr val="005800"/>
                </a:solidFill>
                <a:cs typeface="Arial" panose="020B0604020202020204" pitchFamily="34" charset="0"/>
              </a:rPr>
              <a:t>+D</a:t>
            </a:r>
            <a:r>
              <a:rPr lang="en-GB" baseline="-25000" dirty="0">
                <a:solidFill>
                  <a:srgbClr val="005800"/>
                </a:solidFill>
                <a:cs typeface="Arial" panose="020B0604020202020204" pitchFamily="34" charset="0"/>
              </a:rPr>
              <a:t>2</a:t>
            </a:r>
            <a:r>
              <a:rPr lang="en-GB" dirty="0">
                <a:solidFill>
                  <a:srgbClr val="005800"/>
                </a:solidFill>
                <a:cs typeface="Arial" panose="020B0604020202020204" pitchFamily="34" charset="0"/>
              </a:rPr>
              <a:t>* =</a:t>
            </a:r>
            <a:br>
              <a:rPr lang="en-GB" dirty="0">
                <a:solidFill>
                  <a:srgbClr val="005800"/>
                </a:solidFill>
                <a:cs typeface="Arial" panose="020B0604020202020204" pitchFamily="34" charset="0"/>
              </a:rPr>
            </a:br>
            <a:r>
              <a:rPr lang="en-GB" dirty="0">
                <a:solidFill>
                  <a:srgbClr val="005800"/>
                </a:solidFill>
                <a:cs typeface="Arial" panose="020B0604020202020204" pitchFamily="34" charset="0"/>
              </a:rPr>
              <a:t>4pqa²</a:t>
            </a:r>
            <a:endParaRPr kumimoji="0" lang="en-GB" altLang="en-US" sz="1800" b="0" i="0" u="none" strike="noStrike" cap="none" normalizeH="0" baseline="0" dirty="0">
              <a:ln>
                <a:noFill/>
              </a:ln>
              <a:solidFill>
                <a:srgbClr val="005800"/>
              </a:solidFill>
              <a:effectLst/>
              <a:latin typeface="Arial" panose="020B0604020202020204" pitchFamily="34" charset="0"/>
            </a:endParaRPr>
          </a:p>
        </p:txBody>
      </p:sp>
      <p:sp>
        <p:nvSpPr>
          <p:cNvPr id="14" name="Textfeld 5">
            <a:extLst>
              <a:ext uri="{FF2B5EF4-FFF2-40B4-BE49-F238E27FC236}">
                <a16:creationId xmlns:a16="http://schemas.microsoft.com/office/drawing/2014/main" id="{B87CDA06-0851-4E2E-B9EA-49A90C79AA9C}"/>
              </a:ext>
            </a:extLst>
          </p:cNvPr>
          <p:cNvSpPr txBox="1"/>
          <p:nvPr/>
        </p:nvSpPr>
        <p:spPr>
          <a:xfrm>
            <a:off x="11532904" y="6311668"/>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40</a:t>
            </a:fld>
            <a:endParaRPr lang="en-GB" sz="240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1A0DA0FC-63CC-4BCA-9B6E-55147F81C138}"/>
              </a:ext>
            </a:extLst>
          </p:cNvPr>
          <p:cNvSpPr txBox="1"/>
          <p:nvPr/>
        </p:nvSpPr>
        <p:spPr>
          <a:xfrm>
            <a:off x="3039205" y="5804761"/>
            <a:ext cx="1994611" cy="307777"/>
          </a:xfrm>
          <a:prstGeom prst="rect">
            <a:avLst/>
          </a:prstGeom>
          <a:solidFill>
            <a:srgbClr val="FFCCFF"/>
          </a:solidFill>
          <a:ln>
            <a:solidFill>
              <a:srgbClr val="7030A0"/>
            </a:solidFill>
          </a:ln>
          <a:effectLst>
            <a:outerShdw blurRad="50800" dist="38100" dir="2700000" algn="tl" rotWithShape="0">
              <a:prstClr val="black">
                <a:alpha val="40000"/>
              </a:prstClr>
            </a:outerShdw>
          </a:effectLst>
        </p:spPr>
        <p:txBody>
          <a:bodyPr wrap="square">
            <a:spAutoFit/>
          </a:bodyPr>
          <a:lstStyle/>
          <a:p>
            <a:r>
              <a:rPr lang="en-GB" sz="1400">
                <a:solidFill>
                  <a:srgbClr val="7030A0"/>
                </a:solidFill>
                <a:latin typeface="Arial" panose="020B0604020202020204" pitchFamily="34" charset="0"/>
                <a:ea typeface="Calibri" panose="020F0502020204030204" pitchFamily="34" charset="0"/>
              </a:rPr>
              <a:t>σ²∞(D)  +2 </a:t>
            </a:r>
            <a:r>
              <a:rPr lang="en-GB" sz="1400">
                <a:solidFill>
                  <a:srgbClr val="7030A0"/>
                </a:solidFill>
                <a:latin typeface="Arial" panose="020B0604020202020204" pitchFamily="34" charset="0"/>
                <a:ea typeface="Calibri" panose="020F0502020204030204" pitchFamily="34" charset="0"/>
                <a:cs typeface="Arial" panose="020B0604020202020204" pitchFamily="34" charset="0"/>
              </a:rPr>
              <a:t>ω</a:t>
            </a:r>
            <a:r>
              <a:rPr lang="en-GB" sz="1400">
                <a:solidFill>
                  <a:srgbClr val="7030A0"/>
                </a:solidFill>
                <a:latin typeface="Arial" panose="020B0604020202020204" pitchFamily="34" charset="0"/>
                <a:ea typeface="Calibri" panose="020F0502020204030204" pitchFamily="34" charset="0"/>
              </a:rPr>
              <a:t>∞(A;D)</a:t>
            </a:r>
            <a:endParaRPr lang="en-GB" sz="1400">
              <a:solidFill>
                <a:srgbClr val="7030A0"/>
              </a:solidFill>
            </a:endParaRPr>
          </a:p>
        </p:txBody>
      </p:sp>
      <p:pic>
        <p:nvPicPr>
          <p:cNvPr id="6" name="Picture 5">
            <a:extLst>
              <a:ext uri="{FF2B5EF4-FFF2-40B4-BE49-F238E27FC236}">
                <a16:creationId xmlns:a16="http://schemas.microsoft.com/office/drawing/2014/main" id="{AB2D4784-9CE7-4FDF-BE90-E3EFC6099E48}"/>
              </a:ext>
            </a:extLst>
          </p:cNvPr>
          <p:cNvPicPr>
            <a:picLocks noChangeAspect="1"/>
          </p:cNvPicPr>
          <p:nvPr/>
        </p:nvPicPr>
        <p:blipFill>
          <a:blip r:embed="rId5"/>
          <a:stretch>
            <a:fillRect/>
          </a:stretch>
        </p:blipFill>
        <p:spPr>
          <a:xfrm>
            <a:off x="1886409" y="5469601"/>
            <a:ext cx="3078000" cy="304220"/>
          </a:xfrm>
          <a:prstGeom prst="rect">
            <a:avLst/>
          </a:prstGeom>
        </p:spPr>
      </p:pic>
      <p:pic>
        <p:nvPicPr>
          <p:cNvPr id="8" name="Picture 7">
            <a:extLst>
              <a:ext uri="{FF2B5EF4-FFF2-40B4-BE49-F238E27FC236}">
                <a16:creationId xmlns:a16="http://schemas.microsoft.com/office/drawing/2014/main" id="{5163719D-92B3-47B4-96FA-F8262D088EF4}"/>
              </a:ext>
            </a:extLst>
          </p:cNvPr>
          <p:cNvPicPr>
            <a:picLocks noChangeAspect="1"/>
          </p:cNvPicPr>
          <p:nvPr/>
        </p:nvPicPr>
        <p:blipFill>
          <a:blip r:embed="rId6"/>
          <a:stretch>
            <a:fillRect/>
          </a:stretch>
        </p:blipFill>
        <p:spPr>
          <a:xfrm>
            <a:off x="1886409" y="5244193"/>
            <a:ext cx="3064870" cy="238631"/>
          </a:xfrm>
          <a:prstGeom prst="rect">
            <a:avLst/>
          </a:prstGeom>
        </p:spPr>
      </p:pic>
      <p:cxnSp>
        <p:nvCxnSpPr>
          <p:cNvPr id="835" name="Straight Arrow Connector 834">
            <a:extLst>
              <a:ext uri="{FF2B5EF4-FFF2-40B4-BE49-F238E27FC236}">
                <a16:creationId xmlns:a16="http://schemas.microsoft.com/office/drawing/2014/main" id="{192534E6-9297-4C82-B357-85F18C6EA820}"/>
              </a:ext>
            </a:extLst>
          </p:cNvPr>
          <p:cNvCxnSpPr>
            <a:cxnSpLocks/>
          </p:cNvCxnSpPr>
          <p:nvPr/>
        </p:nvCxnSpPr>
        <p:spPr>
          <a:xfrm>
            <a:off x="3848100" y="1329690"/>
            <a:ext cx="15240" cy="4865370"/>
          </a:xfrm>
          <a:prstGeom prst="straightConnector1">
            <a:avLst/>
          </a:prstGeom>
          <a:ln>
            <a:solidFill>
              <a:schemeClr val="tx1">
                <a:lumMod val="50000"/>
                <a:lumOff val="50000"/>
              </a:schemeClr>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 name="Textfeld 16">
            <a:extLst>
              <a:ext uri="{FF2B5EF4-FFF2-40B4-BE49-F238E27FC236}">
                <a16:creationId xmlns:a16="http://schemas.microsoft.com/office/drawing/2014/main" id="{6FD1B749-433A-4EBC-9531-EE1D6A017132}"/>
              </a:ext>
            </a:extLst>
          </p:cNvPr>
          <p:cNvSpPr txBox="1"/>
          <p:nvPr/>
        </p:nvSpPr>
        <p:spPr>
          <a:xfrm>
            <a:off x="2140089" y="3378098"/>
            <a:ext cx="1629133" cy="383823"/>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nSpc>
                <a:spcPct val="115000"/>
              </a:lnSpc>
            </a:pPr>
            <a:r>
              <a:rPr lang="en-GB" sz="1800" dirty="0">
                <a:solidFill>
                  <a:srgbClr val="33D600"/>
                </a:solidFill>
                <a:latin typeface="Arial" panose="020B0604020202020204" pitchFamily="34" charset="0"/>
                <a:ea typeface="Calibri" panose="020F0502020204030204" pitchFamily="34" charset="0"/>
              </a:rPr>
              <a:t>σ²∞(A)=2pqa² </a:t>
            </a:r>
          </a:p>
        </p:txBody>
      </p:sp>
      <p:sp>
        <p:nvSpPr>
          <p:cNvPr id="4" name="Textfeld 3">
            <a:extLst>
              <a:ext uri="{FF2B5EF4-FFF2-40B4-BE49-F238E27FC236}">
                <a16:creationId xmlns:a16="http://schemas.microsoft.com/office/drawing/2014/main" id="{43362625-EE0B-4826-BEAE-11A9EB487928}"/>
              </a:ext>
            </a:extLst>
          </p:cNvPr>
          <p:cNvSpPr txBox="1"/>
          <p:nvPr/>
        </p:nvSpPr>
        <p:spPr>
          <a:xfrm>
            <a:off x="2832107" y="5210611"/>
            <a:ext cx="2083486" cy="323165"/>
          </a:xfrm>
          <a:prstGeom prst="rect">
            <a:avLst/>
          </a:prstGeom>
          <a:solidFill>
            <a:schemeClr val="bg1"/>
          </a:solidFill>
        </p:spPr>
        <p:txBody>
          <a:bodyPr wrap="square" rtlCol="0">
            <a:spAutoFit/>
          </a:bodyPr>
          <a:lstStyle/>
          <a:p>
            <a:r>
              <a:rPr lang="en-GB" sz="1500">
                <a:solidFill>
                  <a:srgbClr val="008000"/>
                </a:solidFill>
                <a:latin typeface="Arial" panose="020B0604020202020204" pitchFamily="34" charset="0"/>
                <a:cs typeface="Arial" panose="020B0604020202020204" pitchFamily="34" charset="0"/>
              </a:rPr>
              <a:t>Genetic Variance</a:t>
            </a:r>
          </a:p>
        </p:txBody>
      </p:sp>
      <p:sp>
        <p:nvSpPr>
          <p:cNvPr id="19" name="Textfeld 18">
            <a:extLst>
              <a:ext uri="{FF2B5EF4-FFF2-40B4-BE49-F238E27FC236}">
                <a16:creationId xmlns:a16="http://schemas.microsoft.com/office/drawing/2014/main" id="{B066D47F-B42A-4936-B1DC-6240276D053A}"/>
              </a:ext>
            </a:extLst>
          </p:cNvPr>
          <p:cNvSpPr txBox="1"/>
          <p:nvPr/>
        </p:nvSpPr>
        <p:spPr>
          <a:xfrm>
            <a:off x="2849950" y="5461172"/>
            <a:ext cx="1994611" cy="323165"/>
          </a:xfrm>
          <a:prstGeom prst="rect">
            <a:avLst/>
          </a:prstGeom>
          <a:solidFill>
            <a:schemeClr val="bg1"/>
          </a:solidFill>
        </p:spPr>
        <p:txBody>
          <a:bodyPr wrap="square" rtlCol="0">
            <a:spAutoFit/>
          </a:bodyPr>
          <a:lstStyle/>
          <a:p>
            <a:r>
              <a:rPr lang="en-GB" sz="1500" dirty="0">
                <a:solidFill>
                  <a:srgbClr val="38EA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σ²∞(A)</a:t>
            </a:r>
            <a:endParaRPr lang="en-GB" sz="1500" dirty="0">
              <a:solidFill>
                <a:srgbClr val="38EA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93103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9A11B0-B416-4F8D-AB13-081416FBBD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11" y="130719"/>
            <a:ext cx="8316000" cy="6645638"/>
          </a:xfrm>
          <a:prstGeom prst="rect">
            <a:avLst/>
          </a:prstGeom>
          <a:effectLst>
            <a:outerShdw blurRad="50800" dist="38100" dir="2700000" algn="tl" rotWithShape="0">
              <a:prstClr val="black">
                <a:alpha val="40000"/>
              </a:prstClr>
            </a:outerShdw>
          </a:effectLst>
        </p:spPr>
      </p:pic>
      <p:sp>
        <p:nvSpPr>
          <p:cNvPr id="5" name="TextBox 4">
            <a:extLst>
              <a:ext uri="{FF2B5EF4-FFF2-40B4-BE49-F238E27FC236}">
                <a16:creationId xmlns:a16="http://schemas.microsoft.com/office/drawing/2014/main" id="{4F5FB0EB-0014-4D5E-9E53-FB7E1F267968}"/>
              </a:ext>
            </a:extLst>
          </p:cNvPr>
          <p:cNvSpPr txBox="1"/>
          <p:nvPr/>
        </p:nvSpPr>
        <p:spPr>
          <a:xfrm>
            <a:off x="92529" y="81643"/>
            <a:ext cx="12038360" cy="461665"/>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What is the genetic variance at F=0 and HWE compared to between our DH bulks ?</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073DDB7C-0CD9-42CA-ABAA-2708A19BEC61}"/>
                  </a:ext>
                </a:extLst>
              </p:cNvPr>
              <p:cNvSpPr txBox="1"/>
              <p:nvPr/>
            </p:nvSpPr>
            <p:spPr>
              <a:xfrm>
                <a:off x="8115300" y="650458"/>
                <a:ext cx="4015589" cy="5844998"/>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With less-elite Breeding Material (</a:t>
                </a:r>
                <a:r>
                  <a:rPr lang="en-GB" dirty="0" err="1">
                    <a:latin typeface="Arial" panose="020B0604020202020204" pitchFamily="34" charset="0"/>
                    <a:cs typeface="Arial" panose="020B0604020202020204" pitchFamily="34" charset="0"/>
                  </a:rPr>
                  <a:t>fre-quency</a:t>
                </a:r>
                <a:r>
                  <a:rPr lang="en-GB" dirty="0">
                    <a:latin typeface="Arial" panose="020B0604020202020204" pitchFamily="34" charset="0"/>
                    <a:cs typeface="Arial" panose="020B0604020202020204" pitchFamily="34" charset="0"/>
                  </a:rPr>
                  <a:t> of the ‘good-&amp;-dominant’ al-</a:t>
                </a:r>
                <a:r>
                  <a:rPr lang="en-GB" dirty="0" err="1">
                    <a:latin typeface="Arial" panose="020B0604020202020204" pitchFamily="34" charset="0"/>
                    <a:cs typeface="Arial" panose="020B0604020202020204" pitchFamily="34" charset="0"/>
                  </a:rPr>
                  <a:t>leles</a:t>
                </a:r>
                <a:r>
                  <a:rPr lang="en-GB" dirty="0">
                    <a:latin typeface="Arial" panose="020B0604020202020204" pitchFamily="34" charset="0"/>
                    <a:cs typeface="Arial" panose="020B0604020202020204" pitchFamily="34" charset="0"/>
                  </a:rPr>
                  <a:t> rather low), there is a marked </a:t>
                </a:r>
                <a:r>
                  <a:rPr lang="en-GB"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“Gap” </a:t>
                </a:r>
                <a:r>
                  <a:rPr lang="en-GB" dirty="0">
                    <a:latin typeface="Arial" panose="020B0604020202020204" pitchFamily="34" charset="0"/>
                    <a:cs typeface="Arial" panose="020B0604020202020204" pitchFamily="34" charset="0"/>
                  </a:rPr>
                  <a:t>that can not be exploited at F=1.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At p(A1) = </a:t>
                </a:r>
                <a14:m>
                  <m:oMath xmlns:m="http://schemas.openxmlformats.org/officeDocument/2006/math">
                    <m:f>
                      <m:fPr>
                        <m:ctrlPr>
                          <a:rPr lang="en-GB" sz="2000" i="1"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de-DE" sz="2000" i="1">
                            <a:effectLst/>
                            <a:latin typeface="Cambria Math" panose="02040503050406030204" pitchFamily="18" charset="0"/>
                            <a:ea typeface="Calibri" panose="020F0502020204030204" pitchFamily="34" charset="0"/>
                            <a:cs typeface="Times New Roman" panose="02020603050405020304" pitchFamily="18" charset="0"/>
                          </a:rPr>
                          <m:t>3− </m:t>
                        </m:r>
                        <m:rad>
                          <m:radPr>
                            <m:degHide m:val="on"/>
                            <m:ctrlPr>
                              <a:rPr lang="en-GB" sz="2000" i="1">
                                <a:effectLst/>
                                <a:latin typeface="Cambria Math" panose="02040503050406030204" pitchFamily="18" charset="0"/>
                                <a:ea typeface="Calibri" panose="020F0502020204030204" pitchFamily="34" charset="0"/>
                                <a:cs typeface="Times New Roman" panose="02020603050405020304" pitchFamily="18" charset="0"/>
                              </a:rPr>
                            </m:ctrlPr>
                          </m:radPr>
                          <m:deg/>
                          <m:e>
                            <m:r>
                              <a:rPr lang="de-DE" sz="2000" b="0" i="1" smtClean="0">
                                <a:effectLst/>
                                <a:latin typeface="Cambria Math" panose="02040503050406030204" pitchFamily="18" charset="0"/>
                                <a:ea typeface="Calibri" panose="020F0502020204030204" pitchFamily="34" charset="0"/>
                                <a:cs typeface="Times New Roman" panose="02020603050405020304" pitchFamily="18" charset="0"/>
                              </a:rPr>
                              <m:t>3</m:t>
                            </m:r>
                          </m:e>
                        </m:rad>
                      </m:num>
                      <m:den>
                        <m:r>
                          <a:rPr lang="de-DE" sz="2000" i="1">
                            <a:effectLst/>
                            <a:latin typeface="Cambria Math" panose="02040503050406030204" pitchFamily="18" charset="0"/>
                            <a:ea typeface="Calibri" panose="020F0502020204030204" pitchFamily="34" charset="0"/>
                            <a:cs typeface="Times New Roman" panose="02020603050405020304" pitchFamily="18" charset="0"/>
                          </a:rPr>
                          <m:t>2</m:t>
                        </m:r>
                      </m:den>
                    </m:f>
                    <m:r>
                      <m:rPr>
                        <m:nor/>
                      </m:rPr>
                      <a:rPr lang="de-DE" sz="2000" b="0" i="0" smtClean="0">
                        <a:effectLst/>
                        <a:latin typeface="Cambria Math" panose="02040503050406030204" pitchFamily="18" charset="0"/>
                        <a:ea typeface="Calibri" panose="020F0502020204030204" pitchFamily="34" charset="0"/>
                        <a:cs typeface="Times New Roman" panose="02020603050405020304" pitchFamily="18" charset="0"/>
                      </a:rPr>
                      <m:t> </m:t>
                    </m:r>
                    <m:r>
                      <m:rPr>
                        <m:nor/>
                      </m:rPr>
                      <a:rPr lang="de-DE" sz="2000" b="0" i="0" dirty="0" smtClean="0">
                        <a:latin typeface="Arial" panose="020B0604020202020204" pitchFamily="34" charset="0"/>
                        <a:cs typeface="Arial" panose="020B0604020202020204" pitchFamily="34" charset="0"/>
                      </a:rPr>
                      <m:t>= </m:t>
                    </m:r>
                  </m:oMath>
                </a14:m>
                <a:r>
                  <a:rPr lang="en-GB" dirty="0">
                    <a:latin typeface="Arial" panose="020B0604020202020204" pitchFamily="34" charset="0"/>
                    <a:ea typeface="Calibri" panose="020F0502020204030204" pitchFamily="34" charset="0"/>
                    <a:cs typeface="Arial" panose="020B0604020202020204" pitchFamily="34" charset="0"/>
                  </a:rPr>
                  <a:t>0.633975, these two variances are same. If the mat-</a:t>
                </a:r>
                <a:r>
                  <a:rPr lang="en-GB" dirty="0" err="1">
                    <a:latin typeface="Arial" panose="020B0604020202020204" pitchFamily="34" charset="0"/>
                    <a:ea typeface="Calibri" panose="020F0502020204030204" pitchFamily="34" charset="0"/>
                    <a:cs typeface="Arial" panose="020B0604020202020204" pitchFamily="34" charset="0"/>
                  </a:rPr>
                  <a:t>erial</a:t>
                </a:r>
                <a:r>
                  <a:rPr lang="en-GB" dirty="0">
                    <a:latin typeface="Arial" panose="020B0604020202020204" pitchFamily="34" charset="0"/>
                    <a:ea typeface="Calibri" panose="020F0502020204030204" pitchFamily="34" charset="0"/>
                    <a:cs typeface="Arial" panose="020B0604020202020204" pitchFamily="34" charset="0"/>
                  </a:rPr>
                  <a:t> is elite and p is high, then our variance at homozygosity is higher than at F=0. </a:t>
                </a:r>
              </a:p>
              <a:p>
                <a:endParaRPr lang="en-GB" dirty="0">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endParaRPr>
              </a:p>
              <a:p>
                <a:r>
                  <a:rPr lang="en-GB"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At higher p values, we are with F=0 further away from max. genetic variance between the HWE members than - for F=1 - from p=0.5 which is the p value to maximize the genetic variance between the DH-bulks derived from crossing the HWE members with the gametic array of the Reference Population.  </a:t>
                </a:r>
                <a:r>
                  <a:rPr lang="en-GB"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 </a:t>
                </a:r>
                <a:endParaRPr lang="en-GB" dirty="0">
                  <a:solidFill>
                    <a:schemeClr val="tx1">
                      <a:lumMod val="50000"/>
                      <a:lumOff val="50000"/>
                    </a:schemeClr>
                  </a:solidFill>
                  <a:latin typeface="Arial" panose="020B0604020202020204" pitchFamily="34" charset="0"/>
                  <a:cs typeface="Arial" panose="020B0604020202020204" pitchFamily="34" charset="0"/>
                </a:endParaRPr>
              </a:p>
            </p:txBody>
          </p:sp>
        </mc:Choice>
        <mc:Fallback xmlns="">
          <p:sp>
            <p:nvSpPr>
              <p:cNvPr id="4" name="TextBox 3">
                <a:extLst>
                  <a:ext uri="{FF2B5EF4-FFF2-40B4-BE49-F238E27FC236}">
                    <a16:creationId xmlns:a16="http://schemas.microsoft.com/office/drawing/2014/main" id="{073DDB7C-0CD9-42CA-ABAA-2708A19BEC61}"/>
                  </a:ext>
                </a:extLst>
              </p:cNvPr>
              <p:cNvSpPr txBox="1">
                <a:spLocks noRot="1" noChangeAspect="1" noMove="1" noResize="1" noEditPoints="1" noAdjustHandles="1" noChangeArrowheads="1" noChangeShapeType="1" noTextEdit="1"/>
              </p:cNvSpPr>
              <p:nvPr/>
            </p:nvSpPr>
            <p:spPr>
              <a:xfrm>
                <a:off x="8115300" y="650458"/>
                <a:ext cx="4015589" cy="5844998"/>
              </a:xfrm>
              <a:prstGeom prst="rect">
                <a:avLst/>
              </a:prstGeom>
              <a:blipFill>
                <a:blip r:embed="rId3"/>
                <a:stretch>
                  <a:fillRect/>
                </a:stretch>
              </a:blipFill>
              <a:effectLst>
                <a:outerShdw blurRad="50800" dist="38100" dir="2700000" algn="tl" rotWithShape="0">
                  <a:prstClr val="black">
                    <a:alpha val="40000"/>
                  </a:prstClr>
                </a:outerShdw>
              </a:effectLst>
            </p:spPr>
            <p:txBody>
              <a:bodyPr/>
              <a:lstStyle/>
              <a:p>
                <a:r>
                  <a:rPr lang="de-DE">
                    <a:noFill/>
                  </a:rPr>
                  <a:t> </a:t>
                </a:r>
              </a:p>
            </p:txBody>
          </p:sp>
        </mc:Fallback>
      </mc:AlternateContent>
      <p:sp>
        <p:nvSpPr>
          <p:cNvPr id="9" name="Textfeld 5">
            <a:extLst>
              <a:ext uri="{FF2B5EF4-FFF2-40B4-BE49-F238E27FC236}">
                <a16:creationId xmlns:a16="http://schemas.microsoft.com/office/drawing/2014/main" id="{CD7E2CC3-5ED3-49F1-A4EE-BAE9434B11FD}"/>
              </a:ext>
            </a:extLst>
          </p:cNvPr>
          <p:cNvSpPr txBox="1"/>
          <p:nvPr/>
        </p:nvSpPr>
        <p:spPr>
          <a:xfrm>
            <a:off x="11532904" y="6311668"/>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41</a:t>
            </a:fld>
            <a:endParaRPr lang="en-GB" sz="2400" dirty="0">
              <a:latin typeface="Arial" panose="020B0604020202020204" pitchFamily="34" charset="0"/>
              <a:cs typeface="Arial" panose="020B0604020202020204" pitchFamily="34" charset="0"/>
            </a:endParaRPr>
          </a:p>
        </p:txBody>
      </p:sp>
      <p:grpSp>
        <p:nvGrpSpPr>
          <p:cNvPr id="12" name="Gruppieren 11">
            <a:extLst>
              <a:ext uri="{FF2B5EF4-FFF2-40B4-BE49-F238E27FC236}">
                <a16:creationId xmlns:a16="http://schemas.microsoft.com/office/drawing/2014/main" id="{62D558F5-431E-4C48-A6A2-0860CE3D1EED}"/>
              </a:ext>
            </a:extLst>
          </p:cNvPr>
          <p:cNvGrpSpPr/>
          <p:nvPr/>
        </p:nvGrpSpPr>
        <p:grpSpPr>
          <a:xfrm>
            <a:off x="1091683" y="1194318"/>
            <a:ext cx="6218074" cy="4935894"/>
            <a:chOff x="1091683" y="1194318"/>
            <a:chExt cx="6218074" cy="4935894"/>
          </a:xfrm>
        </p:grpSpPr>
        <p:cxnSp>
          <p:nvCxnSpPr>
            <p:cNvPr id="7" name="Straight Arrow Connector 6">
              <a:extLst>
                <a:ext uri="{FF2B5EF4-FFF2-40B4-BE49-F238E27FC236}">
                  <a16:creationId xmlns:a16="http://schemas.microsoft.com/office/drawing/2014/main" id="{DEDCCF62-870F-431F-A977-E78695C8B1A2}"/>
                </a:ext>
              </a:extLst>
            </p:cNvPr>
            <p:cNvCxnSpPr/>
            <p:nvPr/>
          </p:nvCxnSpPr>
          <p:spPr>
            <a:xfrm>
              <a:off x="5401679" y="1194318"/>
              <a:ext cx="0" cy="4935894"/>
            </a:xfrm>
            <a:prstGeom prst="straightConnector1">
              <a:avLst/>
            </a:prstGeom>
            <a:ln w="12700">
              <a:solidFill>
                <a:schemeClr val="tx1">
                  <a:lumMod val="50000"/>
                  <a:lumOff val="50000"/>
                </a:schemeClr>
              </a:solidFill>
              <a:headEnd w="lg" len="lg"/>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12072DF-D87E-4EA3-8BB0-48B2A632AB3A}"/>
                </a:ext>
              </a:extLst>
            </p:cNvPr>
            <p:cNvSpPr txBox="1"/>
            <p:nvPr/>
          </p:nvSpPr>
          <p:spPr>
            <a:xfrm>
              <a:off x="4547823" y="3971075"/>
              <a:ext cx="2244863" cy="369332"/>
            </a:xfrm>
            <a:prstGeom prst="rect">
              <a:avLst/>
            </a:prstGeom>
            <a:solidFill>
              <a:srgbClr val="FFCCFF"/>
            </a:solidFill>
            <a:ln>
              <a:solidFill>
                <a:srgbClr val="7030A0"/>
              </a:solidFill>
            </a:ln>
            <a:effectLst>
              <a:outerShdw blurRad="50800" dist="38100" dir="2700000" algn="tl" rotWithShape="0">
                <a:prstClr val="black">
                  <a:alpha val="40000"/>
                </a:prstClr>
              </a:outerShdw>
            </a:effectLst>
          </p:spPr>
          <p:txBody>
            <a:bodyPr wrap="square">
              <a:spAutoFit/>
            </a:bodyPr>
            <a:lstStyle/>
            <a:p>
              <a:r>
                <a:rPr lang="en-GB" dirty="0">
                  <a:solidFill>
                    <a:srgbClr val="7030A0"/>
                  </a:solidFill>
                  <a:latin typeface="Arial" panose="020B0604020202020204" pitchFamily="34" charset="0"/>
                  <a:ea typeface="Calibri" panose="020F0502020204030204" pitchFamily="34" charset="0"/>
                </a:rPr>
                <a:t>σ²∞(D)  +2 </a:t>
              </a:r>
              <a:r>
                <a:rPr lang="en-GB" dirty="0">
                  <a:solidFill>
                    <a:srgbClr val="7030A0"/>
                  </a:solidFill>
                  <a:latin typeface="Arial" panose="020B0604020202020204" pitchFamily="34" charset="0"/>
                  <a:ea typeface="Calibri" panose="020F0502020204030204" pitchFamily="34" charset="0"/>
                  <a:cs typeface="Arial" panose="020B0604020202020204" pitchFamily="34" charset="0"/>
                </a:rPr>
                <a:t>ω</a:t>
              </a:r>
              <a:r>
                <a:rPr lang="en-GB" dirty="0">
                  <a:solidFill>
                    <a:srgbClr val="7030A0"/>
                  </a:solidFill>
                  <a:latin typeface="Arial" panose="020B0604020202020204" pitchFamily="34" charset="0"/>
                  <a:ea typeface="Calibri" panose="020F0502020204030204" pitchFamily="34" charset="0"/>
                </a:rPr>
                <a:t>∞(A;D)</a:t>
              </a:r>
              <a:endParaRPr lang="en-GB" dirty="0">
                <a:solidFill>
                  <a:srgbClr val="7030A0"/>
                </a:solidFill>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9F7E6D3-DBE5-4CBD-9C7D-6BE828FF3706}"/>
                    </a:ext>
                  </a:extLst>
                </p:cNvPr>
                <p:cNvSpPr txBox="1"/>
                <p:nvPr/>
              </p:nvSpPr>
              <p:spPr>
                <a:xfrm>
                  <a:off x="5401679" y="1783342"/>
                  <a:ext cx="1908078" cy="532903"/>
                </a:xfrm>
                <a:prstGeom prst="rect">
                  <a:avLst/>
                </a:prstGeom>
                <a:solidFill>
                  <a:schemeClr val="bg1"/>
                </a:solidFill>
                <a:ln>
                  <a:solidFill>
                    <a:schemeClr val="tx1">
                      <a:lumMod val="50000"/>
                      <a:lumOff val="50000"/>
                    </a:schemeClr>
                  </a:solidFill>
                </a:ln>
                <a:effectLst>
                  <a:outerShdw blurRad="50800" dist="38100" dir="2700000" algn="tl" rotWithShape="0">
                    <a:prstClr val="black">
                      <a:alpha val="40000"/>
                    </a:prstClr>
                  </a:outerShdw>
                </a:effectLst>
              </p:spPr>
              <p:txBody>
                <a:bodyPr wrap="square" rtlCol="0">
                  <a:spAutoFit/>
                </a:bodyPr>
                <a:lstStyle/>
                <a:p>
                  <a14:m>
                    <m:oMath xmlns:m="http://schemas.openxmlformats.org/officeDocument/2006/math">
                      <m:f>
                        <m:fPr>
                          <m:ctrlPr>
                            <a:rPr lang="en-GB" sz="1800" i="1"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de-DE" sz="1800" i="1">
                              <a:effectLst/>
                              <a:latin typeface="Cambria Math" panose="02040503050406030204" pitchFamily="18" charset="0"/>
                              <a:ea typeface="Calibri" panose="020F0502020204030204" pitchFamily="34" charset="0"/>
                              <a:cs typeface="Times New Roman" panose="02020603050405020304" pitchFamily="18" charset="0"/>
                            </a:rPr>
                            <m:t>3− </m:t>
                          </m:r>
                          <m:rad>
                            <m:radPr>
                              <m:degHide m:val="on"/>
                              <m:ctrlPr>
                                <a:rPr lang="en-GB" sz="1800" i="1">
                                  <a:effectLst/>
                                  <a:latin typeface="Cambria Math" panose="02040503050406030204" pitchFamily="18" charset="0"/>
                                  <a:ea typeface="Calibri" panose="020F0502020204030204" pitchFamily="34" charset="0"/>
                                  <a:cs typeface="Times New Roman" panose="02020603050405020304" pitchFamily="18" charset="0"/>
                                </a:rPr>
                              </m:ctrlPr>
                            </m:radPr>
                            <m:deg/>
                            <m:e>
                              <m:r>
                                <a:rPr lang="de-DE" sz="1800" b="0" i="1" smtClean="0">
                                  <a:effectLst/>
                                  <a:latin typeface="Cambria Math" panose="02040503050406030204" pitchFamily="18" charset="0"/>
                                  <a:ea typeface="Calibri" panose="020F0502020204030204" pitchFamily="34" charset="0"/>
                                  <a:cs typeface="Times New Roman" panose="02020603050405020304" pitchFamily="18" charset="0"/>
                                </a:rPr>
                                <m:t>3</m:t>
                              </m:r>
                            </m:e>
                          </m:rad>
                        </m:num>
                        <m:den>
                          <m:r>
                            <a:rPr lang="de-DE" sz="1800" i="1">
                              <a:effectLst/>
                              <a:latin typeface="Cambria Math" panose="02040503050406030204" pitchFamily="18" charset="0"/>
                              <a:ea typeface="Calibri" panose="020F0502020204030204" pitchFamily="34" charset="0"/>
                              <a:cs typeface="Times New Roman" panose="02020603050405020304" pitchFamily="18" charset="0"/>
                            </a:rPr>
                            <m:t>2</m:t>
                          </m:r>
                        </m:den>
                      </m:f>
                      <m:r>
                        <m:rPr>
                          <m:nor/>
                        </m:rPr>
                        <a:rPr lang="de-DE" sz="1800" b="0" i="0" smtClean="0">
                          <a:effectLst/>
                          <a:latin typeface="Cambria Math" panose="02040503050406030204" pitchFamily="18" charset="0"/>
                          <a:ea typeface="Calibri" panose="020F0502020204030204" pitchFamily="34" charset="0"/>
                          <a:cs typeface="Times New Roman" panose="02020603050405020304" pitchFamily="18" charset="0"/>
                        </a:rPr>
                        <m:t> </m:t>
                      </m:r>
                      <m:r>
                        <m:rPr>
                          <m:nor/>
                        </m:rPr>
                        <a:rPr lang="de-DE" sz="1800" b="0" i="0" dirty="0" smtClean="0">
                          <a:latin typeface="Arial" panose="020B0604020202020204" pitchFamily="34" charset="0"/>
                          <a:cs typeface="Arial" panose="020B0604020202020204" pitchFamily="34" charset="0"/>
                        </a:rPr>
                        <m:t>= </m:t>
                      </m:r>
                    </m:oMath>
                  </a14:m>
                  <a:r>
                    <a:rPr lang="en-GB" dirty="0">
                      <a:latin typeface="Arial" panose="020B0604020202020204" pitchFamily="34" charset="0"/>
                      <a:ea typeface="Calibri" panose="020F0502020204030204" pitchFamily="34" charset="0"/>
                      <a:cs typeface="Arial" panose="020B0604020202020204" pitchFamily="34" charset="0"/>
                    </a:rPr>
                    <a:t>0.633975</a:t>
                  </a:r>
                  <a:endParaRPr lang="en-GB" dirty="0"/>
                </a:p>
              </p:txBody>
            </p:sp>
          </mc:Choice>
          <mc:Fallback xmlns="">
            <p:sp>
              <p:nvSpPr>
                <p:cNvPr id="8" name="TextBox 7">
                  <a:extLst>
                    <a:ext uri="{FF2B5EF4-FFF2-40B4-BE49-F238E27FC236}">
                      <a16:creationId xmlns:a16="http://schemas.microsoft.com/office/drawing/2014/main" id="{E9F7E6D3-DBE5-4CBD-9C7D-6BE828FF3706}"/>
                    </a:ext>
                  </a:extLst>
                </p:cNvPr>
                <p:cNvSpPr txBox="1">
                  <a:spLocks noRot="1" noChangeAspect="1" noMove="1" noResize="1" noEditPoints="1" noAdjustHandles="1" noChangeArrowheads="1" noChangeShapeType="1" noTextEdit="1"/>
                </p:cNvSpPr>
                <p:nvPr/>
              </p:nvSpPr>
              <p:spPr>
                <a:xfrm>
                  <a:off x="5401679" y="1783342"/>
                  <a:ext cx="1908078" cy="532903"/>
                </a:xfrm>
                <a:prstGeom prst="rect">
                  <a:avLst/>
                </a:prstGeom>
                <a:blipFill>
                  <a:blip r:embed="rId4"/>
                  <a:stretch>
                    <a:fillRect/>
                  </a:stretch>
                </a:blipFill>
                <a:ln>
                  <a:solidFill>
                    <a:schemeClr val="tx1">
                      <a:lumMod val="50000"/>
                      <a:lumOff val="50000"/>
                    </a:schemeClr>
                  </a:solidFill>
                </a:ln>
                <a:effectLst>
                  <a:outerShdw blurRad="50800" dist="38100" dir="2700000" algn="tl" rotWithShape="0">
                    <a:prstClr val="black">
                      <a:alpha val="40000"/>
                    </a:prstClr>
                  </a:outerShdw>
                </a:effectLst>
              </p:spPr>
              <p:txBody>
                <a:bodyPr/>
                <a:lstStyle/>
                <a:p>
                  <a:r>
                    <a:rPr lang="de-DE">
                      <a:noFill/>
                    </a:rPr>
                    <a:t> </a:t>
                  </a:r>
                </a:p>
              </p:txBody>
            </p:sp>
          </mc:Fallback>
        </mc:AlternateContent>
        <p:sp>
          <p:nvSpPr>
            <p:cNvPr id="2" name="TextBox 1">
              <a:extLst>
                <a:ext uri="{FF2B5EF4-FFF2-40B4-BE49-F238E27FC236}">
                  <a16:creationId xmlns:a16="http://schemas.microsoft.com/office/drawing/2014/main" id="{8642618D-9A2A-4CA4-A77D-6C907F75A00E}"/>
                </a:ext>
              </a:extLst>
            </p:cNvPr>
            <p:cNvSpPr txBox="1"/>
            <p:nvPr/>
          </p:nvSpPr>
          <p:spPr>
            <a:xfrm>
              <a:off x="1091683" y="1259637"/>
              <a:ext cx="1082351"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100 loci,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a=d=1</a:t>
              </a:r>
            </a:p>
          </p:txBody>
        </p:sp>
        <p:sp>
          <p:nvSpPr>
            <p:cNvPr id="11" name="Rechteck 10">
              <a:extLst>
                <a:ext uri="{FF2B5EF4-FFF2-40B4-BE49-F238E27FC236}">
                  <a16:creationId xmlns:a16="http://schemas.microsoft.com/office/drawing/2014/main" id="{829A239C-D2C0-4B2C-865D-3F90E0EC6FF5}"/>
                </a:ext>
              </a:extLst>
            </p:cNvPr>
            <p:cNvSpPr/>
            <p:nvPr/>
          </p:nvSpPr>
          <p:spPr>
            <a:xfrm>
              <a:off x="2745062" y="5017168"/>
              <a:ext cx="1850999" cy="1744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767AA1C1-624F-4078-80ED-4A9461C1C12F}"/>
                </a:ext>
              </a:extLst>
            </p:cNvPr>
            <p:cNvSpPr txBox="1"/>
            <p:nvPr/>
          </p:nvSpPr>
          <p:spPr>
            <a:xfrm>
              <a:off x="2666416" y="4927516"/>
              <a:ext cx="1322614" cy="323165"/>
            </a:xfrm>
            <a:prstGeom prst="rect">
              <a:avLst/>
            </a:prstGeom>
            <a:noFill/>
          </p:spPr>
          <p:txBody>
            <a:bodyPr wrap="square" rtlCol="0">
              <a:spAutoFit/>
            </a:bodyPr>
            <a:lstStyle/>
            <a:p>
              <a:r>
                <a:rPr lang="en-GB" sz="1500" dirty="0">
                  <a:solidFill>
                    <a:srgbClr val="38EA00"/>
                  </a:solidFill>
                  <a:latin typeface="Arial" panose="020B0604020202020204" pitchFamily="34" charset="0"/>
                  <a:ea typeface="Calibri" panose="020F0502020204030204" pitchFamily="34" charset="0"/>
                </a:rPr>
                <a:t>Var. of </a:t>
              </a:r>
              <a:r>
                <a:rPr lang="en-GB" sz="1500" dirty="0">
                  <a:solidFill>
                    <a:srgbClr val="38EA00"/>
                  </a:solidFill>
                  <a:latin typeface="Arial" panose="020B0604020202020204" pitchFamily="34" charset="0"/>
                  <a:ea typeface="Calibri" panose="020F0502020204030204" pitchFamily="34" charset="0"/>
                  <a:cs typeface="Arial" panose="020B0604020202020204" pitchFamily="34" charset="0"/>
                </a:rPr>
                <a:t>B</a:t>
              </a:r>
              <a:r>
                <a:rPr lang="en-GB" sz="1500" dirty="0">
                  <a:solidFill>
                    <a:srgbClr val="38EA00"/>
                  </a:solidFill>
                  <a:effectLst/>
                  <a:latin typeface="Arial" panose="020B0604020202020204" pitchFamily="34" charset="0"/>
                  <a:ea typeface="Calibri" panose="020F0502020204030204" pitchFamily="34" charset="0"/>
                  <a:cs typeface="Arial" panose="020B0604020202020204" pitchFamily="34" charset="0"/>
                </a:rPr>
                <a:t>V∞</a:t>
              </a:r>
              <a:endParaRPr lang="en-GB" sz="1500" dirty="0">
                <a:solidFill>
                  <a:srgbClr val="38EA00"/>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0910179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9A11B0-B416-4F8D-AB13-081416FBBD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11" y="130719"/>
            <a:ext cx="8316000" cy="6645638"/>
          </a:xfrm>
          <a:prstGeom prst="rect">
            <a:avLst/>
          </a:prstGeom>
          <a:effectLst>
            <a:outerShdw blurRad="50800" dist="38100" dir="2700000" algn="tl" rotWithShape="0">
              <a:prstClr val="black">
                <a:alpha val="40000"/>
              </a:prstClr>
            </a:outerShdw>
          </a:effectLst>
        </p:spPr>
      </p:pic>
      <p:sp>
        <p:nvSpPr>
          <p:cNvPr id="5" name="TextBox 4">
            <a:extLst>
              <a:ext uri="{FF2B5EF4-FFF2-40B4-BE49-F238E27FC236}">
                <a16:creationId xmlns:a16="http://schemas.microsoft.com/office/drawing/2014/main" id="{4F5FB0EB-0014-4D5E-9E53-FB7E1F267968}"/>
              </a:ext>
            </a:extLst>
          </p:cNvPr>
          <p:cNvSpPr txBox="1"/>
          <p:nvPr/>
        </p:nvSpPr>
        <p:spPr>
          <a:xfrm>
            <a:off x="92529" y="81643"/>
            <a:ext cx="12038360" cy="461665"/>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What is the genetic variance at F=0 and HWE compared to between our DH bulks ?</a:t>
            </a:r>
          </a:p>
        </p:txBody>
      </p:sp>
      <p:cxnSp>
        <p:nvCxnSpPr>
          <p:cNvPr id="7" name="Straight Arrow Connector 6">
            <a:extLst>
              <a:ext uri="{FF2B5EF4-FFF2-40B4-BE49-F238E27FC236}">
                <a16:creationId xmlns:a16="http://schemas.microsoft.com/office/drawing/2014/main" id="{DEDCCF62-870F-431F-A977-E78695C8B1A2}"/>
              </a:ext>
            </a:extLst>
          </p:cNvPr>
          <p:cNvCxnSpPr/>
          <p:nvPr/>
        </p:nvCxnSpPr>
        <p:spPr>
          <a:xfrm>
            <a:off x="5401679" y="1194318"/>
            <a:ext cx="0" cy="4935894"/>
          </a:xfrm>
          <a:prstGeom prst="straightConnector1">
            <a:avLst/>
          </a:prstGeom>
          <a:ln w="12700">
            <a:solidFill>
              <a:schemeClr val="tx1">
                <a:lumMod val="50000"/>
                <a:lumOff val="50000"/>
              </a:schemeClr>
            </a:solidFill>
            <a:headEnd w="lg" len="lg"/>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12072DF-D87E-4EA3-8BB0-48B2A632AB3A}"/>
              </a:ext>
            </a:extLst>
          </p:cNvPr>
          <p:cNvSpPr txBox="1"/>
          <p:nvPr/>
        </p:nvSpPr>
        <p:spPr>
          <a:xfrm>
            <a:off x="4547823" y="3971075"/>
            <a:ext cx="2244863" cy="369332"/>
          </a:xfrm>
          <a:prstGeom prst="rect">
            <a:avLst/>
          </a:prstGeom>
          <a:solidFill>
            <a:srgbClr val="FFCCFF"/>
          </a:solidFill>
          <a:ln>
            <a:solidFill>
              <a:srgbClr val="7030A0"/>
            </a:solidFill>
          </a:ln>
          <a:effectLst>
            <a:outerShdw blurRad="50800" dist="38100" dir="2700000" algn="tl" rotWithShape="0">
              <a:prstClr val="black">
                <a:alpha val="40000"/>
              </a:prstClr>
            </a:outerShdw>
          </a:effectLst>
        </p:spPr>
        <p:txBody>
          <a:bodyPr wrap="square">
            <a:spAutoFit/>
          </a:bodyPr>
          <a:lstStyle/>
          <a:p>
            <a:r>
              <a:rPr lang="en-GB" dirty="0">
                <a:solidFill>
                  <a:srgbClr val="7030A0"/>
                </a:solidFill>
                <a:latin typeface="Arial" panose="020B0604020202020204" pitchFamily="34" charset="0"/>
                <a:ea typeface="Calibri" panose="020F0502020204030204" pitchFamily="34" charset="0"/>
              </a:rPr>
              <a:t>σ²∞(D)  +2 </a:t>
            </a:r>
            <a:r>
              <a:rPr lang="en-GB" dirty="0">
                <a:solidFill>
                  <a:srgbClr val="7030A0"/>
                </a:solidFill>
                <a:latin typeface="Arial" panose="020B0604020202020204" pitchFamily="34" charset="0"/>
                <a:ea typeface="Calibri" panose="020F0502020204030204" pitchFamily="34" charset="0"/>
                <a:cs typeface="Arial" panose="020B0604020202020204" pitchFamily="34" charset="0"/>
              </a:rPr>
              <a:t>ω</a:t>
            </a:r>
            <a:r>
              <a:rPr lang="en-GB" dirty="0">
                <a:solidFill>
                  <a:srgbClr val="7030A0"/>
                </a:solidFill>
                <a:latin typeface="Arial" panose="020B0604020202020204" pitchFamily="34" charset="0"/>
                <a:ea typeface="Calibri" panose="020F0502020204030204" pitchFamily="34" charset="0"/>
              </a:rPr>
              <a:t>∞(A;D)</a:t>
            </a:r>
            <a:endParaRPr lang="en-GB" dirty="0">
              <a:solidFill>
                <a:srgbClr val="7030A0"/>
              </a:solidFill>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9F7E6D3-DBE5-4CBD-9C7D-6BE828FF3706}"/>
                  </a:ext>
                </a:extLst>
              </p:cNvPr>
              <p:cNvSpPr txBox="1"/>
              <p:nvPr/>
            </p:nvSpPr>
            <p:spPr>
              <a:xfrm>
                <a:off x="5401679" y="1783342"/>
                <a:ext cx="1908078" cy="532903"/>
              </a:xfrm>
              <a:prstGeom prst="rect">
                <a:avLst/>
              </a:prstGeom>
              <a:solidFill>
                <a:schemeClr val="bg1"/>
              </a:solidFill>
              <a:ln>
                <a:solidFill>
                  <a:schemeClr val="tx1">
                    <a:lumMod val="50000"/>
                    <a:lumOff val="50000"/>
                  </a:schemeClr>
                </a:solidFill>
              </a:ln>
              <a:effectLst>
                <a:outerShdw blurRad="50800" dist="38100" dir="2700000" algn="tl" rotWithShape="0">
                  <a:prstClr val="black">
                    <a:alpha val="40000"/>
                  </a:prstClr>
                </a:outerShdw>
              </a:effectLst>
            </p:spPr>
            <p:txBody>
              <a:bodyPr wrap="square" rtlCol="0">
                <a:spAutoFit/>
              </a:bodyPr>
              <a:lstStyle/>
              <a:p>
                <a14:m>
                  <m:oMath xmlns:m="http://schemas.openxmlformats.org/officeDocument/2006/math">
                    <m:f>
                      <m:fPr>
                        <m:ctrlPr>
                          <a:rPr lang="en-GB" sz="1800" i="1"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de-DE" sz="1800" i="1">
                            <a:effectLst/>
                            <a:latin typeface="Cambria Math" panose="02040503050406030204" pitchFamily="18" charset="0"/>
                            <a:ea typeface="Calibri" panose="020F0502020204030204" pitchFamily="34" charset="0"/>
                            <a:cs typeface="Times New Roman" panose="02020603050405020304" pitchFamily="18" charset="0"/>
                          </a:rPr>
                          <m:t>3− </m:t>
                        </m:r>
                        <m:rad>
                          <m:radPr>
                            <m:degHide m:val="on"/>
                            <m:ctrlPr>
                              <a:rPr lang="en-GB" sz="1800" i="1">
                                <a:effectLst/>
                                <a:latin typeface="Cambria Math" panose="02040503050406030204" pitchFamily="18" charset="0"/>
                                <a:ea typeface="Calibri" panose="020F0502020204030204" pitchFamily="34" charset="0"/>
                                <a:cs typeface="Times New Roman" panose="02020603050405020304" pitchFamily="18" charset="0"/>
                              </a:rPr>
                            </m:ctrlPr>
                          </m:radPr>
                          <m:deg/>
                          <m:e>
                            <m:r>
                              <a:rPr lang="de-DE" sz="1800" b="0" i="1" smtClean="0">
                                <a:effectLst/>
                                <a:latin typeface="Cambria Math" panose="02040503050406030204" pitchFamily="18" charset="0"/>
                                <a:ea typeface="Calibri" panose="020F0502020204030204" pitchFamily="34" charset="0"/>
                                <a:cs typeface="Times New Roman" panose="02020603050405020304" pitchFamily="18" charset="0"/>
                              </a:rPr>
                              <m:t>3</m:t>
                            </m:r>
                          </m:e>
                        </m:rad>
                      </m:num>
                      <m:den>
                        <m:r>
                          <a:rPr lang="de-DE" sz="1800" i="1">
                            <a:effectLst/>
                            <a:latin typeface="Cambria Math" panose="02040503050406030204" pitchFamily="18" charset="0"/>
                            <a:ea typeface="Calibri" panose="020F0502020204030204" pitchFamily="34" charset="0"/>
                            <a:cs typeface="Times New Roman" panose="02020603050405020304" pitchFamily="18" charset="0"/>
                          </a:rPr>
                          <m:t>2</m:t>
                        </m:r>
                      </m:den>
                    </m:f>
                    <m:r>
                      <m:rPr>
                        <m:nor/>
                      </m:rPr>
                      <a:rPr lang="de-DE" sz="1800" b="0" i="0" smtClean="0">
                        <a:effectLst/>
                        <a:latin typeface="Cambria Math" panose="02040503050406030204" pitchFamily="18" charset="0"/>
                        <a:ea typeface="Calibri" panose="020F0502020204030204" pitchFamily="34" charset="0"/>
                        <a:cs typeface="Times New Roman" panose="02020603050405020304" pitchFamily="18" charset="0"/>
                      </a:rPr>
                      <m:t> </m:t>
                    </m:r>
                    <m:r>
                      <m:rPr>
                        <m:nor/>
                      </m:rPr>
                      <a:rPr lang="de-DE" sz="1800" b="0" i="0" dirty="0" smtClean="0">
                        <a:latin typeface="Arial" panose="020B0604020202020204" pitchFamily="34" charset="0"/>
                        <a:cs typeface="Arial" panose="020B0604020202020204" pitchFamily="34" charset="0"/>
                      </a:rPr>
                      <m:t>= </m:t>
                    </m:r>
                  </m:oMath>
                </a14:m>
                <a:r>
                  <a:rPr lang="en-GB" dirty="0">
                    <a:latin typeface="Arial" panose="020B0604020202020204" pitchFamily="34" charset="0"/>
                    <a:ea typeface="Calibri" panose="020F0502020204030204" pitchFamily="34" charset="0"/>
                    <a:cs typeface="Arial" panose="020B0604020202020204" pitchFamily="34" charset="0"/>
                  </a:rPr>
                  <a:t>0.633975</a:t>
                </a:r>
                <a:endParaRPr lang="en-GB" dirty="0"/>
              </a:p>
            </p:txBody>
          </p:sp>
        </mc:Choice>
        <mc:Fallback xmlns="">
          <p:sp>
            <p:nvSpPr>
              <p:cNvPr id="8" name="TextBox 7">
                <a:extLst>
                  <a:ext uri="{FF2B5EF4-FFF2-40B4-BE49-F238E27FC236}">
                    <a16:creationId xmlns:a16="http://schemas.microsoft.com/office/drawing/2014/main" id="{E9F7E6D3-DBE5-4CBD-9C7D-6BE828FF3706}"/>
                  </a:ext>
                </a:extLst>
              </p:cNvPr>
              <p:cNvSpPr txBox="1">
                <a:spLocks noRot="1" noChangeAspect="1" noMove="1" noResize="1" noEditPoints="1" noAdjustHandles="1" noChangeArrowheads="1" noChangeShapeType="1" noTextEdit="1"/>
              </p:cNvSpPr>
              <p:nvPr/>
            </p:nvSpPr>
            <p:spPr>
              <a:xfrm>
                <a:off x="5401679" y="1783342"/>
                <a:ext cx="1908078" cy="532903"/>
              </a:xfrm>
              <a:prstGeom prst="rect">
                <a:avLst/>
              </a:prstGeom>
              <a:blipFill>
                <a:blip r:embed="rId3"/>
                <a:stretch>
                  <a:fillRect/>
                </a:stretch>
              </a:blipFill>
              <a:ln>
                <a:solidFill>
                  <a:schemeClr val="tx1">
                    <a:lumMod val="50000"/>
                    <a:lumOff val="50000"/>
                  </a:schemeClr>
                </a:solidFill>
              </a:ln>
              <a:effectLst>
                <a:outerShdw blurRad="50800" dist="38100" dir="2700000" algn="tl" rotWithShape="0">
                  <a:prstClr val="black">
                    <a:alpha val="40000"/>
                  </a:prstClr>
                </a:outerShdw>
              </a:effectLst>
            </p:spPr>
            <p:txBody>
              <a:bodyPr/>
              <a:lstStyle/>
              <a:p>
                <a:r>
                  <a:rPr lang="en-GB">
                    <a:noFill/>
                  </a:rPr>
                  <a:t> </a:t>
                </a:r>
              </a:p>
            </p:txBody>
          </p:sp>
        </mc:Fallback>
      </mc:AlternateContent>
      <p:sp>
        <p:nvSpPr>
          <p:cNvPr id="2" name="TextBox 1">
            <a:extLst>
              <a:ext uri="{FF2B5EF4-FFF2-40B4-BE49-F238E27FC236}">
                <a16:creationId xmlns:a16="http://schemas.microsoft.com/office/drawing/2014/main" id="{AC88B65B-77B9-490F-A6BC-10D655F3BE7E}"/>
              </a:ext>
            </a:extLst>
          </p:cNvPr>
          <p:cNvSpPr txBox="1"/>
          <p:nvPr/>
        </p:nvSpPr>
        <p:spPr>
          <a:xfrm>
            <a:off x="8142514" y="923730"/>
            <a:ext cx="3988373" cy="563231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Of course you may propose to not use our HWE members to check their BV∞ but to use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all</a:t>
            </a:r>
            <a:r>
              <a:rPr lang="en-GB" dirty="0">
                <a:latin typeface="Arial" panose="020B0604020202020204" pitchFamily="34" charset="0"/>
                <a:cs typeface="Arial" panose="020B0604020202020204" pitchFamily="34" charset="0"/>
              </a:rPr>
              <a:t> the homozygous lines that can be developed from our HWE population, and then check the BV∞ of these. </a:t>
            </a:r>
            <a:br>
              <a:rPr lang="en-GB" dirty="0">
                <a:latin typeface="Arial" panose="020B0604020202020204" pitchFamily="34" charset="0"/>
                <a:cs typeface="Arial" panose="020B0604020202020204" pitchFamily="34" charset="0"/>
              </a:rPr>
            </a:b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The variance between these then would be   </a:t>
            </a:r>
            <a:r>
              <a:rPr lang="en-GB" dirty="0">
                <a:solidFill>
                  <a:srgbClr val="0000FF"/>
                </a:solidFill>
                <a:latin typeface="Arial" panose="020B0604020202020204" pitchFamily="34" charset="0"/>
                <a:cs typeface="Arial" panose="020B0604020202020204" pitchFamily="34" charset="0"/>
              </a:rPr>
              <a:t>2 ∙</a:t>
            </a:r>
            <a:r>
              <a:rPr lang="en-GB" sz="18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σ²∞(A)  = </a:t>
            </a:r>
            <a:r>
              <a:rPr lang="en-GB" sz="1800" dirty="0">
                <a:solidFill>
                  <a:srgbClr val="0000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4</a:t>
            </a:r>
            <a:r>
              <a:rPr lang="en-GB" sz="18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pqa²</a:t>
            </a:r>
            <a:r>
              <a:rPr lang="en-GB" sz="1800" dirty="0">
                <a:latin typeface="Arial" panose="020B0604020202020204" pitchFamily="34" charset="0"/>
                <a:ea typeface="Calibri" panose="020F0502020204030204" pitchFamily="34" charset="0"/>
                <a:cs typeface="Arial" panose="020B0604020202020204" pitchFamily="34" charset="0"/>
              </a:rPr>
              <a:t> . You saw this on page 18 as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baseline="-25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=2σ²</a:t>
            </a:r>
            <a:r>
              <a:rPr lang="en-GB" baseline="-25000" dirty="0">
                <a:latin typeface="Arial" panose="020B0604020202020204" pitchFamily="34" charset="0"/>
                <a:cs typeface="Arial" panose="020B0604020202020204" pitchFamily="34" charset="0"/>
              </a:rPr>
              <a:t>A</a:t>
            </a:r>
            <a:r>
              <a:rPr lang="en-GB" dirty="0">
                <a:latin typeface="Arial" panose="020B0604020202020204" pitchFamily="34" charset="0"/>
                <a:cs typeface="Arial" panose="020B0604020202020204" pitchFamily="34" charset="0"/>
              </a:rPr>
              <a:t>+4D</a:t>
            </a:r>
            <a:r>
              <a:rPr lang="en-GB" baseline="-25000" dirty="0">
                <a:latin typeface="Arial" panose="020B0604020202020204" pitchFamily="34" charset="0"/>
                <a:cs typeface="Arial" panose="020B0604020202020204" pitchFamily="34" charset="0"/>
              </a:rPr>
              <a:t>1</a:t>
            </a:r>
            <a:r>
              <a:rPr lang="en-GB" dirty="0">
                <a:latin typeface="Arial" panose="020B0604020202020204" pitchFamily="34" charset="0"/>
                <a:cs typeface="Arial" panose="020B0604020202020204" pitchFamily="34" charset="0"/>
              </a:rPr>
              <a:t>+D</a:t>
            </a:r>
            <a:r>
              <a:rPr lang="en-GB" baseline="-25000" dirty="0">
                <a:latin typeface="Arial" panose="020B0604020202020204" pitchFamily="34" charset="0"/>
                <a:cs typeface="Arial" panose="020B0604020202020204" pitchFamily="34" charset="0"/>
              </a:rPr>
              <a:t>2</a:t>
            </a:r>
            <a:r>
              <a:rPr lang="en-GB" dirty="0">
                <a:latin typeface="Arial" panose="020B0604020202020204" pitchFamily="34" charset="0"/>
                <a:cs typeface="Arial" panose="020B0604020202020204" pitchFamily="34" charset="0"/>
              </a:rPr>
              <a:t>*, and you have seen on page 25 that indeed : </a:t>
            </a:r>
            <a:r>
              <a:rPr lang="en-GB" sz="1800" dirty="0">
                <a:latin typeface="Arial" panose="020B0604020202020204" pitchFamily="34" charset="0"/>
                <a:ea typeface="Calibri" panose="020F0502020204030204" pitchFamily="34" charset="0"/>
                <a:cs typeface="Arial" panose="020B0604020202020204" pitchFamily="34" charset="0"/>
              </a:rPr>
              <a:t> </a:t>
            </a:r>
          </a:p>
          <a:p>
            <a:endParaRPr lang="en-GB" sz="1800" dirty="0">
              <a:latin typeface="Arial" panose="020B0604020202020204" pitchFamily="34" charset="0"/>
              <a:ea typeface="Calibri" panose="020F050202020403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2σ²</a:t>
            </a:r>
            <a:r>
              <a:rPr lang="en-GB" baseline="-25000" dirty="0">
                <a:latin typeface="Arial" panose="020B0604020202020204" pitchFamily="34" charset="0"/>
                <a:cs typeface="Arial" panose="020B0604020202020204" pitchFamily="34" charset="0"/>
              </a:rPr>
              <a:t>A</a:t>
            </a:r>
            <a:r>
              <a:rPr lang="en-GB" dirty="0">
                <a:latin typeface="Arial" panose="020B0604020202020204" pitchFamily="34" charset="0"/>
                <a:cs typeface="Arial" panose="020B0604020202020204" pitchFamily="34" charset="0"/>
              </a:rPr>
              <a:t>+4D</a:t>
            </a:r>
            <a:r>
              <a:rPr lang="en-GB" baseline="-25000" dirty="0">
                <a:latin typeface="Arial" panose="020B0604020202020204" pitchFamily="34" charset="0"/>
                <a:cs typeface="Arial" panose="020B0604020202020204" pitchFamily="34" charset="0"/>
              </a:rPr>
              <a:t>1</a:t>
            </a:r>
            <a:r>
              <a:rPr lang="en-GB" dirty="0">
                <a:latin typeface="Arial" panose="020B0604020202020204" pitchFamily="34" charset="0"/>
                <a:cs typeface="Arial" panose="020B0604020202020204" pitchFamily="34" charset="0"/>
              </a:rPr>
              <a:t>+D</a:t>
            </a:r>
            <a:r>
              <a:rPr lang="en-GB" baseline="-25000" dirty="0">
                <a:latin typeface="Arial" panose="020B0604020202020204" pitchFamily="34" charset="0"/>
                <a:cs typeface="Arial" panose="020B0604020202020204" pitchFamily="34" charset="0"/>
              </a:rPr>
              <a:t>2</a:t>
            </a:r>
            <a:r>
              <a:rPr lang="en-GB" dirty="0">
                <a:latin typeface="Arial" panose="020B0604020202020204" pitchFamily="34" charset="0"/>
                <a:cs typeface="Arial" panose="020B0604020202020204" pitchFamily="34" charset="0"/>
              </a:rPr>
              <a:t>* =4pqa²</a:t>
            </a:r>
          </a:p>
          <a:p>
            <a:endParaRPr lang="en-GB" dirty="0">
              <a:latin typeface="Arial" panose="020B0604020202020204" pitchFamily="34" charset="0"/>
              <a:cs typeface="Arial" panose="020B0604020202020204" pitchFamily="34" charset="0"/>
            </a:endParaRPr>
          </a:p>
          <a:p>
            <a:r>
              <a:rPr lang="en-GB" dirty="0">
                <a:solidFill>
                  <a:schemeClr val="tx1">
                    <a:lumMod val="50000"/>
                    <a:lumOff val="50000"/>
                  </a:schemeClr>
                </a:solidFill>
                <a:latin typeface="Arial" panose="020B0604020202020204" pitchFamily="34" charset="0"/>
                <a:cs typeface="Arial" panose="020B0604020202020204" pitchFamily="34" charset="0"/>
              </a:rPr>
              <a:t>As seen, the </a:t>
            </a:r>
            <a:r>
              <a:rPr lang="en-GB" dirty="0">
                <a:solidFill>
                  <a:srgbClr val="005800"/>
                </a:solidFill>
                <a:latin typeface="Arial" panose="020B0604020202020204" pitchFamily="34" charset="0"/>
                <a:cs typeface="Arial" panose="020B0604020202020204" pitchFamily="34" charset="0"/>
              </a:rPr>
              <a:t>genetic variance at F=1 is a symmetric curve if drawn on p(A1) as x-axis</a:t>
            </a:r>
            <a:r>
              <a:rPr lang="en-GB" dirty="0">
                <a:solidFill>
                  <a:schemeClr val="tx1">
                    <a:lumMod val="50000"/>
                    <a:lumOff val="50000"/>
                  </a:schemeClr>
                </a:solidFill>
                <a:latin typeface="Arial" panose="020B0604020202020204" pitchFamily="34" charset="0"/>
                <a:cs typeface="Arial" panose="020B0604020202020204" pitchFamily="34" charset="0"/>
              </a:rPr>
              <a:t>, and half of it is within all biparental crosses and </a:t>
            </a:r>
            <a:r>
              <a:rPr lang="en-GB" dirty="0">
                <a:solidFill>
                  <a:srgbClr val="00CC00"/>
                </a:solidFill>
                <a:latin typeface="Arial" panose="020B0604020202020204" pitchFamily="34" charset="0"/>
                <a:cs typeface="Arial" panose="020B0604020202020204" pitchFamily="34" charset="0"/>
              </a:rPr>
              <a:t>half of is it between</a:t>
            </a:r>
            <a:r>
              <a:rPr lang="en-GB" dirty="0">
                <a:solidFill>
                  <a:schemeClr val="tx1">
                    <a:lumMod val="50000"/>
                    <a:lumOff val="50000"/>
                  </a:schemeClr>
                </a:solidFill>
                <a:latin typeface="Arial" panose="020B0604020202020204" pitchFamily="34" charset="0"/>
                <a:cs typeface="Arial" panose="020B0604020202020204" pitchFamily="34" charset="0"/>
              </a:rPr>
              <a:t>, whatever p(A1)-value.</a:t>
            </a:r>
          </a:p>
        </p:txBody>
      </p:sp>
      <p:sp>
        <p:nvSpPr>
          <p:cNvPr id="9" name="Rectangle 268">
            <a:extLst>
              <a:ext uri="{FF2B5EF4-FFF2-40B4-BE49-F238E27FC236}">
                <a16:creationId xmlns:a16="http://schemas.microsoft.com/office/drawing/2014/main" id="{1E142658-0036-46E8-BE1F-C0B2260121FB}"/>
              </a:ext>
            </a:extLst>
          </p:cNvPr>
          <p:cNvSpPr>
            <a:spLocks noChangeArrowheads="1"/>
          </p:cNvSpPr>
          <p:nvPr/>
        </p:nvSpPr>
        <p:spPr bwMode="auto">
          <a:xfrm>
            <a:off x="9709152" y="896133"/>
            <a:ext cx="65" cy="276999"/>
          </a:xfrm>
          <a:prstGeom prst="rect">
            <a:avLst/>
          </a:prstGeom>
          <a:solidFill>
            <a:schemeClr val="bg1"/>
          </a:solidFill>
          <a:ln>
            <a:noFill/>
          </a:ln>
          <a:effectLst>
            <a:outerShdw blurRad="50800" dist="38100" dir="2700000" algn="tl" rotWithShape="0">
              <a:prstClr val="black">
                <a:alpha val="40000"/>
              </a:prstClr>
            </a:outerShdw>
          </a:effec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0" name="Textfeld 5">
            <a:extLst>
              <a:ext uri="{FF2B5EF4-FFF2-40B4-BE49-F238E27FC236}">
                <a16:creationId xmlns:a16="http://schemas.microsoft.com/office/drawing/2014/main" id="{B17AE098-0A82-47A1-BF53-5872E6A71474}"/>
              </a:ext>
            </a:extLst>
          </p:cNvPr>
          <p:cNvSpPr txBox="1"/>
          <p:nvPr/>
        </p:nvSpPr>
        <p:spPr>
          <a:xfrm>
            <a:off x="13995" y="6363768"/>
            <a:ext cx="6593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42</a:t>
            </a:fld>
            <a:endParaRPr lang="en-GB" sz="24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32AE2A8A-91BB-411E-AD74-18E3C1F69B36}"/>
              </a:ext>
            </a:extLst>
          </p:cNvPr>
          <p:cNvSpPr txBox="1"/>
          <p:nvPr/>
        </p:nvSpPr>
        <p:spPr>
          <a:xfrm>
            <a:off x="1091683" y="1259637"/>
            <a:ext cx="1082351"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100 loci,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a=d=1</a:t>
            </a:r>
          </a:p>
        </p:txBody>
      </p:sp>
      <p:sp>
        <p:nvSpPr>
          <p:cNvPr id="13" name="Rechteck 12">
            <a:extLst>
              <a:ext uri="{FF2B5EF4-FFF2-40B4-BE49-F238E27FC236}">
                <a16:creationId xmlns:a16="http://schemas.microsoft.com/office/drawing/2014/main" id="{E3E3B52D-90C4-40EE-A0A0-0059034F70E1}"/>
              </a:ext>
            </a:extLst>
          </p:cNvPr>
          <p:cNvSpPr/>
          <p:nvPr/>
        </p:nvSpPr>
        <p:spPr>
          <a:xfrm>
            <a:off x="2745062" y="5017168"/>
            <a:ext cx="1844979" cy="16844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0497C16B-2A45-4E8B-848B-A43F56C08A2A}"/>
              </a:ext>
            </a:extLst>
          </p:cNvPr>
          <p:cNvSpPr txBox="1"/>
          <p:nvPr/>
        </p:nvSpPr>
        <p:spPr>
          <a:xfrm>
            <a:off x="2666416" y="4927516"/>
            <a:ext cx="1322614" cy="323165"/>
          </a:xfrm>
          <a:prstGeom prst="rect">
            <a:avLst/>
          </a:prstGeom>
          <a:noFill/>
        </p:spPr>
        <p:txBody>
          <a:bodyPr wrap="square" rtlCol="0">
            <a:spAutoFit/>
          </a:bodyPr>
          <a:lstStyle/>
          <a:p>
            <a:r>
              <a:rPr lang="en-GB" sz="1500" dirty="0">
                <a:solidFill>
                  <a:srgbClr val="38EA00"/>
                </a:solidFill>
                <a:latin typeface="Arial" panose="020B0604020202020204" pitchFamily="34" charset="0"/>
                <a:ea typeface="Calibri" panose="020F0502020204030204" pitchFamily="34" charset="0"/>
              </a:rPr>
              <a:t>Var. of </a:t>
            </a:r>
            <a:r>
              <a:rPr lang="en-GB" sz="1500" dirty="0">
                <a:solidFill>
                  <a:srgbClr val="38EA00"/>
                </a:solidFill>
                <a:latin typeface="Arial" panose="020B0604020202020204" pitchFamily="34" charset="0"/>
                <a:ea typeface="Calibri" panose="020F0502020204030204" pitchFamily="34" charset="0"/>
                <a:cs typeface="Arial" panose="020B0604020202020204" pitchFamily="34" charset="0"/>
              </a:rPr>
              <a:t>B</a:t>
            </a:r>
            <a:r>
              <a:rPr lang="en-GB" sz="1500" dirty="0">
                <a:solidFill>
                  <a:srgbClr val="38EA00"/>
                </a:solidFill>
                <a:effectLst/>
                <a:latin typeface="Arial" panose="020B0604020202020204" pitchFamily="34" charset="0"/>
                <a:ea typeface="Calibri" panose="020F0502020204030204" pitchFamily="34" charset="0"/>
                <a:cs typeface="Arial" panose="020B0604020202020204" pitchFamily="34" charset="0"/>
              </a:rPr>
              <a:t>V∞</a:t>
            </a:r>
            <a:endParaRPr lang="en-GB" sz="1500" dirty="0">
              <a:solidFill>
                <a:srgbClr val="38EA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403277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C34648-CA3A-4683-8993-808F4024B432}"/>
              </a:ext>
            </a:extLst>
          </p:cNvPr>
          <p:cNvSpPr txBox="1"/>
          <p:nvPr/>
        </p:nvSpPr>
        <p:spPr>
          <a:xfrm>
            <a:off x="116634" y="104554"/>
            <a:ext cx="11915191" cy="6647974"/>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GB" dirty="0">
                <a:latin typeface="Arial" panose="020B0604020202020204" pitchFamily="34" charset="0"/>
                <a:cs typeface="Arial" panose="020B0604020202020204" pitchFamily="34" charset="0"/>
              </a:rPr>
              <a:t>Be clear that the variance of the Breeding Values of the candidates is </a:t>
            </a:r>
            <a:r>
              <a:rPr lang="en-GB" dirty="0">
                <a:solidFill>
                  <a:srgbClr val="0000FF"/>
                </a:solidFill>
                <a:latin typeface="Arial" panose="020B0604020202020204" pitchFamily="34" charset="0"/>
                <a:cs typeface="Arial" panose="020B0604020202020204" pitchFamily="34" charset="0"/>
              </a:rPr>
              <a:t>not </a:t>
            </a:r>
            <a:r>
              <a:rPr lang="en-GB" dirty="0">
                <a:latin typeface="Arial" panose="020B0604020202020204" pitchFamily="34" charset="0"/>
                <a:cs typeface="Arial" panose="020B0604020202020204" pitchFamily="34" charset="0"/>
              </a:rPr>
              <a:t>the variance between any kind of offspring of these candidates. Not between their Half-Sib offspring (F=0;S0); not between DH bulks (F=1) bred from such our candidates; not between DH bulks (F=1) bred from Half-sib offspring (F=0;S0) of our candidates (with the population as common parent). Although from time to time even myself, I tend to think like this, but: </a:t>
            </a:r>
            <a:r>
              <a:rPr lang="en-GB" dirty="0">
                <a:solidFill>
                  <a:srgbClr val="0000FF"/>
                </a:solidFill>
                <a:latin typeface="Arial" panose="020B0604020202020204" pitchFamily="34" charset="0"/>
                <a:cs typeface="Arial" panose="020B0604020202020204" pitchFamily="34" charset="0"/>
              </a:rPr>
              <a:t>No. No. No!</a:t>
            </a:r>
          </a:p>
          <a:p>
            <a:endParaRPr lang="en-GB" dirty="0">
              <a:solidFill>
                <a:srgbClr val="0000FF"/>
              </a:solidFill>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variance of the Breeding Values is just the variance of the </a:t>
            </a:r>
            <a:r>
              <a:rPr lang="en-GB" dirty="0">
                <a:solidFill>
                  <a:srgbClr val="C00000"/>
                </a:solidFill>
                <a:latin typeface="Arial" panose="020B0604020202020204" pitchFamily="34" charset="0"/>
                <a:cs typeface="Arial" panose="020B0604020202020204" pitchFamily="34" charset="0"/>
              </a:rPr>
              <a:t>Breeding Values </a:t>
            </a:r>
            <a:r>
              <a:rPr lang="en-GB" dirty="0">
                <a:latin typeface="Arial" panose="020B0604020202020204" pitchFamily="34" charset="0"/>
                <a:cs typeface="Arial" panose="020B0604020202020204" pitchFamily="34" charset="0"/>
              </a:rPr>
              <a:t>which are features of the candidates (F=0; S0 individuals). G=µ+</a:t>
            </a:r>
            <a:r>
              <a:rPr lang="en-GB" dirty="0" err="1">
                <a:solidFill>
                  <a:srgbClr val="C00000"/>
                </a:solidFill>
                <a:latin typeface="Arial" panose="020B0604020202020204" pitchFamily="34" charset="0"/>
                <a:cs typeface="Arial" panose="020B0604020202020204" pitchFamily="34" charset="0"/>
              </a:rPr>
              <a:t>A</a:t>
            </a:r>
            <a:r>
              <a:rPr lang="en-GB" dirty="0" err="1">
                <a:latin typeface="Arial" panose="020B0604020202020204" pitchFamily="34" charset="0"/>
                <a:cs typeface="Arial" panose="020B0604020202020204" pitchFamily="34" charset="0"/>
              </a:rPr>
              <a:t>+D+Epistasis</a:t>
            </a:r>
            <a:r>
              <a:rPr lang="en-GB" dirty="0">
                <a:latin typeface="Arial" panose="020B0604020202020204" pitchFamily="34" charset="0"/>
                <a:cs typeface="Arial" panose="020B0604020202020204" pitchFamily="34" charset="0"/>
              </a:rPr>
              <a:t>. This variance is between the candidates themselves, and we typically assume the HWE-members (S0) to be the candidates – then the variance of the Breeding Values describes the Reference Population (HWE Population).</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 Why is at F=1 the variance between S0-derived DH bulks exactly half the variance in the total ‘F=1 Population’?</a:t>
            </a:r>
          </a:p>
          <a:p>
            <a:r>
              <a:rPr lang="en-GB" dirty="0">
                <a:latin typeface="Arial" panose="020B0604020202020204" pitchFamily="34" charset="0"/>
                <a:cs typeface="Arial" panose="020B0604020202020204" pitchFamily="34" charset="0"/>
              </a:rPr>
              <a:t>This is because the S0-derived DH bulks ‘are’ averages of 2 gametes (the ones that made their S0 parent) and means of 2 have ½ the variance ..! That is the reason. </a:t>
            </a:r>
          </a:p>
          <a:p>
            <a:r>
              <a:rPr lang="en-GB" dirty="0">
                <a:latin typeface="Arial" panose="020B0604020202020204" pitchFamily="34" charset="0"/>
                <a:cs typeface="Arial" panose="020B0604020202020204" pitchFamily="34" charset="0"/>
              </a:rPr>
              <a:t>● Why is at F=1 the variance of the Breeding Values exactly half the genetic variance in the total F=1 population? This is because at F=1, the Genetic Values and the Breeding Values are the same. There is no dominance deviation at F=1 (candidates are homozygous and our Reference Population is at F=1, too). The genetic values of the S0-derived DH bulks are their Breeding Values for Line Breeding (their deviations from the µ of the Reference Population which is at F=1 show their Breeding </a:t>
            </a:r>
            <a:r>
              <a:rPr lang="en-GB" dirty="0">
                <a:solidFill>
                  <a:schemeClr val="tx1">
                    <a:lumMod val="65000"/>
                    <a:lumOff val="35000"/>
                  </a:schemeClr>
                </a:solidFill>
                <a:latin typeface="Arial" panose="020B0604020202020204" pitchFamily="34" charset="0"/>
                <a:cs typeface="Arial" panose="020B0604020202020204" pitchFamily="34" charset="0"/>
              </a:rPr>
              <a:t>merit</a:t>
            </a:r>
            <a:r>
              <a:rPr lang="en-GB" dirty="0">
                <a:latin typeface="Arial" panose="020B0604020202020204" pitchFamily="34" charset="0"/>
                <a:cs typeface="Arial" panose="020B0604020202020204" pitchFamily="34" charset="0"/>
              </a:rPr>
              <a:t> as Effects). </a:t>
            </a:r>
            <a:r>
              <a:rPr lang="en-GB" dirty="0">
                <a:solidFill>
                  <a:schemeClr val="tx1">
                    <a:lumMod val="50000"/>
                    <a:lumOff val="50000"/>
                  </a:schemeClr>
                </a:solidFill>
                <a:latin typeface="Arial" panose="020B0604020202020204" pitchFamily="34" charset="0"/>
                <a:cs typeface="Arial" panose="020B0604020202020204" pitchFamily="34" charset="0"/>
              </a:rPr>
              <a:t>It is obvious, </a:t>
            </a:r>
            <a:r>
              <a:rPr lang="en-GB" dirty="0" err="1">
                <a:solidFill>
                  <a:schemeClr val="tx1">
                    <a:lumMod val="50000"/>
                    <a:lumOff val="50000"/>
                  </a:schemeClr>
                </a:solidFill>
                <a:latin typeface="Arial" panose="020B0604020202020204" pitchFamily="34" charset="0"/>
                <a:cs typeface="Arial" panose="020B0604020202020204" pitchFamily="34" charset="0"/>
              </a:rPr>
              <a:t>n’est-ce</a:t>
            </a:r>
            <a:r>
              <a:rPr lang="en-GB" dirty="0">
                <a:solidFill>
                  <a:schemeClr val="tx1">
                    <a:lumMod val="50000"/>
                    <a:lumOff val="50000"/>
                  </a:schemeClr>
                </a:solidFill>
                <a:latin typeface="Arial" panose="020B0604020202020204" pitchFamily="34" charset="0"/>
                <a:cs typeface="Arial" panose="020B0604020202020204" pitchFamily="34" charset="0"/>
              </a:rPr>
              <a:t> pas ;-)   ?</a:t>
            </a:r>
          </a:p>
          <a:p>
            <a:endParaRPr lang="en-GB" dirty="0">
              <a:latin typeface="Arial" panose="020B0604020202020204" pitchFamily="34" charset="0"/>
              <a:cs typeface="Arial" panose="020B0604020202020204" pitchFamily="34" charset="0"/>
            </a:endParaRPr>
          </a:p>
          <a:p>
            <a:r>
              <a:rPr lang="en-GB" sz="18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σ²∞(A)  = 2pqa²    = </a:t>
            </a:r>
            <a:r>
              <a:rPr lang="el-GR" sz="18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σ²</a:t>
            </a:r>
            <a:r>
              <a:rPr lang="en-GB" sz="1800" baseline="-250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A </a:t>
            </a:r>
            <a:r>
              <a:rPr lang="en-GB" sz="18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+ 2D</a:t>
            </a:r>
            <a:r>
              <a:rPr lang="en-GB" sz="1800" baseline="-250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1</a:t>
            </a:r>
            <a:r>
              <a:rPr lang="en-GB" sz="18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 ½ D</a:t>
            </a:r>
            <a:r>
              <a:rPr lang="en-GB" sz="1800" baseline="-250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2</a:t>
            </a:r>
            <a:r>
              <a:rPr lang="en-GB" sz="18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  = half the genetic variance at F=1.</a:t>
            </a:r>
            <a:r>
              <a:rPr lang="en-GB" sz="1800" dirty="0">
                <a:latin typeface="Arial" panose="020B0604020202020204" pitchFamily="34" charset="0"/>
                <a:ea typeface="Calibri" panose="020F0502020204030204" pitchFamily="34" charset="0"/>
              </a:rPr>
              <a:t> </a:t>
            </a:r>
            <a:br>
              <a:rPr lang="en-GB" sz="1800" dirty="0">
                <a:latin typeface="Arial" panose="020B0604020202020204" pitchFamily="34" charset="0"/>
                <a:ea typeface="Calibri" panose="020F0502020204030204" pitchFamily="34" charset="0"/>
              </a:rPr>
            </a:br>
            <a:r>
              <a:rPr lang="en-GB" sz="1800" dirty="0">
                <a:latin typeface="Arial" panose="020B0604020202020204" pitchFamily="34" charset="0"/>
                <a:ea typeface="Calibri" panose="020F0502020204030204" pitchFamily="34" charset="0"/>
              </a:rPr>
              <a:t>One </a:t>
            </a:r>
            <a:r>
              <a:rPr lang="en-GB" sz="18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half</a:t>
            </a:r>
            <a:r>
              <a:rPr lang="en-GB" sz="1800" dirty="0">
                <a:latin typeface="Arial" panose="020B0604020202020204" pitchFamily="34" charset="0"/>
                <a:ea typeface="Calibri" panose="020F0502020204030204" pitchFamily="34" charset="0"/>
              </a:rPr>
              <a:t> is between the S0-derived DH bulks, the other half is within them. </a:t>
            </a:r>
            <a:endParaRPr lang="en-GB" sz="18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endParaRPr>
          </a:p>
          <a:p>
            <a:r>
              <a:rPr kumimoji="0" lang="en-GB" sz="1800" b="0" i="0" u="none" strike="noStrike" kern="1200" cap="none" spc="0" normalizeH="0" baseline="0" noProof="0" dirty="0">
                <a:ln>
                  <a:noFill/>
                </a:ln>
                <a:solidFill>
                  <a:schemeClr val="tx1">
                    <a:lumMod val="50000"/>
                    <a:lumOff val="50000"/>
                  </a:schemeClr>
                </a:solidFill>
                <a:effectLst/>
                <a:uLnTx/>
                <a:uFillTx/>
                <a:latin typeface="Arial" panose="020B0604020202020204" pitchFamily="34" charset="0"/>
                <a:ea typeface="+mn-ea"/>
                <a:cs typeface="Arial" panose="020B0604020202020204" pitchFamily="34" charset="0"/>
              </a:rPr>
              <a:t>“Our” dominance deviations in the pages before-here are not for homozygous genotypes but for the HWE-members (S0 individuals) which are asked to show their Breeding Values and Dominance Deviations for and from a Line Breeding perspective. </a:t>
            </a:r>
            <a:endParaRPr lang="en-GB" sz="1200" dirty="0">
              <a:solidFill>
                <a:schemeClr val="tx1">
                  <a:lumMod val="50000"/>
                  <a:lumOff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41793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5"/>
          <p:cNvSpPr txBox="1"/>
          <p:nvPr/>
        </p:nvSpPr>
        <p:spPr>
          <a:xfrm>
            <a:off x="11409830" y="6365558"/>
            <a:ext cx="782172" cy="461665"/>
          </a:xfrm>
          <a:prstGeom prst="rect">
            <a:avLst/>
          </a:prstGeom>
          <a:noFill/>
        </p:spPr>
        <p:txBody>
          <a:bodyPr wrap="square" rtlCol="0">
            <a:spAutoFit/>
          </a:bodyPr>
          <a:lstStyle/>
          <a:p>
            <a:fld id="{5B255CE3-06F4-4E80-85AD-A0878CDD5C50}" type="slidenum">
              <a:rPr lang="en-GB" sz="2400" smtClean="0"/>
              <a:t>44</a:t>
            </a:fld>
            <a:endParaRPr lang="en-GB" sz="2400" dirty="0"/>
          </a:p>
        </p:txBody>
      </p:sp>
      <p:sp>
        <p:nvSpPr>
          <p:cNvPr id="8" name="TextBox 7">
            <a:extLst>
              <a:ext uri="{FF2B5EF4-FFF2-40B4-BE49-F238E27FC236}">
                <a16:creationId xmlns:a16="http://schemas.microsoft.com/office/drawing/2014/main" id="{922A956F-3857-41E3-B6CD-163CC564C672}"/>
              </a:ext>
            </a:extLst>
          </p:cNvPr>
          <p:cNvSpPr txBox="1"/>
          <p:nvPr/>
        </p:nvSpPr>
        <p:spPr>
          <a:xfrm>
            <a:off x="6587231" y="75097"/>
            <a:ext cx="5504155" cy="120032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de-DE"/>
            </a:defPPr>
            <a:lvl1pPr>
              <a:defRPr>
                <a:latin typeface="Arial" panose="020B0604020202020204" pitchFamily="34" charset="0"/>
                <a:cs typeface="Arial" panose="020B0604020202020204" pitchFamily="34" charset="0"/>
              </a:defRPr>
            </a:lvl1pPr>
          </a:lstStyle>
          <a:p>
            <a:r>
              <a:rPr lang="de-DE" dirty="0" err="1"/>
              <a:t>If</a:t>
            </a:r>
            <a:r>
              <a:rPr lang="de-DE" dirty="0"/>
              <a:t> </a:t>
            </a:r>
            <a:r>
              <a:rPr lang="de-DE" dirty="0" err="1"/>
              <a:t>you</a:t>
            </a:r>
            <a:r>
              <a:rPr lang="de-DE" dirty="0"/>
              <a:t> </a:t>
            </a:r>
            <a:r>
              <a:rPr lang="de-DE" dirty="0" err="1"/>
              <a:t>survived</a:t>
            </a:r>
            <a:r>
              <a:rPr lang="de-DE" dirty="0"/>
              <a:t> </a:t>
            </a:r>
            <a:r>
              <a:rPr lang="de-DE" dirty="0" err="1"/>
              <a:t>this</a:t>
            </a:r>
            <a:r>
              <a:rPr lang="de-DE" dirty="0"/>
              <a:t> </a:t>
            </a:r>
            <a:r>
              <a:rPr lang="de-DE" dirty="0" err="1"/>
              <a:t>nerdy</a:t>
            </a:r>
            <a:r>
              <a:rPr lang="de-DE" dirty="0"/>
              <a:t> </a:t>
            </a:r>
            <a:r>
              <a:rPr lang="de-DE" dirty="0" err="1"/>
              <a:t>chapter</a:t>
            </a:r>
            <a:r>
              <a:rPr lang="de-DE" dirty="0"/>
              <a:t>, </a:t>
            </a:r>
            <a:r>
              <a:rPr lang="de-DE" dirty="0" err="1"/>
              <a:t>then</a:t>
            </a:r>
            <a:r>
              <a:rPr lang="de-DE" dirty="0"/>
              <a:t> </a:t>
            </a:r>
            <a:r>
              <a:rPr lang="de-DE" dirty="0" err="1"/>
              <a:t>you</a:t>
            </a:r>
            <a:r>
              <a:rPr lang="de-DE" dirty="0"/>
              <a:t> </a:t>
            </a:r>
            <a:r>
              <a:rPr lang="de-DE" dirty="0" err="1"/>
              <a:t>may</a:t>
            </a:r>
            <a:r>
              <a:rPr lang="de-DE" dirty="0"/>
              <a:t> …. </a:t>
            </a:r>
          </a:p>
          <a:p>
            <a:r>
              <a:rPr lang="de-DE" dirty="0" err="1"/>
              <a:t>from</a:t>
            </a:r>
            <a:r>
              <a:rPr lang="de-DE" dirty="0"/>
              <a:t> </a:t>
            </a:r>
            <a:r>
              <a:rPr lang="de-DE" dirty="0" err="1"/>
              <a:t>here</a:t>
            </a:r>
            <a:r>
              <a:rPr lang="de-DE" dirty="0"/>
              <a:t> </a:t>
            </a:r>
            <a:r>
              <a:rPr lang="de-DE" dirty="0" err="1"/>
              <a:t>you</a:t>
            </a:r>
            <a:r>
              <a:rPr lang="de-DE" dirty="0"/>
              <a:t> </a:t>
            </a:r>
            <a:r>
              <a:rPr lang="de-DE" dirty="0" err="1"/>
              <a:t>may</a:t>
            </a:r>
            <a:r>
              <a:rPr lang="de-DE" dirty="0"/>
              <a:t> </a:t>
            </a:r>
            <a:r>
              <a:rPr lang="de-DE" dirty="0" err="1"/>
              <a:t>go</a:t>
            </a:r>
            <a:r>
              <a:rPr lang="de-DE" dirty="0"/>
              <a:t> </a:t>
            </a:r>
            <a:r>
              <a:rPr lang="de-DE" dirty="0" err="1"/>
              <a:t>to</a:t>
            </a:r>
            <a:r>
              <a:rPr lang="de-DE" dirty="0"/>
              <a:t> UNPLAB-QuGen_Ch-11[QG Lines I] … </a:t>
            </a:r>
            <a:r>
              <a:rPr lang="de-DE" dirty="0" err="1"/>
              <a:t>which</a:t>
            </a:r>
            <a:r>
              <a:rPr lang="de-DE" dirty="0"/>
              <a:t> </a:t>
            </a:r>
            <a:r>
              <a:rPr lang="de-DE" dirty="0" err="1"/>
              <a:t>is</a:t>
            </a:r>
            <a:r>
              <a:rPr lang="de-DE" dirty="0"/>
              <a:t> </a:t>
            </a:r>
            <a:r>
              <a:rPr lang="de-DE" dirty="0" err="1"/>
              <a:t>again</a:t>
            </a:r>
            <a:r>
              <a:rPr lang="de-DE" dirty="0"/>
              <a:t> a </a:t>
            </a:r>
            <a:r>
              <a:rPr lang="de-DE" dirty="0" err="1"/>
              <a:t>more</a:t>
            </a:r>
            <a:r>
              <a:rPr lang="de-DE" dirty="0"/>
              <a:t> </a:t>
            </a:r>
            <a:r>
              <a:rPr lang="de-DE" dirty="0" err="1"/>
              <a:t>classical</a:t>
            </a:r>
            <a:r>
              <a:rPr lang="de-DE" dirty="0"/>
              <a:t> </a:t>
            </a:r>
            <a:r>
              <a:rPr lang="de-DE" dirty="0" err="1"/>
              <a:t>chapter</a:t>
            </a:r>
            <a:r>
              <a:rPr lang="de-DE" dirty="0"/>
              <a:t>.</a:t>
            </a:r>
          </a:p>
        </p:txBody>
      </p:sp>
      <p:pic>
        <p:nvPicPr>
          <p:cNvPr id="4" name="Picture 3">
            <a:extLst>
              <a:ext uri="{FF2B5EF4-FFF2-40B4-BE49-F238E27FC236}">
                <a16:creationId xmlns:a16="http://schemas.microsoft.com/office/drawing/2014/main" id="{359A631D-45C9-4A81-9E1A-EA6DB85DE3C3}"/>
              </a:ext>
            </a:extLst>
          </p:cNvPr>
          <p:cNvPicPr>
            <a:picLocks noChangeAspect="1"/>
          </p:cNvPicPr>
          <p:nvPr/>
        </p:nvPicPr>
        <p:blipFill>
          <a:blip r:embed="rId2"/>
          <a:stretch>
            <a:fillRect/>
          </a:stretch>
        </p:blipFill>
        <p:spPr>
          <a:xfrm>
            <a:off x="100614" y="75097"/>
            <a:ext cx="6429044" cy="6858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457151004"/>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9747</Words>
  <Application>Microsoft Office PowerPoint</Application>
  <PresentationFormat>Widescreen</PresentationFormat>
  <Paragraphs>709</Paragraphs>
  <Slides>44</Slides>
  <Notes>4</Notes>
  <HiddenSlides>0</HiddenSlides>
  <MMClips>0</MMClips>
  <ScaleCrop>false</ScaleCrop>
  <HeadingPairs>
    <vt:vector size="8" baseType="variant">
      <vt:variant>
        <vt:lpstr>Fonts Used</vt:lpstr>
      </vt:variant>
      <vt:variant>
        <vt:i4>7</vt:i4>
      </vt:variant>
      <vt:variant>
        <vt:lpstr>Theme</vt:lpstr>
      </vt:variant>
      <vt:variant>
        <vt:i4>1</vt:i4>
      </vt:variant>
      <vt:variant>
        <vt:lpstr>Links</vt:lpstr>
      </vt:variant>
      <vt:variant>
        <vt:i4>8</vt:i4>
      </vt:variant>
      <vt:variant>
        <vt:lpstr>Slide Titles</vt:lpstr>
      </vt:variant>
      <vt:variant>
        <vt:i4>44</vt:i4>
      </vt:variant>
    </vt:vector>
  </HeadingPairs>
  <TitlesOfParts>
    <vt:vector size="60" baseType="lpstr">
      <vt:lpstr>Arial</vt:lpstr>
      <vt:lpstr>Arial Narrow</vt:lpstr>
      <vt:lpstr>Calibri</vt:lpstr>
      <vt:lpstr>Calibri Light</vt:lpstr>
      <vt:lpstr>Cambria Math</vt:lpstr>
      <vt:lpstr>Webdings</vt:lpstr>
      <vt:lpstr>Wingdings</vt:lpstr>
      <vt:lpstr>Office</vt:lpstr>
      <vt:lpstr>file:///C:\Göttingen\W.Link\Daten%20(D)\pdf-Dateien\Für%20Lehre\ab%20Februar%202022\Die%20Chapter%20Quantitative%20Genetik\var%203%20loci.docx</vt:lpstr>
      <vt:lpstr>file:///C:\Göttingen\W.Link\Daten%20(D)\pdf-Dateien\Für%20Lehre\ab%20Februar%202022\Die%20Chapter%20Quantitative%20Genetik\var%203%20loci.docx</vt:lpstr>
      <vt:lpstr>file:///C:\Göttingen\W.Link\Daten%20(D)\pdf-Dateien\Für%20Lehre\ab%20Februar%202022\Die%20Chapter%20Quantitative%20Genetik\DH_HWE_variance_simple_algebra.docx</vt:lpstr>
      <vt:lpstr>file:///C:\Göttingen\W.Link\Daten%20(D)\MODULE\Modul-GPPB\GPPB%20WS%202020-21+2022-23\plus%2023-24\Correlation%20coefficient%20r%20between%20allele%20from%20parent%201.docx</vt:lpstr>
      <vt:lpstr>file:///C:\Göttingen\W.Link\Daten%20(D)\pdf-Dateien\Für%20Lehre\ab%20Februar%202022\Die%20Chapter%20Quantitative%20Genetik\tab%20µ%20alpha%20delta%20in%20HWE%20zero.docx</vt:lpstr>
      <vt:lpstr>file:///C:\Göttingen\W.Link\Daten%20(D)\pdf-Dateien\Für%20Lehre\ab%20Februar%202022\Die%20Chapter%20Quantitative%20Genetik\tab%20µ%20alpha%20delta%20in%20HWE%20zero.docx</vt:lpstr>
      <vt:lpstr>file:///C:\Göttingen\W.Link\Daten%20(D)\pdf-Dateien\Für%20Lehre\ab%20Februar%202022\Die%20Chapter%20Quantitative%20Genetik\tab%20µ%20alpha%20delta%20in%20HWE%20zero.docx</vt:lpstr>
      <vt:lpstr>file:///C:\Göttingen\W.Link\Daten%20(D)\pdf-Dateien\Für%20Lehre\ab%20Februar%202022\Die%20Chapter%20Quantitative%20Genetik\tab%20µ%20alpha%20delta%20in%20HWE%20zero.docx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admin</dc:creator>
  <cp:lastModifiedBy>Wolfgang</cp:lastModifiedBy>
  <cp:revision>428</cp:revision>
  <dcterms:created xsi:type="dcterms:W3CDTF">2025-09-21T17:40:36Z</dcterms:created>
  <dcterms:modified xsi:type="dcterms:W3CDTF">2026-09-17T13:45:00Z</dcterms:modified>
</cp:coreProperties>
</file>